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08" r:id="rId5"/>
    <p:sldMasterId id="2147483763" r:id="rId6"/>
  </p:sldMasterIdLst>
  <p:notesMasterIdLst>
    <p:notesMasterId r:id="rId46"/>
  </p:notesMasterIdLst>
  <p:handoutMasterIdLst>
    <p:handoutMasterId r:id="rId47"/>
  </p:handoutMasterIdLst>
  <p:sldIdLst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288" r:id="rId16"/>
    <p:sldId id="323" r:id="rId17"/>
    <p:sldId id="324" r:id="rId18"/>
    <p:sldId id="337" r:id="rId19"/>
    <p:sldId id="287" r:id="rId20"/>
    <p:sldId id="289" r:id="rId21"/>
    <p:sldId id="351" r:id="rId22"/>
    <p:sldId id="352" r:id="rId23"/>
    <p:sldId id="353" r:id="rId24"/>
    <p:sldId id="354" r:id="rId25"/>
    <p:sldId id="355" r:id="rId26"/>
    <p:sldId id="356" r:id="rId27"/>
    <p:sldId id="329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2" r:id="rId44"/>
    <p:sldId id="381" r:id="rId45"/>
  </p:sldIdLst>
  <p:sldSz cx="9144000" cy="5143500" type="screen16x9"/>
  <p:notesSz cx="6858000" cy="9144000"/>
  <p:custDataLst>
    <p:tags r:id="rId48"/>
  </p:custDataLst>
  <p:defaultTextStyle>
    <a:defPPr>
      <a:defRPr lang="ru-RU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5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6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1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orient="horz" pos="713">
          <p15:clr>
            <a:srgbClr val="A4A3A4"/>
          </p15:clr>
        </p15:guide>
        <p15:guide id="4" orient="horz" pos="623">
          <p15:clr>
            <a:srgbClr val="A4A3A4"/>
          </p15:clr>
        </p15:guide>
        <p15:guide id="5" orient="horz" pos="2913">
          <p15:clr>
            <a:srgbClr val="A4A3A4"/>
          </p15:clr>
        </p15:guide>
        <p15:guide id="6" pos="226">
          <p15:clr>
            <a:srgbClr val="A4A3A4"/>
          </p15:clr>
        </p15:guide>
        <p15:guide id="7" pos="5534">
          <p15:clr>
            <a:srgbClr val="A4A3A4"/>
          </p15:clr>
        </p15:guide>
        <p15:guide id="8" pos="2812">
          <p15:clr>
            <a:srgbClr val="A4A3A4"/>
          </p15:clr>
        </p15:guide>
        <p15:guide id="9" pos="29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Antova" initials="AA" lastIdx="6" clrIdx="0"/>
  <p:cmAuthor id="1" name="Sergey Lurye" initials="SL" lastIdx="2" clrIdx="1"/>
  <p:cmAuthor id="2" name="Mark Bermingham" initials="" lastIdx="21" clrIdx="2"/>
  <p:cmAuthor id="3" name="Alison Nichol-Smith" initials="AN" lastIdx="27" clrIdx="3"/>
  <p:cmAuthor id="4" name="Maxim Kasimov" initials="MK" lastIdx="3" clrIdx="4">
    <p:extLst>
      <p:ext uri="{19B8F6BF-5375-455C-9EA6-DF929625EA0E}">
        <p15:presenceInfo xmlns:p15="http://schemas.microsoft.com/office/powerpoint/2012/main" userId="S-1-5-21-1430328663-2098613005-1233803906-95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E"/>
    <a:srgbClr val="439482"/>
    <a:srgbClr val="006852"/>
    <a:srgbClr val="689DCE"/>
    <a:srgbClr val="00423A"/>
    <a:srgbClr val="00695D"/>
    <a:srgbClr val="EF4036"/>
    <a:srgbClr val="F7931D"/>
    <a:srgbClr val="FAFAFA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7" autoAdjust="0"/>
    <p:restoredTop sz="80969" autoAdjust="0"/>
  </p:normalViewPr>
  <p:slideViewPr>
    <p:cSldViewPr snapToObjects="1" showGuides="1">
      <p:cViewPr varScale="1">
        <p:scale>
          <a:sx n="79" d="100"/>
          <a:sy n="79" d="100"/>
        </p:scale>
        <p:origin x="1386" y="90"/>
      </p:cViewPr>
      <p:guideLst>
        <p:guide orient="horz" pos="237"/>
        <p:guide orient="horz" pos="3003"/>
        <p:guide orient="horz" pos="713"/>
        <p:guide orient="horz" pos="623"/>
        <p:guide orient="horz" pos="2913"/>
        <p:guide pos="226"/>
        <p:guide pos="5534"/>
        <p:guide pos="2812"/>
        <p:guide pos="29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45" d="100"/>
          <a:sy n="45" d="100"/>
        </p:scale>
        <p:origin x="-2261" y="-77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gs" Target="tags/tag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A70A7-42FD-CD44-97B1-C2F88F15DCDF}" type="doc">
      <dgm:prSet loTypeId="urn:microsoft.com/office/officeart/2005/8/layout/cycle7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6E2B01C-1626-E04A-A250-C500B122F218}">
      <dgm:prSet phldrT="[Текст]"/>
      <dgm:spPr>
        <a:solidFill>
          <a:srgbClr val="009780"/>
        </a:solidFill>
      </dgm:spPr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42D09565-53E4-704D-898E-6878DFE4750F}" type="parTrans" cxnId="{9BAE669F-0900-1342-8670-6E5CB494F723}">
      <dgm:prSet/>
      <dgm:spPr/>
      <dgm:t>
        <a:bodyPr/>
        <a:lstStyle/>
        <a:p>
          <a:endParaRPr lang="ru-RU"/>
        </a:p>
      </dgm:t>
    </dgm:pt>
    <dgm:pt modelId="{AA6DEABC-5E30-0941-A6A2-EFD6C33E77C3}" type="sibTrans" cxnId="{9BAE669F-0900-1342-8670-6E5CB494F723}">
      <dgm:prSet/>
      <dgm:spPr>
        <a:solidFill>
          <a:srgbClr val="B2DAD5"/>
        </a:solidFill>
      </dgm:spPr>
      <dgm:t>
        <a:bodyPr/>
        <a:lstStyle/>
        <a:p>
          <a:endParaRPr lang="ru-RU"/>
        </a:p>
      </dgm:t>
    </dgm:pt>
    <dgm:pt modelId="{2DB55550-C661-2D4C-83B4-B7399CA7B1EA}">
      <dgm:prSet phldrT="[Текст]"/>
      <dgm:spPr>
        <a:solidFill>
          <a:srgbClr val="009780"/>
        </a:solidFill>
      </dgm:spPr>
      <dgm:t>
        <a:bodyPr/>
        <a:lstStyle/>
        <a:p>
          <a:r>
            <a:rPr lang="ru-RU" dirty="0" smtClean="0"/>
            <a:t>Поведение</a:t>
          </a:r>
          <a:endParaRPr lang="ru-RU" dirty="0"/>
        </a:p>
      </dgm:t>
    </dgm:pt>
    <dgm:pt modelId="{B810E53E-DD6B-454A-9DD6-06CC9CF7D12E}" type="parTrans" cxnId="{F5F56B8B-EA13-AC42-86F9-FD0CD613A32F}">
      <dgm:prSet/>
      <dgm:spPr/>
      <dgm:t>
        <a:bodyPr/>
        <a:lstStyle/>
        <a:p>
          <a:endParaRPr lang="ru-RU"/>
        </a:p>
      </dgm:t>
    </dgm:pt>
    <dgm:pt modelId="{0BEFC563-8273-0F48-A1E7-F073A0379308}" type="sibTrans" cxnId="{F5F56B8B-EA13-AC42-86F9-FD0CD613A32F}">
      <dgm:prSet/>
      <dgm:spPr>
        <a:solidFill>
          <a:srgbClr val="B2DAD5"/>
        </a:solidFill>
      </dgm:spPr>
      <dgm:t>
        <a:bodyPr/>
        <a:lstStyle/>
        <a:p>
          <a:endParaRPr lang="ru-RU"/>
        </a:p>
      </dgm:t>
    </dgm:pt>
    <dgm:pt modelId="{26C89836-57C2-404B-8CDE-7CAD5E9447F0}">
      <dgm:prSet phldrT="[Текст]"/>
      <dgm:spPr>
        <a:solidFill>
          <a:srgbClr val="009780"/>
        </a:solidFill>
      </dgm:spPr>
      <dgm:t>
        <a:bodyPr/>
        <a:lstStyle/>
        <a:p>
          <a:r>
            <a:rPr lang="ru-RU" dirty="0" smtClean="0"/>
            <a:t>Мотивация</a:t>
          </a:r>
          <a:endParaRPr lang="en-US" dirty="0" smtClean="0"/>
        </a:p>
      </dgm:t>
    </dgm:pt>
    <dgm:pt modelId="{2A88F110-BF6A-CE4F-908E-A5610A9B3653}" type="parTrans" cxnId="{8798FDE2-6F37-B241-8D67-7099442D5FA8}">
      <dgm:prSet/>
      <dgm:spPr/>
      <dgm:t>
        <a:bodyPr/>
        <a:lstStyle/>
        <a:p>
          <a:endParaRPr lang="ru-RU"/>
        </a:p>
      </dgm:t>
    </dgm:pt>
    <dgm:pt modelId="{AEF08BDA-7307-7A4F-AE4F-27A30A9961E0}" type="sibTrans" cxnId="{8798FDE2-6F37-B241-8D67-7099442D5FA8}">
      <dgm:prSet/>
      <dgm:spPr>
        <a:solidFill>
          <a:srgbClr val="B2DAD5"/>
        </a:solidFill>
      </dgm:spPr>
      <dgm:t>
        <a:bodyPr/>
        <a:lstStyle/>
        <a:p>
          <a:endParaRPr lang="ru-RU"/>
        </a:p>
      </dgm:t>
    </dgm:pt>
    <dgm:pt modelId="{11BBBF7C-C7AB-4B43-ACB3-6BD76E3C6EF6}" type="pres">
      <dgm:prSet presAssocID="{0C7A70A7-42FD-CD44-97B1-C2F88F15DC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BEA49-C014-5D46-AE7E-C169FE25AEAC}" type="pres">
      <dgm:prSet presAssocID="{C6E2B01C-1626-E04A-A250-C500B122F2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9D4E0-7F95-7E49-96DF-5DBA26A028F9}" type="pres">
      <dgm:prSet presAssocID="{AA6DEABC-5E30-0941-A6A2-EFD6C33E77C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BB57684-480D-B54E-9D4A-2A6F657FB0E4}" type="pres">
      <dgm:prSet presAssocID="{AA6DEABC-5E30-0941-A6A2-EFD6C33E77C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A3985C2-0A04-684C-BBF9-D3D85355F597}" type="pres">
      <dgm:prSet presAssocID="{2DB55550-C661-2D4C-83B4-B7399CA7B1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08DF4-75D0-2948-8736-379716F316C4}" type="pres">
      <dgm:prSet presAssocID="{0BEFC563-8273-0F48-A1E7-F073A037930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D11651A-9D05-9541-9B26-F59419154E3C}" type="pres">
      <dgm:prSet presAssocID="{0BEFC563-8273-0F48-A1E7-F073A037930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C2044C2-759E-2649-A136-3C75CF766050}" type="pres">
      <dgm:prSet presAssocID="{26C89836-57C2-404B-8CDE-7CAD5E9447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528DC-573D-F445-9E94-FBC225AF3910}" type="pres">
      <dgm:prSet presAssocID="{AEF08BDA-7307-7A4F-AE4F-27A30A9961E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8FA5E32-85C7-8C43-8655-D46680F79613}" type="pres">
      <dgm:prSet presAssocID="{AEF08BDA-7307-7A4F-AE4F-27A30A9961E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F793E11-B592-4A38-AB00-6B5D52C9DED2}" type="presOf" srcId="{0BEFC563-8273-0F48-A1E7-F073A0379308}" destId="{FD11651A-9D05-9541-9B26-F59419154E3C}" srcOrd="1" destOrd="0" presId="urn:microsoft.com/office/officeart/2005/8/layout/cycle7"/>
    <dgm:cxn modelId="{004CDFEB-B25C-45B4-9892-F3215002ACAA}" type="presOf" srcId="{AA6DEABC-5E30-0941-A6A2-EFD6C33E77C3}" destId="{4299D4E0-7F95-7E49-96DF-5DBA26A028F9}" srcOrd="0" destOrd="0" presId="urn:microsoft.com/office/officeart/2005/8/layout/cycle7"/>
    <dgm:cxn modelId="{BAC5C722-7994-4446-960F-A1ABE6FDA494}" type="presOf" srcId="{AEF08BDA-7307-7A4F-AE4F-27A30A9961E0}" destId="{48FA5E32-85C7-8C43-8655-D46680F79613}" srcOrd="1" destOrd="0" presId="urn:microsoft.com/office/officeart/2005/8/layout/cycle7"/>
    <dgm:cxn modelId="{9BAE669F-0900-1342-8670-6E5CB494F723}" srcId="{0C7A70A7-42FD-CD44-97B1-C2F88F15DCDF}" destId="{C6E2B01C-1626-E04A-A250-C500B122F218}" srcOrd="0" destOrd="0" parTransId="{42D09565-53E4-704D-898E-6878DFE4750F}" sibTransId="{AA6DEABC-5E30-0941-A6A2-EFD6C33E77C3}"/>
    <dgm:cxn modelId="{F5F56B8B-EA13-AC42-86F9-FD0CD613A32F}" srcId="{0C7A70A7-42FD-CD44-97B1-C2F88F15DCDF}" destId="{2DB55550-C661-2D4C-83B4-B7399CA7B1EA}" srcOrd="1" destOrd="0" parTransId="{B810E53E-DD6B-454A-9DD6-06CC9CF7D12E}" sibTransId="{0BEFC563-8273-0F48-A1E7-F073A0379308}"/>
    <dgm:cxn modelId="{557252C3-22FF-4292-98F0-63BC13DA3ECC}" type="presOf" srcId="{AA6DEABC-5E30-0941-A6A2-EFD6C33E77C3}" destId="{2BB57684-480D-B54E-9D4A-2A6F657FB0E4}" srcOrd="1" destOrd="0" presId="urn:microsoft.com/office/officeart/2005/8/layout/cycle7"/>
    <dgm:cxn modelId="{8798FDE2-6F37-B241-8D67-7099442D5FA8}" srcId="{0C7A70A7-42FD-CD44-97B1-C2F88F15DCDF}" destId="{26C89836-57C2-404B-8CDE-7CAD5E9447F0}" srcOrd="2" destOrd="0" parTransId="{2A88F110-BF6A-CE4F-908E-A5610A9B3653}" sibTransId="{AEF08BDA-7307-7A4F-AE4F-27A30A9961E0}"/>
    <dgm:cxn modelId="{1369339E-69D0-4CCC-AC8C-7EAA9A12D8AD}" type="presOf" srcId="{2DB55550-C661-2D4C-83B4-B7399CA7B1EA}" destId="{6A3985C2-0A04-684C-BBF9-D3D85355F597}" srcOrd="0" destOrd="0" presId="urn:microsoft.com/office/officeart/2005/8/layout/cycle7"/>
    <dgm:cxn modelId="{A29268AE-0C75-43D8-A4A5-5F54B916DCF2}" type="presOf" srcId="{AEF08BDA-7307-7A4F-AE4F-27A30A9961E0}" destId="{AFD528DC-573D-F445-9E94-FBC225AF3910}" srcOrd="0" destOrd="0" presId="urn:microsoft.com/office/officeart/2005/8/layout/cycle7"/>
    <dgm:cxn modelId="{E54567F8-3864-4579-86CB-E9B19A58F936}" type="presOf" srcId="{0C7A70A7-42FD-CD44-97B1-C2F88F15DCDF}" destId="{11BBBF7C-C7AB-4B43-ACB3-6BD76E3C6EF6}" srcOrd="0" destOrd="0" presId="urn:microsoft.com/office/officeart/2005/8/layout/cycle7"/>
    <dgm:cxn modelId="{EEBB1370-E4D5-4759-B13E-27023832F760}" type="presOf" srcId="{26C89836-57C2-404B-8CDE-7CAD5E9447F0}" destId="{EC2044C2-759E-2649-A136-3C75CF766050}" srcOrd="0" destOrd="0" presId="urn:microsoft.com/office/officeart/2005/8/layout/cycle7"/>
    <dgm:cxn modelId="{5529B812-7DC9-4051-878D-01117EB8A97E}" type="presOf" srcId="{0BEFC563-8273-0F48-A1E7-F073A0379308}" destId="{11408DF4-75D0-2948-8736-379716F316C4}" srcOrd="0" destOrd="0" presId="urn:microsoft.com/office/officeart/2005/8/layout/cycle7"/>
    <dgm:cxn modelId="{9C92B0C6-A763-48D1-A9E3-59D4A8FDC1EF}" type="presOf" srcId="{C6E2B01C-1626-E04A-A250-C500B122F218}" destId="{5C6BEA49-C014-5D46-AE7E-C169FE25AEAC}" srcOrd="0" destOrd="0" presId="urn:microsoft.com/office/officeart/2005/8/layout/cycle7"/>
    <dgm:cxn modelId="{A46EAEC2-7D42-49CB-8574-9226D0317B04}" type="presParOf" srcId="{11BBBF7C-C7AB-4B43-ACB3-6BD76E3C6EF6}" destId="{5C6BEA49-C014-5D46-AE7E-C169FE25AEAC}" srcOrd="0" destOrd="0" presId="urn:microsoft.com/office/officeart/2005/8/layout/cycle7"/>
    <dgm:cxn modelId="{565163BE-C9F0-4F9E-8F17-7BBBE32E680A}" type="presParOf" srcId="{11BBBF7C-C7AB-4B43-ACB3-6BD76E3C6EF6}" destId="{4299D4E0-7F95-7E49-96DF-5DBA26A028F9}" srcOrd="1" destOrd="0" presId="urn:microsoft.com/office/officeart/2005/8/layout/cycle7"/>
    <dgm:cxn modelId="{BC7F3798-4C64-4704-B20E-60B72105069C}" type="presParOf" srcId="{4299D4E0-7F95-7E49-96DF-5DBA26A028F9}" destId="{2BB57684-480D-B54E-9D4A-2A6F657FB0E4}" srcOrd="0" destOrd="0" presId="urn:microsoft.com/office/officeart/2005/8/layout/cycle7"/>
    <dgm:cxn modelId="{01E101A4-5F6D-44DC-B167-3A558A2E50ED}" type="presParOf" srcId="{11BBBF7C-C7AB-4B43-ACB3-6BD76E3C6EF6}" destId="{6A3985C2-0A04-684C-BBF9-D3D85355F597}" srcOrd="2" destOrd="0" presId="urn:microsoft.com/office/officeart/2005/8/layout/cycle7"/>
    <dgm:cxn modelId="{D1FD5C43-2173-4BD7-8176-514AD84F083D}" type="presParOf" srcId="{11BBBF7C-C7AB-4B43-ACB3-6BD76E3C6EF6}" destId="{11408DF4-75D0-2948-8736-379716F316C4}" srcOrd="3" destOrd="0" presId="urn:microsoft.com/office/officeart/2005/8/layout/cycle7"/>
    <dgm:cxn modelId="{13D08F79-EC20-41D4-B1BB-7863D17461D8}" type="presParOf" srcId="{11408DF4-75D0-2948-8736-379716F316C4}" destId="{FD11651A-9D05-9541-9B26-F59419154E3C}" srcOrd="0" destOrd="0" presId="urn:microsoft.com/office/officeart/2005/8/layout/cycle7"/>
    <dgm:cxn modelId="{C18FB7C1-3765-4F8B-8BF0-B220E961BF1C}" type="presParOf" srcId="{11BBBF7C-C7AB-4B43-ACB3-6BD76E3C6EF6}" destId="{EC2044C2-759E-2649-A136-3C75CF766050}" srcOrd="4" destOrd="0" presId="urn:microsoft.com/office/officeart/2005/8/layout/cycle7"/>
    <dgm:cxn modelId="{589C1CA7-5A0E-4719-ACEE-91067731C48B}" type="presParOf" srcId="{11BBBF7C-C7AB-4B43-ACB3-6BD76E3C6EF6}" destId="{AFD528DC-573D-F445-9E94-FBC225AF3910}" srcOrd="5" destOrd="0" presId="urn:microsoft.com/office/officeart/2005/8/layout/cycle7"/>
    <dgm:cxn modelId="{5D91F91A-7738-4EA2-AF02-E6B57297EBD7}" type="presParOf" srcId="{AFD528DC-573D-F445-9E94-FBC225AF3910}" destId="{48FA5E32-85C7-8C43-8655-D46680F7961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B093E-2F62-4607-ABB4-F14B64AB194E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25BD154-AF40-4F1E-A9BA-AC95D25E55D1}">
      <dgm:prSet phldrT="[Text]" custT="1"/>
      <dgm:spPr>
        <a:solidFill>
          <a:srgbClr val="EAF0ED"/>
        </a:solidFill>
      </dgm:spPr>
      <dgm:t>
        <a:bodyPr/>
        <a:lstStyle/>
        <a:p>
          <a:r>
            <a:rPr lang="ru-RU" sz="1800" dirty="0" smtClean="0"/>
            <a:t>Обучающие модули</a:t>
          </a:r>
          <a:endParaRPr lang="en-US" sz="1800" dirty="0" smtClean="0"/>
        </a:p>
        <a:p>
          <a:r>
            <a:rPr lang="en-US" sz="1800" dirty="0" smtClean="0"/>
            <a:t>+ </a:t>
          </a:r>
          <a:endParaRPr lang="ru-RU" sz="1800" dirty="0"/>
        </a:p>
      </dgm:t>
    </dgm:pt>
    <dgm:pt modelId="{C13D1C7E-4D5F-4B25-AA6B-6B634357F01D}" type="sibTrans" cxnId="{B01CEA4E-F219-40AB-9EAC-B13241C333FA}">
      <dgm:prSet/>
      <dgm:spPr/>
      <dgm:t>
        <a:bodyPr/>
        <a:lstStyle/>
        <a:p>
          <a:endParaRPr lang="ru-RU"/>
        </a:p>
      </dgm:t>
    </dgm:pt>
    <dgm:pt modelId="{6B05240B-981A-4008-9294-3F99A66DEC19}" type="parTrans" cxnId="{B01CEA4E-F219-40AB-9EAC-B13241C333FA}">
      <dgm:prSet/>
      <dgm:spPr/>
      <dgm:t>
        <a:bodyPr/>
        <a:lstStyle/>
        <a:p>
          <a:endParaRPr lang="ru-RU"/>
        </a:p>
      </dgm:t>
    </dgm:pt>
    <dgm:pt modelId="{771A14DD-DAA6-41DA-A9C2-01257150906A}">
      <dgm:prSet custT="1"/>
      <dgm:spPr>
        <a:solidFill>
          <a:srgbClr val="00A88E"/>
        </a:solidFill>
        <a:ln>
          <a:noFill/>
        </a:ln>
      </dgm:spPr>
      <dgm:t>
        <a:bodyPr/>
        <a:lstStyle/>
        <a:p>
          <a:r>
            <a:rPr lang="ru-RU" sz="1600" dirty="0" smtClean="0"/>
            <a:t>Оценка знаний</a:t>
          </a:r>
          <a:endParaRPr lang="ru-RU" sz="1600" dirty="0"/>
        </a:p>
      </dgm:t>
    </dgm:pt>
    <dgm:pt modelId="{C544B3E7-6AEE-42CB-9B81-BD3618764A4B}" type="parTrans" cxnId="{CB5C66BF-B67C-4A10-B285-CD9DE6583ED7}">
      <dgm:prSet/>
      <dgm:spPr/>
      <dgm:t>
        <a:bodyPr/>
        <a:lstStyle/>
        <a:p>
          <a:endParaRPr lang="ru-RU"/>
        </a:p>
      </dgm:t>
    </dgm:pt>
    <dgm:pt modelId="{D1F9D9B8-2C38-4DBD-B8B7-B12B0BA3DB9C}" type="sibTrans" cxnId="{CB5C66BF-B67C-4A10-B285-CD9DE6583ED7}">
      <dgm:prSet/>
      <dgm:spPr/>
      <dgm:t>
        <a:bodyPr/>
        <a:lstStyle/>
        <a:p>
          <a:endParaRPr lang="ru-RU"/>
        </a:p>
      </dgm:t>
    </dgm:pt>
    <dgm:pt modelId="{FF4F89BB-A83A-48A8-9695-93707CCFCE37}">
      <dgm:prSet custT="1"/>
      <dgm:spPr>
        <a:solidFill>
          <a:srgbClr val="00A88E"/>
        </a:solidFill>
        <a:ln>
          <a:noFill/>
        </a:ln>
      </dgm:spPr>
      <dgm:t>
        <a:bodyPr/>
        <a:lstStyle/>
        <a:p>
          <a:r>
            <a:rPr lang="ru-RU" sz="1600" dirty="0" smtClean="0"/>
            <a:t>Аналитика и отчетность</a:t>
          </a:r>
          <a:endParaRPr lang="ru-RU" sz="1600" dirty="0"/>
        </a:p>
      </dgm:t>
    </dgm:pt>
    <dgm:pt modelId="{AD702B90-8E2C-4FD2-963D-856B15367570}" type="parTrans" cxnId="{FDCEFF12-92BA-4CA6-B5F3-FA05B618B489}">
      <dgm:prSet/>
      <dgm:spPr/>
      <dgm:t>
        <a:bodyPr/>
        <a:lstStyle/>
        <a:p>
          <a:endParaRPr lang="ru-RU"/>
        </a:p>
      </dgm:t>
    </dgm:pt>
    <dgm:pt modelId="{EA764EDC-8376-42EC-9DD4-59B00C95C89A}" type="sibTrans" cxnId="{FDCEFF12-92BA-4CA6-B5F3-FA05B618B489}">
      <dgm:prSet/>
      <dgm:spPr/>
      <dgm:t>
        <a:bodyPr/>
        <a:lstStyle/>
        <a:p>
          <a:endParaRPr lang="ru-RU"/>
        </a:p>
      </dgm:t>
    </dgm:pt>
    <dgm:pt modelId="{B4699B64-9374-461D-8C70-1967101B90FA}">
      <dgm:prSet phldrT="[Text]" custT="1"/>
      <dgm:spPr>
        <a:solidFill>
          <a:srgbClr val="00A88E"/>
        </a:solidFill>
        <a:ln>
          <a:noFill/>
        </a:ln>
      </dgm:spPr>
      <dgm:t>
        <a:bodyPr/>
        <a:lstStyle/>
        <a:p>
          <a:r>
            <a:rPr lang="ru-RU" sz="1600" dirty="0" smtClean="0"/>
            <a:t>Симулированные </a:t>
          </a:r>
          <a:r>
            <a:rPr lang="ru-RU" sz="1600" dirty="0" err="1" smtClean="0"/>
            <a:t>фишинг</a:t>
          </a:r>
          <a:r>
            <a:rPr lang="ru-RU" sz="1600" dirty="0" smtClean="0"/>
            <a:t>-атаки</a:t>
          </a:r>
          <a:endParaRPr lang="ru-RU" sz="1600" dirty="0"/>
        </a:p>
      </dgm:t>
    </dgm:pt>
    <dgm:pt modelId="{C4978795-49CA-4C93-9E73-BDF9FFB597AE}" type="parTrans" cxnId="{A98AA7AD-D7B5-4D38-9A17-68D6A13F7AAA}">
      <dgm:prSet/>
      <dgm:spPr/>
      <dgm:t>
        <a:bodyPr/>
        <a:lstStyle/>
        <a:p>
          <a:endParaRPr lang="ru-RU"/>
        </a:p>
      </dgm:t>
    </dgm:pt>
    <dgm:pt modelId="{7206ADAE-854D-42AA-A1D2-6BA5E91968A9}" type="sibTrans" cxnId="{A98AA7AD-D7B5-4D38-9A17-68D6A13F7AAA}">
      <dgm:prSet/>
      <dgm:spPr/>
      <dgm:t>
        <a:bodyPr/>
        <a:lstStyle/>
        <a:p>
          <a:endParaRPr lang="ru-RU"/>
        </a:p>
      </dgm:t>
    </dgm:pt>
    <dgm:pt modelId="{5A116EE6-9A8F-47F7-B03F-D66971226F8D}" type="pres">
      <dgm:prSet presAssocID="{2BAB093E-2F62-4607-ABB4-F14B64AB19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4D1EE-A921-4EA4-A9B8-3C6CC3A6EB3A}" type="pres">
      <dgm:prSet presAssocID="{525BD154-AF40-4F1E-A9BA-AC95D25E55D1}" presName="compNode" presStyleCnt="0"/>
      <dgm:spPr/>
      <dgm:t>
        <a:bodyPr/>
        <a:lstStyle/>
        <a:p>
          <a:endParaRPr lang="ru-RU"/>
        </a:p>
      </dgm:t>
    </dgm:pt>
    <dgm:pt modelId="{2625A2A4-7AEC-4660-BDCA-944012784535}" type="pres">
      <dgm:prSet presAssocID="{525BD154-AF40-4F1E-A9BA-AC95D25E55D1}" presName="aNode" presStyleLbl="bgShp" presStyleIdx="0" presStyleCnt="1" custLinFactNeighborY="3223"/>
      <dgm:spPr/>
      <dgm:t>
        <a:bodyPr/>
        <a:lstStyle/>
        <a:p>
          <a:endParaRPr lang="ru-RU"/>
        </a:p>
      </dgm:t>
    </dgm:pt>
    <dgm:pt modelId="{582931E5-D06D-4A5D-9DA8-F4064D0FACCE}" type="pres">
      <dgm:prSet presAssocID="{525BD154-AF40-4F1E-A9BA-AC95D25E55D1}" presName="textNode" presStyleLbl="bgShp" presStyleIdx="0" presStyleCnt="1"/>
      <dgm:spPr/>
      <dgm:t>
        <a:bodyPr/>
        <a:lstStyle/>
        <a:p>
          <a:endParaRPr lang="ru-RU"/>
        </a:p>
      </dgm:t>
    </dgm:pt>
    <dgm:pt modelId="{8DAE8E87-F590-4EAA-8096-0DBCBEA132C8}" type="pres">
      <dgm:prSet presAssocID="{525BD154-AF40-4F1E-A9BA-AC95D25E55D1}" presName="compChildNode" presStyleCnt="0"/>
      <dgm:spPr/>
      <dgm:t>
        <a:bodyPr/>
        <a:lstStyle/>
        <a:p>
          <a:endParaRPr lang="ru-RU"/>
        </a:p>
      </dgm:t>
    </dgm:pt>
    <dgm:pt modelId="{BCD5AA69-0C04-4629-8C9E-4D15F5F4E270}" type="pres">
      <dgm:prSet presAssocID="{525BD154-AF40-4F1E-A9BA-AC95D25E55D1}" presName="theInnerList" presStyleCnt="0"/>
      <dgm:spPr/>
      <dgm:t>
        <a:bodyPr/>
        <a:lstStyle/>
        <a:p>
          <a:endParaRPr lang="ru-RU"/>
        </a:p>
      </dgm:t>
    </dgm:pt>
    <dgm:pt modelId="{D8D399EC-5250-498D-A571-35244FB1311C}" type="pres">
      <dgm:prSet presAssocID="{B4699B64-9374-461D-8C70-1967101B90FA}" presName="childNode" presStyleLbl="node1" presStyleIdx="0" presStyleCnt="3" custLinFactNeighborX="-1577" custLinFactNeighborY="-86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DCDB3-A426-433D-B850-803D50CD7B2C}" type="pres">
      <dgm:prSet presAssocID="{B4699B64-9374-461D-8C70-1967101B90FA}" presName="aSpace2" presStyleCnt="0"/>
      <dgm:spPr/>
      <dgm:t>
        <a:bodyPr/>
        <a:lstStyle/>
        <a:p>
          <a:endParaRPr lang="ru-RU"/>
        </a:p>
      </dgm:t>
    </dgm:pt>
    <dgm:pt modelId="{CA56B498-75A1-43EA-90E7-428B4A06D6D4}" type="pres">
      <dgm:prSet presAssocID="{771A14DD-DAA6-41DA-A9C2-01257150906A}" presName="childNode" presStyleLbl="node1" presStyleIdx="1" presStyleCnt="3" custLinFactNeighborX="-1577" custLinFactNeighborY="-86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4D509-D6BA-4E8A-B208-1DB830CAE72F}" type="pres">
      <dgm:prSet presAssocID="{771A14DD-DAA6-41DA-A9C2-01257150906A}" presName="aSpace2" presStyleCnt="0"/>
      <dgm:spPr/>
      <dgm:t>
        <a:bodyPr/>
        <a:lstStyle/>
        <a:p>
          <a:endParaRPr lang="ru-RU"/>
        </a:p>
      </dgm:t>
    </dgm:pt>
    <dgm:pt modelId="{3C6D08EF-4858-4FEA-B9A5-BF1065050D54}" type="pres">
      <dgm:prSet presAssocID="{FF4F89BB-A83A-48A8-9695-93707CCFCE37}" presName="childNode" presStyleLbl="node1" presStyleIdx="2" presStyleCnt="3" custLinFactNeighborX="-1577" custLinFactNeighborY="-86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C33B1-068D-4B23-91A6-4F951ED0FB2D}" type="presOf" srcId="{FF4F89BB-A83A-48A8-9695-93707CCFCE37}" destId="{3C6D08EF-4858-4FEA-B9A5-BF1065050D54}" srcOrd="0" destOrd="0" presId="urn:microsoft.com/office/officeart/2005/8/layout/lProcess2"/>
    <dgm:cxn modelId="{C4FA2533-D208-4CD2-8DDD-C1EF6BED310C}" type="presOf" srcId="{525BD154-AF40-4F1E-A9BA-AC95D25E55D1}" destId="{582931E5-D06D-4A5D-9DA8-F4064D0FACCE}" srcOrd="1" destOrd="0" presId="urn:microsoft.com/office/officeart/2005/8/layout/lProcess2"/>
    <dgm:cxn modelId="{CB5C66BF-B67C-4A10-B285-CD9DE6583ED7}" srcId="{525BD154-AF40-4F1E-A9BA-AC95D25E55D1}" destId="{771A14DD-DAA6-41DA-A9C2-01257150906A}" srcOrd="1" destOrd="0" parTransId="{C544B3E7-6AEE-42CB-9B81-BD3618764A4B}" sibTransId="{D1F9D9B8-2C38-4DBD-B8B7-B12B0BA3DB9C}"/>
    <dgm:cxn modelId="{26A7BA0C-1E8F-465C-B67B-71EA7A40E0F5}" type="presOf" srcId="{525BD154-AF40-4F1E-A9BA-AC95D25E55D1}" destId="{2625A2A4-7AEC-4660-BDCA-944012784535}" srcOrd="0" destOrd="0" presId="urn:microsoft.com/office/officeart/2005/8/layout/lProcess2"/>
    <dgm:cxn modelId="{5DB3082F-F526-4190-A908-9712280AAAD6}" type="presOf" srcId="{771A14DD-DAA6-41DA-A9C2-01257150906A}" destId="{CA56B498-75A1-43EA-90E7-428B4A06D6D4}" srcOrd="0" destOrd="0" presId="urn:microsoft.com/office/officeart/2005/8/layout/lProcess2"/>
    <dgm:cxn modelId="{A98AA7AD-D7B5-4D38-9A17-68D6A13F7AAA}" srcId="{525BD154-AF40-4F1E-A9BA-AC95D25E55D1}" destId="{B4699B64-9374-461D-8C70-1967101B90FA}" srcOrd="0" destOrd="0" parTransId="{C4978795-49CA-4C93-9E73-BDF9FFB597AE}" sibTransId="{7206ADAE-854D-42AA-A1D2-6BA5E91968A9}"/>
    <dgm:cxn modelId="{BD5EC1F9-2FF5-43CB-B080-12804511679D}" type="presOf" srcId="{2BAB093E-2F62-4607-ABB4-F14B64AB194E}" destId="{5A116EE6-9A8F-47F7-B03F-D66971226F8D}" srcOrd="0" destOrd="0" presId="urn:microsoft.com/office/officeart/2005/8/layout/lProcess2"/>
    <dgm:cxn modelId="{FDCEFF12-92BA-4CA6-B5F3-FA05B618B489}" srcId="{525BD154-AF40-4F1E-A9BA-AC95D25E55D1}" destId="{FF4F89BB-A83A-48A8-9695-93707CCFCE37}" srcOrd="2" destOrd="0" parTransId="{AD702B90-8E2C-4FD2-963D-856B15367570}" sibTransId="{EA764EDC-8376-42EC-9DD4-59B00C95C89A}"/>
    <dgm:cxn modelId="{F9E5F39F-4A5D-4DA5-BD08-648BCC8AFB5C}" type="presOf" srcId="{B4699B64-9374-461D-8C70-1967101B90FA}" destId="{D8D399EC-5250-498D-A571-35244FB1311C}" srcOrd="0" destOrd="0" presId="urn:microsoft.com/office/officeart/2005/8/layout/lProcess2"/>
    <dgm:cxn modelId="{B01CEA4E-F219-40AB-9EAC-B13241C333FA}" srcId="{2BAB093E-2F62-4607-ABB4-F14B64AB194E}" destId="{525BD154-AF40-4F1E-A9BA-AC95D25E55D1}" srcOrd="0" destOrd="0" parTransId="{6B05240B-981A-4008-9294-3F99A66DEC19}" sibTransId="{C13D1C7E-4D5F-4B25-AA6B-6B634357F01D}"/>
    <dgm:cxn modelId="{61016678-3C2A-480B-B197-930AB2FE25FF}" type="presParOf" srcId="{5A116EE6-9A8F-47F7-B03F-D66971226F8D}" destId="{6C44D1EE-A921-4EA4-A9B8-3C6CC3A6EB3A}" srcOrd="0" destOrd="0" presId="urn:microsoft.com/office/officeart/2005/8/layout/lProcess2"/>
    <dgm:cxn modelId="{A6FA4E22-B708-40FC-8A70-DECDCF2DF104}" type="presParOf" srcId="{6C44D1EE-A921-4EA4-A9B8-3C6CC3A6EB3A}" destId="{2625A2A4-7AEC-4660-BDCA-944012784535}" srcOrd="0" destOrd="0" presId="urn:microsoft.com/office/officeart/2005/8/layout/lProcess2"/>
    <dgm:cxn modelId="{3883B0EC-6342-4D7F-A6F5-9900CE71C559}" type="presParOf" srcId="{6C44D1EE-A921-4EA4-A9B8-3C6CC3A6EB3A}" destId="{582931E5-D06D-4A5D-9DA8-F4064D0FACCE}" srcOrd="1" destOrd="0" presId="urn:microsoft.com/office/officeart/2005/8/layout/lProcess2"/>
    <dgm:cxn modelId="{CF372A2B-7C3A-441C-A4B5-4A5E20424F17}" type="presParOf" srcId="{6C44D1EE-A921-4EA4-A9B8-3C6CC3A6EB3A}" destId="{8DAE8E87-F590-4EAA-8096-0DBCBEA132C8}" srcOrd="2" destOrd="0" presId="urn:microsoft.com/office/officeart/2005/8/layout/lProcess2"/>
    <dgm:cxn modelId="{98472D4B-E070-4703-BEF8-8D7A1F6EB3D1}" type="presParOf" srcId="{8DAE8E87-F590-4EAA-8096-0DBCBEA132C8}" destId="{BCD5AA69-0C04-4629-8C9E-4D15F5F4E270}" srcOrd="0" destOrd="0" presId="urn:microsoft.com/office/officeart/2005/8/layout/lProcess2"/>
    <dgm:cxn modelId="{669A2611-0957-4789-896F-3E17E6FA2C38}" type="presParOf" srcId="{BCD5AA69-0C04-4629-8C9E-4D15F5F4E270}" destId="{D8D399EC-5250-498D-A571-35244FB1311C}" srcOrd="0" destOrd="0" presId="urn:microsoft.com/office/officeart/2005/8/layout/lProcess2"/>
    <dgm:cxn modelId="{840258CB-7286-4A38-A558-BCDCD3B172BA}" type="presParOf" srcId="{BCD5AA69-0C04-4629-8C9E-4D15F5F4E270}" destId="{DC5DCDB3-A426-433D-B850-803D50CD7B2C}" srcOrd="1" destOrd="0" presId="urn:microsoft.com/office/officeart/2005/8/layout/lProcess2"/>
    <dgm:cxn modelId="{5F8D3D32-B5C2-4C2D-BB55-211EA91018C3}" type="presParOf" srcId="{BCD5AA69-0C04-4629-8C9E-4D15F5F4E270}" destId="{CA56B498-75A1-43EA-90E7-428B4A06D6D4}" srcOrd="2" destOrd="0" presId="urn:microsoft.com/office/officeart/2005/8/layout/lProcess2"/>
    <dgm:cxn modelId="{5C4DE1CA-43F3-46E8-8574-54F990BACB11}" type="presParOf" srcId="{BCD5AA69-0C04-4629-8C9E-4D15F5F4E270}" destId="{AED4D509-D6BA-4E8A-B208-1DB830CAE72F}" srcOrd="3" destOrd="0" presId="urn:microsoft.com/office/officeart/2005/8/layout/lProcess2"/>
    <dgm:cxn modelId="{5D89EA74-70E9-49CE-85AE-93713D8B1D62}" type="presParOf" srcId="{BCD5AA69-0C04-4629-8C9E-4D15F5F4E270}" destId="{3C6D08EF-4858-4FEA-B9A5-BF1065050D5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BEA49-C014-5D46-AE7E-C169FE25AEAC}">
      <dsp:nvSpPr>
        <dsp:cNvPr id="0" name=""/>
        <dsp:cNvSpPr/>
      </dsp:nvSpPr>
      <dsp:spPr>
        <a:xfrm>
          <a:off x="1799277" y="981"/>
          <a:ext cx="1304864" cy="652432"/>
        </a:xfrm>
        <a:prstGeom prst="roundRect">
          <a:avLst>
            <a:gd name="adj" fmla="val 10000"/>
          </a:avLst>
        </a:prstGeom>
        <a:solidFill>
          <a:srgbClr val="0097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Знания</a:t>
          </a:r>
          <a:endParaRPr lang="ru-RU" sz="1700" kern="1200" dirty="0"/>
        </a:p>
      </dsp:txBody>
      <dsp:txXfrm>
        <a:off x="1818386" y="20090"/>
        <a:ext cx="1266646" cy="614214"/>
      </dsp:txXfrm>
    </dsp:sp>
    <dsp:sp modelId="{4299D4E0-7F95-7E49-96DF-5DBA26A028F9}">
      <dsp:nvSpPr>
        <dsp:cNvPr id="0" name=""/>
        <dsp:cNvSpPr/>
      </dsp:nvSpPr>
      <dsp:spPr>
        <a:xfrm rot="3600000">
          <a:off x="2650227" y="1146679"/>
          <a:ext cx="681058" cy="228351"/>
        </a:xfrm>
        <a:prstGeom prst="leftRightArrow">
          <a:avLst>
            <a:gd name="adj1" fmla="val 60000"/>
            <a:gd name="adj2" fmla="val 50000"/>
          </a:avLst>
        </a:prstGeom>
        <a:solidFill>
          <a:srgbClr val="B2DA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718732" y="1192349"/>
        <a:ext cx="544048" cy="137011"/>
      </dsp:txXfrm>
    </dsp:sp>
    <dsp:sp modelId="{6A3985C2-0A04-684C-BBF9-D3D85355F597}">
      <dsp:nvSpPr>
        <dsp:cNvPr id="0" name=""/>
        <dsp:cNvSpPr/>
      </dsp:nvSpPr>
      <dsp:spPr>
        <a:xfrm>
          <a:off x="2877371" y="1868295"/>
          <a:ext cx="1304864" cy="652432"/>
        </a:xfrm>
        <a:prstGeom prst="roundRect">
          <a:avLst>
            <a:gd name="adj" fmla="val 10000"/>
          </a:avLst>
        </a:prstGeom>
        <a:solidFill>
          <a:srgbClr val="0097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Поведение</a:t>
          </a:r>
          <a:endParaRPr lang="ru-RU" sz="1700" kern="1200" dirty="0"/>
        </a:p>
      </dsp:txBody>
      <dsp:txXfrm>
        <a:off x="2896480" y="1887404"/>
        <a:ext cx="1266646" cy="614214"/>
      </dsp:txXfrm>
    </dsp:sp>
    <dsp:sp modelId="{11408DF4-75D0-2948-8736-379716F316C4}">
      <dsp:nvSpPr>
        <dsp:cNvPr id="0" name=""/>
        <dsp:cNvSpPr/>
      </dsp:nvSpPr>
      <dsp:spPr>
        <a:xfrm rot="10800000">
          <a:off x="2111180" y="2080336"/>
          <a:ext cx="681058" cy="228351"/>
        </a:xfrm>
        <a:prstGeom prst="leftRightArrow">
          <a:avLst>
            <a:gd name="adj1" fmla="val 60000"/>
            <a:gd name="adj2" fmla="val 50000"/>
          </a:avLst>
        </a:prstGeom>
        <a:solidFill>
          <a:srgbClr val="B2DA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179685" y="2126006"/>
        <a:ext cx="544048" cy="137011"/>
      </dsp:txXfrm>
    </dsp:sp>
    <dsp:sp modelId="{EC2044C2-759E-2649-A136-3C75CF766050}">
      <dsp:nvSpPr>
        <dsp:cNvPr id="0" name=""/>
        <dsp:cNvSpPr/>
      </dsp:nvSpPr>
      <dsp:spPr>
        <a:xfrm>
          <a:off x="721183" y="1868295"/>
          <a:ext cx="1304864" cy="652432"/>
        </a:xfrm>
        <a:prstGeom prst="roundRect">
          <a:avLst>
            <a:gd name="adj" fmla="val 10000"/>
          </a:avLst>
        </a:prstGeom>
        <a:solidFill>
          <a:srgbClr val="0097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Мотивация</a:t>
          </a:r>
          <a:endParaRPr lang="en-US" sz="1700" kern="1200" dirty="0" smtClean="0"/>
        </a:p>
      </dsp:txBody>
      <dsp:txXfrm>
        <a:off x="740292" y="1887404"/>
        <a:ext cx="1266646" cy="614214"/>
      </dsp:txXfrm>
    </dsp:sp>
    <dsp:sp modelId="{AFD528DC-573D-F445-9E94-FBC225AF3910}">
      <dsp:nvSpPr>
        <dsp:cNvPr id="0" name=""/>
        <dsp:cNvSpPr/>
      </dsp:nvSpPr>
      <dsp:spPr>
        <a:xfrm rot="18000000">
          <a:off x="1572133" y="1146679"/>
          <a:ext cx="681058" cy="228351"/>
        </a:xfrm>
        <a:prstGeom prst="leftRightArrow">
          <a:avLst>
            <a:gd name="adj1" fmla="val 60000"/>
            <a:gd name="adj2" fmla="val 50000"/>
          </a:avLst>
        </a:prstGeom>
        <a:solidFill>
          <a:srgbClr val="B2DA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640638" y="1192349"/>
        <a:ext cx="544048" cy="137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5A2A4-7AEC-4660-BDCA-944012784535}">
      <dsp:nvSpPr>
        <dsp:cNvPr id="0" name=""/>
        <dsp:cNvSpPr/>
      </dsp:nvSpPr>
      <dsp:spPr>
        <a:xfrm>
          <a:off x="0" y="0"/>
          <a:ext cx="2556284" cy="3377698"/>
        </a:xfrm>
        <a:prstGeom prst="roundRect">
          <a:avLst>
            <a:gd name="adj" fmla="val 10000"/>
          </a:avLst>
        </a:prstGeom>
        <a:solidFill>
          <a:srgbClr val="EAF0E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Обучающие модули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+ </a:t>
          </a:r>
          <a:endParaRPr lang="ru-RU" sz="1800" kern="1200" dirty="0"/>
        </a:p>
      </dsp:txBody>
      <dsp:txXfrm>
        <a:off x="0" y="0"/>
        <a:ext cx="2556284" cy="1013309"/>
      </dsp:txXfrm>
    </dsp:sp>
    <dsp:sp modelId="{D8D399EC-5250-498D-A571-35244FB1311C}">
      <dsp:nvSpPr>
        <dsp:cNvPr id="0" name=""/>
        <dsp:cNvSpPr/>
      </dsp:nvSpPr>
      <dsp:spPr>
        <a:xfrm>
          <a:off x="223378" y="925463"/>
          <a:ext cx="2045027" cy="663582"/>
        </a:xfrm>
        <a:prstGeom prst="roundRect">
          <a:avLst>
            <a:gd name="adj" fmla="val 10000"/>
          </a:avLst>
        </a:prstGeom>
        <a:solidFill>
          <a:srgbClr val="00A88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Симулированные </a:t>
          </a:r>
          <a:r>
            <a:rPr lang="ru-RU" sz="1600" kern="1200" dirty="0" err="1" smtClean="0"/>
            <a:t>фишинг</a:t>
          </a:r>
          <a:r>
            <a:rPr lang="ru-RU" sz="1600" kern="1200" dirty="0" smtClean="0"/>
            <a:t>-атаки</a:t>
          </a:r>
          <a:endParaRPr lang="ru-RU" sz="1600" kern="1200" dirty="0"/>
        </a:p>
      </dsp:txBody>
      <dsp:txXfrm>
        <a:off x="242814" y="944899"/>
        <a:ext cx="2006155" cy="624710"/>
      </dsp:txXfrm>
    </dsp:sp>
    <dsp:sp modelId="{CA56B498-75A1-43EA-90E7-428B4A06D6D4}">
      <dsp:nvSpPr>
        <dsp:cNvPr id="0" name=""/>
        <dsp:cNvSpPr/>
      </dsp:nvSpPr>
      <dsp:spPr>
        <a:xfrm>
          <a:off x="223378" y="1691135"/>
          <a:ext cx="2045027" cy="663582"/>
        </a:xfrm>
        <a:prstGeom prst="roundRect">
          <a:avLst>
            <a:gd name="adj" fmla="val 10000"/>
          </a:avLst>
        </a:prstGeom>
        <a:solidFill>
          <a:srgbClr val="00A88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Оценка знаний</a:t>
          </a:r>
          <a:endParaRPr lang="ru-RU" sz="1600" kern="1200" dirty="0"/>
        </a:p>
      </dsp:txBody>
      <dsp:txXfrm>
        <a:off x="242814" y="1710571"/>
        <a:ext cx="2006155" cy="624710"/>
      </dsp:txXfrm>
    </dsp:sp>
    <dsp:sp modelId="{3C6D08EF-4858-4FEA-B9A5-BF1065050D54}">
      <dsp:nvSpPr>
        <dsp:cNvPr id="0" name=""/>
        <dsp:cNvSpPr/>
      </dsp:nvSpPr>
      <dsp:spPr>
        <a:xfrm>
          <a:off x="223378" y="2456807"/>
          <a:ext cx="2045027" cy="663582"/>
        </a:xfrm>
        <a:prstGeom prst="roundRect">
          <a:avLst>
            <a:gd name="adj" fmla="val 10000"/>
          </a:avLst>
        </a:prstGeom>
        <a:solidFill>
          <a:srgbClr val="00A88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Аналитика и отчетность</a:t>
          </a:r>
          <a:endParaRPr lang="ru-RU" sz="1600" kern="1200" dirty="0"/>
        </a:p>
      </dsp:txBody>
      <dsp:txXfrm>
        <a:off x="242814" y="2476243"/>
        <a:ext cx="2006155" cy="624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038-4C9F-4EE5-8DF4-5F677BB3043E}" type="datetimeFigureOut">
              <a:rPr lang="ru-RU" smtClean="0">
                <a:latin typeface="Arial" panose="020B0604020202020204" pitchFamily="34" charset="0"/>
              </a:rPr>
              <a:pPr/>
              <a:t>18.10.2017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ED2B-390F-40E5-9EFD-2531C025A2F6}" type="slidenum">
              <a:rPr lang="ru-RU" smtClean="0">
                <a:latin typeface="Arial" panose="020B0604020202020204" pitchFamily="34" charset="0"/>
              </a:rPr>
              <a:pPr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7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16DF00E-BD98-4EFE-81A4-2D9C0739E2F3}" type="datetimeFigureOut">
              <a:rPr lang="ru-RU" smtClean="0"/>
              <a:pPr/>
              <a:t>18.10.2017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FDD216-B18C-4F7A-91C3-E6C7F0FB22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09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80553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61105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41658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22210" algn="l" defTabSz="1161105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902763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83315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63868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44420" algn="l" defTabSz="11611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Kill" TargetMode="External"/><Relationship Id="rId3" Type="http://schemas.openxmlformats.org/officeDocument/2006/relationships/hyperlink" Target="https://ru.wikipedia.org/wiki/Server_Message_Block" TargetMode="External"/><Relationship Id="rId7" Type="http://schemas.openxmlformats.org/officeDocument/2006/relationships/hyperlink" Target="https://ru.wikipedia.org/wiki/P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5%D0%B0%D0%BA%D0%B5%D1%80" TargetMode="External"/><Relationship Id="rId5" Type="http://schemas.openxmlformats.org/officeDocument/2006/relationships/hyperlink" Target="https://ru.wikipedia.org/wiki/EternalBlue#cite_note-8" TargetMode="External"/><Relationship Id="rId10" Type="http://schemas.openxmlformats.org/officeDocument/2006/relationships/hyperlink" Target="https://ru.wikipedia.org/wiki/%D0%92%D1%80%D0%B5%D0%B4%D0%BE%D0%BD%D0%BE%D1%81%D0%BD%D0%BE%D0%B5_%D0%9F%D0%9E" TargetMode="External"/><Relationship Id="rId4" Type="http://schemas.openxmlformats.org/officeDocument/2006/relationships/hyperlink" Target="https://ru.wikipedia.org/wiki/EternalBlue#cite_note-7" TargetMode="External"/><Relationship Id="rId9" Type="http://schemas.openxmlformats.org/officeDocument/2006/relationships/hyperlink" Target="https://ru.wikipedia.org/w/index.php?title=Exec&amp;action=edit&amp;redlink=1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2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Еще</a:t>
            </a:r>
            <a:r>
              <a:rPr lang="ru-RU" sz="1200" baseline="0" dirty="0" smtClean="0"/>
              <a:t> один </a:t>
            </a:r>
            <a:r>
              <a:rPr lang="ru-RU" sz="1200" dirty="0" smtClean="0"/>
              <a:t>уровень защиты, Мониторинг системы, включает технологию Автоматической защиты от </a:t>
            </a:r>
            <a:r>
              <a:rPr lang="ru-RU" sz="1200" dirty="0" err="1" smtClean="0"/>
              <a:t>эксплойтов</a:t>
            </a:r>
            <a:r>
              <a:rPr lang="ru-RU" sz="1200" dirty="0" smtClean="0"/>
              <a:t>, специально нацеленную на борьбу</a:t>
            </a:r>
            <a:r>
              <a:rPr lang="ru-RU" sz="1200" baseline="0" dirty="0" smtClean="0"/>
              <a:t> со сложными угрозами. </a:t>
            </a:r>
          </a:p>
          <a:p>
            <a:endParaRPr lang="ru-RU" sz="1200" baseline="0" dirty="0" smtClean="0"/>
          </a:p>
          <a:p>
            <a:r>
              <a:rPr lang="ru-RU" sz="1200" baseline="0" dirty="0" smtClean="0"/>
              <a:t>Когда программа запущена, Мониторинг системы следит за ее поведением. Если оно вызывает подозрения, то программа отправляется на карантин. Кроме того, Мониторинг хранит динамические записи важных файлов, поэтому если какая-то вредоносная программа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— скажем, программа-вымогатель — успеет до момента ее обнаружения повлиять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на файл, файл сможет быть восстановлен в первоначальном статусе.</a:t>
            </a:r>
          </a:p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Наша технология «Автоматическая защита от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эксплойтов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» помогает удостовериться, что вредоносная программа не использует уязвимости операционной системы или приложений, запущенных на устройстве. Эта технология отслеживает работу программ, которые часто становятся объектом атак (</a:t>
            </a:r>
            <a:r>
              <a:rPr lang="en-US" sz="1200" dirty="0" smtClean="0"/>
              <a:t>Adobe Reader, Internet Explorer, Microsoft Office, Java </a:t>
            </a:r>
            <a:r>
              <a:rPr lang="ru-RU" sz="1200" dirty="0" smtClean="0"/>
              <a:t>и</a:t>
            </a:r>
            <a:r>
              <a:rPr lang="ru-RU" sz="1200" baseline="0" dirty="0" smtClean="0"/>
              <a:t> многие другие), чтобы обеспечить дополнительный уровень защиты против неизвестных угроз. Наша Автоматическая защита от </a:t>
            </a:r>
            <a:r>
              <a:rPr lang="ru-RU" sz="1200" baseline="0" dirty="0" err="1" smtClean="0"/>
              <a:t>эксплойтов</a:t>
            </a:r>
            <a:r>
              <a:rPr lang="ru-RU" sz="1200" baseline="0" dirty="0" smtClean="0"/>
              <a:t> успешно заблокировала большое число атак нулевого дня. 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87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Kaspersky Security для мобильных устройств помогает обеспечить безопасность мобильных устройств и хранящихся на них данных независимо от расположения устройства. Решение защищает от вредоносных программ, а вся информация обо всех смартфонах и планшетах и все инструменты контроля доступны с центральной консоли и минимально сказываются на работе систем. </a:t>
            </a:r>
          </a:p>
          <a:p>
            <a:endParaRPr lang="ru-RU" sz="1200" dirty="0"/>
          </a:p>
          <a:p>
            <a:r>
              <a:rPr lang="ru-RU" sz="1200" dirty="0"/>
              <a:t>В Kaspersky Security для мобильных устройств входят:</a:t>
            </a:r>
          </a:p>
          <a:p>
            <a:endParaRPr lang="ru-RU" sz="1200" dirty="0"/>
          </a:p>
          <a:p>
            <a:r>
              <a:rPr lang="ru-RU" sz="1200" dirty="0"/>
              <a:t>Приложение для защиты мобильного </a:t>
            </a:r>
            <a:r>
              <a:rPr lang="ru-RU" sz="1200" dirty="0" smtClean="0"/>
              <a:t>устройства, использующее технологии </a:t>
            </a:r>
            <a:r>
              <a:rPr lang="ru-RU" sz="1200" dirty="0"/>
              <a:t>«Анти-Вор», </a:t>
            </a:r>
            <a:r>
              <a:rPr lang="ru-RU" sz="1200" dirty="0" smtClean="0"/>
              <a:t>которые</a:t>
            </a:r>
            <a:r>
              <a:rPr lang="ru-RU" sz="1200" baseline="0" dirty="0" smtClean="0"/>
              <a:t> в том числе предотвращают</a:t>
            </a:r>
            <a:r>
              <a:rPr lang="ru-RU" sz="1200" dirty="0" smtClean="0"/>
              <a:t> </a:t>
            </a:r>
            <a:r>
              <a:rPr lang="ru-RU" sz="1200" dirty="0"/>
              <a:t>возможность </a:t>
            </a:r>
            <a:r>
              <a:rPr lang="ru-RU" sz="1200" dirty="0" smtClean="0"/>
              <a:t>тайного </a:t>
            </a:r>
            <a:r>
              <a:rPr lang="ru-RU" sz="1200" dirty="0"/>
              <a:t>фото. </a:t>
            </a:r>
          </a:p>
          <a:p>
            <a:endParaRPr lang="ru-RU" sz="1200" dirty="0"/>
          </a:p>
          <a:p>
            <a:r>
              <a:rPr lang="ru-RU" sz="1200" dirty="0"/>
              <a:t>Централизованное управление мобильными устройствами (MDM) и приложениями (MAM) для смартфонов и планшетов на базе Android, iOS и Windows Phone.  </a:t>
            </a:r>
          </a:p>
          <a:p>
            <a:endParaRPr lang="ru-RU" sz="1200" dirty="0"/>
          </a:p>
          <a:p>
            <a:r>
              <a:rPr lang="ru-RU" sz="1200" dirty="0"/>
              <a:t>Для администрирования служит единая консоль Kaspersky Security Center, которая упрощает удаленное управление мобильными устройствами на разнообразных платформах.  </a:t>
            </a:r>
            <a:r>
              <a:rPr lang="ru-RU" sz="1200" dirty="0" smtClean="0"/>
              <a:t>Пользователи </a:t>
            </a:r>
            <a:r>
              <a:rPr lang="ru-RU" sz="1200" dirty="0"/>
              <a:t>могут самостоятельно регистрировать устройства в сети и экстренно включать функции </a:t>
            </a:r>
            <a:r>
              <a:rPr lang="ru-RU" sz="1200" dirty="0" smtClean="0"/>
              <a:t>модуля «Анти-Вор</a:t>
            </a:r>
            <a:r>
              <a:rPr lang="ru-RU" sz="1200" dirty="0"/>
              <a:t>» </a:t>
            </a:r>
            <a:r>
              <a:rPr lang="ru-RU" sz="1200" dirty="0" smtClean="0"/>
              <a:t>через </a:t>
            </a:r>
            <a:r>
              <a:rPr lang="ru-RU" sz="1200" dirty="0"/>
              <a:t>веб-портал самообслуживания. Эта возможность повышает надежность и эффективность</a:t>
            </a:r>
            <a:r>
              <a:rPr lang="ru-RU" dirty="0" smtClean="0"/>
              <a:t> защиты.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05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Возможности управления в Kaspersky Security Center дают администраторам единое представление о безопасности рабочих мест организации независимо от их типа и платформы. </a:t>
            </a:r>
            <a:r>
              <a:rPr lang="ru-RU" sz="1200" dirty="0" smtClean="0"/>
              <a:t>Администрирование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всех устройств на базе iOS и Android, рабочих станций, ноутбуков и виртуальных рабочих столов ведется удаленно из единой консоли.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9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98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Технология шифрования данных гарантирует, что злоумышленники не смогут воспользоваться конфиденциальными корпоративными данными, попавшими к ним в руки. </a:t>
            </a:r>
            <a:r>
              <a:rPr lang="ru-RU" dirty="0" smtClean="0"/>
              <a:t>Даже в случае потери</a:t>
            </a:r>
            <a:r>
              <a:rPr lang="ru-RU" sz="1200" dirty="0"/>
              <a:t> USB-накопителя, кражи ноутбука или перехвата вложения электронной почты злоумышленники не смогут воспользоваться несанкционированно полученными зашифрованными данными.</a:t>
            </a:r>
          </a:p>
          <a:p>
            <a:endParaRPr lang="ru-RU" sz="1200" dirty="0"/>
          </a:p>
          <a:p>
            <a:r>
              <a:rPr lang="ru-RU" sz="1200" dirty="0"/>
              <a:t>Шифрование данных является рядовым компонентом единой интегрированной платформы обеспечения безопасности. Это упрощает создание общих политик, например, для шифрования данных в определенных приложениях или данных, копируемых на указанные портативные устройства.</a:t>
            </a:r>
          </a:p>
          <a:p>
            <a:r>
              <a:rPr lang="ru-RU" dirty="0" smtClean="0"/>
              <a:t>  </a:t>
            </a:r>
          </a:p>
          <a:p>
            <a:r>
              <a:rPr lang="ru-RU" sz="1200" dirty="0"/>
              <a:t>Это существенно экономит время и сильно упрощает жизнь IT-администратора.  </a:t>
            </a:r>
          </a:p>
          <a:p>
            <a:endParaRPr lang="ru-RU" sz="1200" dirty="0"/>
          </a:p>
          <a:p>
            <a:r>
              <a:rPr lang="ru-RU" sz="1200" dirty="0"/>
              <a:t>Конфиденциальные данные можно шифровать на уровне файлов и папок, всего диска или портативного устройства. В числе прочих технологий безопасности поддерживается двухфакторная аутентификация с токенами или смарт-картами.</a:t>
            </a:r>
          </a:p>
          <a:p>
            <a:r>
              <a:rPr lang="ru-RU" dirty="0" smtClean="0"/>
              <a:t> </a:t>
            </a:r>
          </a:p>
          <a:p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365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59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Совокупность всех средств системного администрирования в решении «Лаборатории Касперского» обеспечивает комплексное управление полным жизненным циклом рабочих мест</a:t>
            </a:r>
            <a:r>
              <a:rPr lang="ru-RU" sz="1200" dirty="0"/>
              <a:t>. </a:t>
            </a:r>
          </a:p>
          <a:p>
            <a:endParaRPr lang="ru-RU" sz="1200" dirty="0"/>
          </a:p>
          <a:p>
            <a:r>
              <a:rPr lang="ru-RU" dirty="0" smtClean="0"/>
              <a:t>Благодаря</a:t>
            </a:r>
            <a:r>
              <a:rPr lang="ru-RU" sz="1200" dirty="0" smtClean="0"/>
              <a:t> </a:t>
            </a:r>
            <a:r>
              <a:rPr lang="ru-RU" sz="1200" dirty="0"/>
              <a:t>Kaspersky Systems Management администратор видит всю информацию о каждом рабочем месте в системе и может обеспечивать ее защиту на единой консоли, а также удаленно выполнять все действия по управлению: создавать и развертывать «золотые» образы операционных систем, управлять учетом операционных систем и прикладных программ, обнаруживать уязвимости, устанавливать исправления и составлять подробные и гибко настраиваемые отчеты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685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данной презентации описываются возможности, технологии и приложения, входящие в решение </a:t>
            </a:r>
            <a:r>
              <a:rPr lang="ru-RU" sz="1200" dirty="0" err="1"/>
              <a:t>Kaspersky</a:t>
            </a:r>
            <a:r>
              <a:rPr lang="ru-RU" sz="1200" dirty="0"/>
              <a:t> </a:t>
            </a:r>
            <a:r>
              <a:rPr lang="ru-RU" sz="1200" dirty="0" err="1" smtClean="0"/>
              <a:t>Security</a:t>
            </a:r>
            <a:r>
              <a:rPr lang="ru-RU" sz="1200" dirty="0" smtClean="0"/>
              <a:t> </a:t>
            </a:r>
            <a:r>
              <a:rPr lang="ru-RU" sz="1200" dirty="0"/>
              <a:t>для бизнеса, в том числе новые </a:t>
            </a:r>
            <a:r>
              <a:rPr lang="ru-RU" sz="1200" dirty="0" smtClean="0"/>
              <a:t>возможности, </a:t>
            </a:r>
            <a:r>
              <a:rPr lang="ru-RU" sz="1200" dirty="0"/>
              <a:t>появившиеся в версии 2015.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851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C8B83-00B2-4C24-81D2-A2BC134D71E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96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C8B83-00B2-4C24-81D2-A2BC134D71E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6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26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C8B83-00B2-4C24-81D2-A2BC134D71E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90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2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Эксплоит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EternalBlue</a:t>
            </a:r>
            <a:r>
              <a:rPr lang="ru-RU" dirty="0" smtClean="0">
                <a:effectLst/>
              </a:rPr>
              <a:t> использует уязвимость в реализации протокола </a:t>
            </a:r>
            <a:r>
              <a:rPr lang="ru-RU" dirty="0" err="1" smtClean="0">
                <a:effectLst/>
                <a:hlinkClick r:id="rId3" tooltip="Server Message Block"/>
              </a:rPr>
              <a:t>Server</a:t>
            </a:r>
            <a:r>
              <a:rPr lang="ru-RU" dirty="0" smtClean="0">
                <a:effectLst/>
                <a:hlinkClick r:id="rId3" tooltip="Server Message Block"/>
              </a:rPr>
              <a:t> </a:t>
            </a:r>
            <a:r>
              <a:rPr lang="ru-RU" dirty="0" err="1" smtClean="0">
                <a:effectLst/>
                <a:hlinkClick r:id="rId3" tooltip="Server Message Block"/>
              </a:rPr>
              <a:t>Message</a:t>
            </a:r>
            <a:r>
              <a:rPr lang="ru-RU" dirty="0" smtClean="0">
                <a:effectLst/>
                <a:hlinkClick r:id="rId3" tooltip="Server Message Block"/>
              </a:rPr>
              <a:t> </a:t>
            </a:r>
            <a:r>
              <a:rPr lang="ru-RU" dirty="0" err="1" smtClean="0">
                <a:effectLst/>
                <a:hlinkClick r:id="rId3" tooltip="Server Message Block"/>
              </a:rPr>
              <a:t>Block</a:t>
            </a:r>
            <a:r>
              <a:rPr lang="ru-RU" dirty="0" smtClean="0">
                <a:effectLst/>
              </a:rPr>
              <a:t> v1 (SMB)</a:t>
            </a:r>
            <a:r>
              <a:rPr lang="ru-RU" baseline="30000" dirty="0" smtClean="0">
                <a:effectLst/>
                <a:hlinkClick r:id="rId4"/>
              </a:rPr>
              <a:t>[7]</a:t>
            </a:r>
            <a:r>
              <a:rPr lang="ru-RU" dirty="0" smtClean="0">
                <a:effectLst/>
              </a:rPr>
              <a:t>. Злоумышленник, сформировав и передав на удалённый узел особо подготовленный пакет, способен получить удалённый доступ к системе и запустить на ней произвольный код.</a:t>
            </a:r>
            <a:r>
              <a:rPr lang="ru-RU" baseline="30000" dirty="0" smtClean="0">
                <a:effectLst/>
                <a:hlinkClick r:id="rId5"/>
              </a:rPr>
              <a:t>[8]</a:t>
            </a:r>
            <a:endParaRPr lang="ru-RU" baseline="30000" dirty="0" smtClean="0">
              <a:effectLst/>
            </a:endParaRPr>
          </a:p>
          <a:p>
            <a:endParaRPr lang="ru-RU" baseline="30000" dirty="0" smtClean="0">
              <a:effectLst/>
            </a:endParaRPr>
          </a:p>
          <a:p>
            <a:r>
              <a:rPr lang="ru-RU" dirty="0" err="1" smtClean="0">
                <a:effectLst/>
              </a:rPr>
              <a:t>DoublePulsar</a:t>
            </a:r>
            <a:r>
              <a:rPr lang="ru-RU" dirty="0" smtClean="0">
                <a:effectLst/>
              </a:rPr>
              <a:t> работает в режиме ядра, который предоставляет </a:t>
            </a:r>
            <a:r>
              <a:rPr lang="ru-RU" dirty="0" smtClean="0">
                <a:effectLst/>
                <a:hlinkClick r:id="rId6" tooltip="Хакер"/>
              </a:rPr>
              <a:t>хакерам</a:t>
            </a:r>
            <a:r>
              <a:rPr lang="ru-RU" dirty="0" smtClean="0">
                <a:effectLst/>
              </a:rPr>
              <a:t> высокий уровень контроля над компьютерной системой. После установки доступны три команды: </a:t>
            </a:r>
            <a:r>
              <a:rPr lang="ru-RU" dirty="0" err="1" smtClean="0">
                <a:effectLst/>
                <a:hlinkClick r:id="rId7" tooltip="Ping"/>
              </a:rPr>
              <a:t>ping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  <a:hlinkClick r:id="rId8" tooltip="Kill"/>
              </a:rPr>
              <a:t>kill</a:t>
            </a:r>
            <a:r>
              <a:rPr lang="ru-RU" dirty="0" smtClean="0">
                <a:effectLst/>
              </a:rPr>
              <a:t> и </a:t>
            </a:r>
            <a:r>
              <a:rPr lang="ru-RU" dirty="0" err="1" smtClean="0">
                <a:effectLst/>
                <a:hlinkClick r:id="rId9" tooltip="Exec (страница отсутствует)"/>
              </a:rPr>
              <a:t>exec</a:t>
            </a:r>
            <a:r>
              <a:rPr lang="ru-RU" dirty="0" smtClean="0">
                <a:effectLst/>
              </a:rPr>
              <a:t>, последняя из которых, вероятнее всего, может быть использована для загрузки </a:t>
            </a:r>
            <a:r>
              <a:rPr lang="ru-RU" dirty="0" smtClean="0">
                <a:effectLst/>
                <a:hlinkClick r:id="rId10" tooltip="Вредоносное ПО"/>
              </a:rPr>
              <a:t>вредоносного ПО</a:t>
            </a:r>
            <a:r>
              <a:rPr lang="ru-RU" dirty="0" smtClean="0">
                <a:effectLst/>
              </a:rPr>
              <a:t> в систему.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56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В </a:t>
            </a:r>
            <a:r>
              <a:rPr lang="ru-RU" sz="1200" dirty="0" smtClean="0"/>
              <a:t>презентации </a:t>
            </a:r>
            <a:r>
              <a:rPr lang="ru-RU" sz="1200" dirty="0"/>
              <a:t>описываются </a:t>
            </a:r>
            <a:r>
              <a:rPr lang="ru-RU" sz="1200" dirty="0" smtClean="0"/>
              <a:t>ключевые возможности платформы </a:t>
            </a:r>
            <a:r>
              <a:rPr lang="ru-RU" sz="1200" dirty="0" err="1" smtClean="0"/>
              <a:t>Kaspersky</a:t>
            </a:r>
            <a:r>
              <a:rPr lang="ru-RU" sz="1200" dirty="0" smtClean="0"/>
              <a:t> </a:t>
            </a:r>
            <a:r>
              <a:rPr lang="ru-RU" sz="1200" dirty="0" err="1" smtClean="0"/>
              <a:t>Security</a:t>
            </a:r>
            <a:r>
              <a:rPr lang="ru-RU" sz="1200" dirty="0" smtClean="0"/>
              <a:t> </a:t>
            </a:r>
            <a:r>
              <a:rPr lang="ru-RU" sz="1200" dirty="0"/>
              <a:t>для бизнеса, </a:t>
            </a:r>
            <a:r>
              <a:rPr lang="ru-RU" sz="1200" dirty="0" smtClean="0"/>
              <a:t>в</a:t>
            </a:r>
            <a:r>
              <a:rPr lang="ru-RU" sz="1200" baseline="0" dirty="0" smtClean="0"/>
              <a:t> том числе технологии и приложения, входящие в ее состав</a:t>
            </a:r>
            <a:r>
              <a:rPr lang="ru-RU" sz="1200" dirty="0" smtClean="0"/>
              <a:t>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07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«Лаборатория Касперского» хорошо знает об угрозах и о связанном с ними риске для бизнеса. Для успешной защиты от</a:t>
            </a:r>
            <a:r>
              <a:rPr lang="ru-RU" baseline="0" dirty="0" smtClean="0"/>
              <a:t> них </a:t>
            </a:r>
            <a:r>
              <a:rPr lang="ru-RU" dirty="0" smtClean="0"/>
              <a:t>необходимо выполнить несколько</a:t>
            </a:r>
            <a:r>
              <a:rPr lang="ru-RU" baseline="0" dirty="0" smtClean="0"/>
              <a:t> условий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Во-первых,</a:t>
            </a:r>
            <a:r>
              <a:rPr lang="ru-RU" baseline="0" dirty="0" smtClean="0"/>
              <a:t> нужна </a:t>
            </a:r>
            <a:r>
              <a:rPr lang="ru-RU" dirty="0" smtClean="0"/>
              <a:t>профессиональная аналитика в области безопасности. Нужно хорошо представлять, как выглядит угроза</a:t>
            </a:r>
            <a:r>
              <a:rPr lang="ru-RU" baseline="0" dirty="0" smtClean="0"/>
              <a:t> и</a:t>
            </a:r>
            <a:r>
              <a:rPr lang="ru-RU" dirty="0" smtClean="0"/>
              <a:t> как создается и компилируется ее код. Важно изучать методы распространения вредоносного ПО и отслеживать «горячие точки» киберпреступности по всему миру, чтобы понимать, что ждет нас в будущем.</a:t>
            </a:r>
          </a:p>
          <a:p>
            <a:endParaRPr lang="ru-RU" dirty="0"/>
          </a:p>
          <a:p>
            <a:r>
              <a:rPr lang="ru-RU" dirty="0" smtClean="0"/>
              <a:t>Во-вторых,</a:t>
            </a:r>
            <a:r>
              <a:rPr lang="ru-RU" baseline="0" dirty="0" smtClean="0"/>
              <a:t> с</a:t>
            </a:r>
            <a:r>
              <a:rPr lang="ru-RU" dirty="0" smtClean="0"/>
              <a:t>истема безопасности должна опираться на инновационные методы</a:t>
            </a:r>
            <a:r>
              <a:rPr lang="ru-RU" baseline="0" dirty="0" smtClean="0"/>
              <a:t> </a:t>
            </a:r>
            <a:r>
              <a:rPr lang="ru-RU" dirty="0" smtClean="0"/>
              <a:t>обнаружения и устранения известных, новых</a:t>
            </a:r>
            <a:r>
              <a:rPr lang="ru-RU" baseline="0" dirty="0" smtClean="0"/>
              <a:t> </a:t>
            </a:r>
            <a:r>
              <a:rPr lang="ru-RU" dirty="0" smtClean="0"/>
              <a:t>и сложных угроз. </a:t>
            </a:r>
          </a:p>
          <a:p>
            <a:endParaRPr lang="ru-RU" dirty="0" smtClean="0"/>
          </a:p>
          <a:p>
            <a:r>
              <a:rPr lang="ru-RU" dirty="0" smtClean="0"/>
              <a:t>В-третьих, защитные программы должны минимально влиять</a:t>
            </a:r>
            <a:r>
              <a:rPr lang="ru-RU" baseline="0" dirty="0" smtClean="0"/>
              <a:t> на производительность </a:t>
            </a:r>
            <a:r>
              <a:rPr lang="ru-RU" dirty="0" smtClean="0"/>
              <a:t>и обеспечивать</a:t>
            </a:r>
            <a:r>
              <a:rPr lang="ru-RU" baseline="0" dirty="0" smtClean="0"/>
              <a:t> эффективную проверку</a:t>
            </a:r>
            <a:r>
              <a:rPr lang="ru-RU" dirty="0" smtClean="0"/>
              <a:t>, не препятствуя работе</a:t>
            </a:r>
            <a:r>
              <a:rPr lang="ru-RU" baseline="0" dirty="0" smtClean="0"/>
              <a:t> компании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И наконец, поскольку бизнес-среда имеет сложную структуру, защитная технология должна распространяться на разные платформы 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ru-RU" dirty="0" smtClean="0"/>
              <a:t> физические, мобильные и виртуальные.</a:t>
            </a:r>
          </a:p>
          <a:p>
            <a:endParaRPr lang="ru-RU" dirty="0"/>
          </a:p>
          <a:p>
            <a:r>
              <a:rPr lang="ru-RU" dirty="0" smtClean="0"/>
              <a:t>Только «Лаборатория Касперского» может предложить как необходимую аналитику в области безопасности, так и технологии, в которых аналитические достижения реализуются на практике. Это</a:t>
            </a:r>
            <a:r>
              <a:rPr lang="ru-RU" baseline="0" dirty="0" smtClean="0"/>
              <a:t> единственная </a:t>
            </a:r>
            <a:r>
              <a:rPr lang="ru-RU" dirty="0" smtClean="0"/>
              <a:t>комплексная платформа обеспечения безопасности, основанная на технологиях, учитывающих</a:t>
            </a:r>
            <a:r>
              <a:rPr lang="ru-RU" baseline="0" dirty="0" smtClean="0"/>
              <a:t> </a:t>
            </a:r>
            <a:r>
              <a:rPr lang="ru-RU" dirty="0" smtClean="0"/>
              <a:t>новейшие аналитические данные.</a:t>
            </a:r>
          </a:p>
          <a:p>
            <a:endParaRPr lang="ru-RU" dirty="0"/>
          </a:p>
          <a:p>
            <a:r>
              <a:rPr lang="ru-RU" dirty="0" smtClean="0"/>
              <a:t>Решения «Лаборатории Касперского» обладают необходимой гибкостью и настраиваются в соответствии с уникальными потребностями каждой</a:t>
            </a:r>
            <a:r>
              <a:rPr lang="ru-RU" baseline="0" dirty="0" smtClean="0"/>
              <a:t> компании</a:t>
            </a:r>
            <a:r>
              <a:rPr lang="ru-RU" dirty="0" smtClean="0"/>
              <a:t>.  Мы готовы защитить организацию от угроз, нацеленных на физические, мобильные и виртуальные рабочие места, на почтовые </a:t>
            </a:r>
            <a:r>
              <a:rPr lang="ru-RU" dirty="0" err="1" smtClean="0"/>
              <a:t>серыеры</a:t>
            </a:r>
            <a:r>
              <a:rPr lang="ru-RU" dirty="0" smtClean="0"/>
              <a:t>, серверы совместной работы, интернет-шлюзы и мобильные устройства на базе Android и iOS.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78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Единая </a:t>
            </a:r>
            <a:r>
              <a:rPr lang="ru-RU" sz="1200" dirty="0"/>
              <a:t>платформа </a:t>
            </a:r>
            <a:r>
              <a:rPr lang="ru-RU" sz="1200" dirty="0" smtClean="0"/>
              <a:t>безопасности </a:t>
            </a:r>
            <a:r>
              <a:rPr lang="ru-RU" sz="1200" dirty="0"/>
              <a:t>разработана «Лабораторией Касперского» </a:t>
            </a:r>
            <a:r>
              <a:rPr lang="ru-RU" sz="1200" dirty="0" smtClean="0"/>
              <a:t>на основе удостоенного множества наград</a:t>
            </a:r>
            <a:r>
              <a:rPr lang="ru-RU" sz="1200" baseline="0" dirty="0" smtClean="0"/>
              <a:t> </a:t>
            </a:r>
            <a:r>
              <a:rPr lang="ru-RU" sz="1200" dirty="0" smtClean="0"/>
              <a:t>антивирусного </a:t>
            </a:r>
            <a:r>
              <a:rPr lang="ru-RU" sz="1200" dirty="0"/>
              <a:t>ядра</a:t>
            </a:r>
            <a:r>
              <a:rPr lang="ru-RU" sz="1200" dirty="0">
                <a:solidFill>
                  <a:srgbClr val="0D6E55"/>
                </a:solidFill>
              </a:rPr>
              <a:t>.</a:t>
            </a:r>
            <a:r>
              <a:rPr lang="ru-RU" dirty="0" smtClean="0"/>
              <a:t> </a:t>
            </a:r>
            <a:r>
              <a:rPr lang="ru-RU" sz="1200" dirty="0"/>
              <a:t>Каждый уровень </a:t>
            </a:r>
            <a:r>
              <a:rPr lang="ru-RU" sz="1200" dirty="0" smtClean="0"/>
              <a:t>этой мощной </a:t>
            </a:r>
            <a:r>
              <a:rPr lang="ru-RU" sz="1200" dirty="0"/>
              <a:t>и эффективной </a:t>
            </a:r>
            <a:r>
              <a:rPr lang="ru-RU" sz="1200" dirty="0" smtClean="0"/>
              <a:t>защиты</a:t>
            </a:r>
            <a:r>
              <a:rPr lang="ru-RU" sz="1200" baseline="0" dirty="0" smtClean="0"/>
              <a:t> работает сообща</a:t>
            </a:r>
            <a:r>
              <a:rPr lang="ru-RU" sz="1200" dirty="0" smtClean="0"/>
              <a:t>, </a:t>
            </a:r>
            <a:r>
              <a:rPr lang="ru-RU" sz="1200" dirty="0"/>
              <a:t>обеспечивая непревзойденную защиту от угроз.</a:t>
            </a:r>
          </a:p>
          <a:p>
            <a:endParaRPr lang="ru-RU" sz="1200" dirty="0"/>
          </a:p>
          <a:p>
            <a:r>
              <a:rPr lang="ru-RU" sz="1200" dirty="0"/>
              <a:t>Многоуровневая система </a:t>
            </a:r>
            <a:r>
              <a:rPr lang="ru-RU" sz="1200" dirty="0" smtClean="0"/>
              <a:t>безопасности предоставляет</a:t>
            </a:r>
            <a:r>
              <a:rPr lang="ru-RU" sz="1200" baseline="0" dirty="0" smtClean="0"/>
              <a:t> </a:t>
            </a:r>
            <a:r>
              <a:rPr lang="ru-RU" sz="1200" dirty="0" smtClean="0"/>
              <a:t>максимальную защиту при минимальном влиянии на производительность</a:t>
            </a:r>
            <a:r>
              <a:rPr lang="ru-RU" sz="1200" baseline="0" dirty="0" smtClean="0"/>
              <a:t> и </a:t>
            </a:r>
            <a:r>
              <a:rPr lang="ru-RU" sz="1200" dirty="0" smtClean="0"/>
              <a:t>противостоит </a:t>
            </a:r>
            <a:r>
              <a:rPr lang="ru-RU" sz="1200" dirty="0"/>
              <a:t>кибератакам, </a:t>
            </a:r>
            <a:r>
              <a:rPr lang="ru-RU" sz="1200" dirty="0" smtClean="0"/>
              <a:t>угрожающим</a:t>
            </a:r>
            <a:r>
              <a:rPr lang="ru-RU" sz="1200" baseline="0" dirty="0" smtClean="0"/>
              <a:t> </a:t>
            </a:r>
            <a:r>
              <a:rPr lang="ru-RU" sz="1200" dirty="0" smtClean="0"/>
              <a:t>с </a:t>
            </a:r>
            <a:r>
              <a:rPr lang="ru-RU" sz="1200" dirty="0"/>
              <a:t>разных направлений. </a:t>
            </a:r>
            <a:r>
              <a:rPr lang="ru-RU" sz="1200" dirty="0" smtClean="0"/>
              <a:t>Ее</a:t>
            </a:r>
            <a:r>
              <a:rPr lang="ru-RU" sz="1200" baseline="0" dirty="0" smtClean="0"/>
              <a:t> р</a:t>
            </a:r>
            <a:r>
              <a:rPr lang="ru-RU" sz="1200" dirty="0" smtClean="0"/>
              <a:t>азмах и глубина </a:t>
            </a:r>
            <a:r>
              <a:rPr lang="ru-RU" sz="1200" baseline="0" dirty="0" smtClean="0"/>
              <a:t>обеспечиваются </a:t>
            </a:r>
            <a:r>
              <a:rPr lang="ru-RU" sz="1200" dirty="0" smtClean="0"/>
              <a:t>взаимодействующими технологиями</a:t>
            </a:r>
            <a:r>
              <a:rPr lang="ru-RU" sz="1200" baseline="0" dirty="0" smtClean="0"/>
              <a:t> 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—</a:t>
            </a:r>
            <a:r>
              <a:rPr lang="ru-RU" sz="1200" baseline="0" dirty="0" smtClean="0"/>
              <a:t> такими как </a:t>
            </a:r>
            <a:r>
              <a:rPr lang="ru-RU" sz="1200" dirty="0" smtClean="0"/>
              <a:t>информация об угрозах, поступающая из облака в </a:t>
            </a:r>
            <a:r>
              <a:rPr lang="ru-RU" sz="1200" dirty="0"/>
              <a:t>реальном времени, автоматическая защита от эксплойтов, базы </a:t>
            </a:r>
            <a:r>
              <a:rPr lang="ru-RU" sz="1200" dirty="0" smtClean="0"/>
              <a:t>сигнатур </a:t>
            </a:r>
            <a:r>
              <a:rPr lang="ru-RU" sz="1200" dirty="0"/>
              <a:t>и современные эвристические </a:t>
            </a:r>
            <a:r>
              <a:rPr lang="ru-RU" sz="1200" dirty="0" smtClean="0"/>
              <a:t>методы.</a:t>
            </a:r>
            <a:r>
              <a:rPr lang="ru-RU" sz="1200" baseline="0" dirty="0" smtClean="0"/>
              <a:t> Все это помогает успешно справляться с </a:t>
            </a:r>
            <a:r>
              <a:rPr lang="ru-RU" sz="1200" dirty="0" smtClean="0"/>
              <a:t>известными, неизвестными </a:t>
            </a:r>
            <a:r>
              <a:rPr lang="ru-RU" sz="1200" dirty="0"/>
              <a:t>и </a:t>
            </a:r>
            <a:r>
              <a:rPr lang="ru-RU" sz="1200" dirty="0" smtClean="0"/>
              <a:t>сложными угрозами, </a:t>
            </a:r>
            <a:r>
              <a:rPr lang="ru-RU" sz="1200" dirty="0"/>
              <a:t>включая </a:t>
            </a:r>
            <a:r>
              <a:rPr lang="ru-RU" sz="1200" dirty="0" smtClean="0"/>
              <a:t>целевые</a:t>
            </a:r>
            <a:r>
              <a:rPr lang="ru-RU" sz="1200" baseline="0" dirty="0" smtClean="0"/>
              <a:t> атаки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12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 sz="1200" dirty="0" smtClean="0"/>
              <a:t>Совместная работа всех элементов системы безопасности «Лаборатории Касперского» позволяет следить за каждым файлом на протяжении всего жизненного цикла, начиная с первой секунды его появления в вашей</a:t>
            </a:r>
            <a:r>
              <a:rPr lang="ru-RU" sz="1200" baseline="0" dirty="0" smtClean="0"/>
              <a:t> сети или устройстве</a:t>
            </a:r>
            <a:r>
              <a:rPr lang="ru-RU" sz="1200" dirty="0" smtClean="0"/>
              <a:t>. При этом учитывается источник </a:t>
            </a:r>
            <a:r>
              <a:rPr lang="ru-RU" sz="1200" dirty="0"/>
              <a:t>файла, его репутация, внутренняя структура и особенности поведения. </a:t>
            </a:r>
            <a:endParaRPr lang="ru-RU" sz="1200" dirty="0" smtClean="0"/>
          </a:p>
          <a:p>
            <a:pPr defTabSz="914400">
              <a:defRPr/>
            </a:pPr>
            <a:endParaRPr lang="ru-RU" sz="1200" dirty="0" smtClean="0"/>
          </a:p>
          <a:p>
            <a:pPr defTabSz="914400">
              <a:defRPr/>
            </a:pPr>
            <a:r>
              <a:rPr lang="ru-RU" sz="1200" dirty="0" smtClean="0"/>
              <a:t>Для нейтрализации изощренных угроз</a:t>
            </a:r>
            <a:r>
              <a:rPr lang="ru-RU" sz="1200" baseline="0" dirty="0" smtClean="0"/>
              <a:t> нужны новейшие </a:t>
            </a:r>
            <a:r>
              <a:rPr lang="ru-RU" sz="1200" dirty="0" smtClean="0"/>
              <a:t>технологии. Но </a:t>
            </a:r>
            <a:r>
              <a:rPr lang="ru-RU" sz="1200" dirty="0"/>
              <a:t>это не значит, что </a:t>
            </a:r>
            <a:r>
              <a:rPr lang="ru-RU" sz="1200" dirty="0" smtClean="0"/>
              <a:t>предыдущие разработки</a:t>
            </a:r>
            <a:r>
              <a:rPr lang="ru-RU" sz="1200" baseline="0" dirty="0" smtClean="0"/>
              <a:t> </a:t>
            </a:r>
            <a:r>
              <a:rPr lang="ru-RU" sz="1200" dirty="0" smtClean="0"/>
              <a:t>теряют</a:t>
            </a:r>
            <a:r>
              <a:rPr lang="ru-RU" sz="1200" baseline="0" dirty="0" smtClean="0"/>
              <a:t> значение</a:t>
            </a:r>
            <a:r>
              <a:rPr lang="ru-RU" sz="1200" dirty="0" smtClean="0"/>
              <a:t>. </a:t>
            </a:r>
            <a:r>
              <a:rPr lang="ru-RU" sz="1200" dirty="0"/>
              <a:t>Напротив, они </a:t>
            </a:r>
            <a:r>
              <a:rPr lang="ru-RU" sz="1200" dirty="0" smtClean="0"/>
              <a:t>играют</a:t>
            </a:r>
            <a:r>
              <a:rPr lang="ru-RU" sz="1200" baseline="0" dirty="0" smtClean="0"/>
              <a:t> важную роль в том числе в </a:t>
            </a:r>
            <a:r>
              <a:rPr lang="ru-RU" sz="1200" dirty="0" smtClean="0"/>
              <a:t>борьбе </a:t>
            </a:r>
            <a:r>
              <a:rPr lang="ru-RU" sz="1200" dirty="0"/>
              <a:t>с компонентами комплексных таргетированных угроз. У методов остались прежние имена, но за прошедшее время они постоянно дорабатывались и совершенствовались (по крайней мере в «Лаборатории Касперского»). Аналитические данные об угрозах, поступающие непосредственно из сети Kaspersky Security Network, обеспечивают постоянную актуальность и боеспособность всех элементов системы безопасности. </a:t>
            </a:r>
            <a:endParaRPr lang="ru-RU" sz="1200" dirty="0" smtClean="0"/>
          </a:p>
          <a:p>
            <a:pPr defTabSz="914400">
              <a:defRPr/>
            </a:pPr>
            <a:endParaRPr lang="ru-RU" sz="1200" dirty="0"/>
          </a:p>
          <a:p>
            <a:pPr defTabSz="914400">
              <a:defRPr/>
            </a:pPr>
            <a:r>
              <a:rPr lang="ru-RU" sz="1200" dirty="0" smtClean="0"/>
              <a:t>Не забывайте, что 1% процент исключительно сложного вредоносного ПО, которое обнаруживается только уникальными технологиями «Лаборатории Касперского», может содержать</a:t>
            </a:r>
            <a:r>
              <a:rPr lang="ru-RU" sz="1200" baseline="0" dirty="0" smtClean="0"/>
              <a:t> ту </a:t>
            </a:r>
            <a:r>
              <a:rPr lang="ru-RU" sz="1200" dirty="0" smtClean="0"/>
              <a:t>самую атаку, которая </a:t>
            </a:r>
            <a:r>
              <a:rPr lang="en-US" sz="1200" dirty="0" err="1" smtClean="0"/>
              <a:t>yfb,jktt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jgfcyf</a:t>
            </a:r>
            <a:r>
              <a:rPr lang="en-US" sz="1200" baseline="0" dirty="0" smtClean="0"/>
              <a:t> </a:t>
            </a:r>
            <a:r>
              <a:rPr lang="ru-RU" sz="1200" dirty="0" smtClean="0"/>
              <a:t>вашу компанию.</a:t>
            </a:r>
            <a:endParaRPr lang="ru-RU" sz="12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10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Наша облачная </a:t>
            </a:r>
            <a:r>
              <a:rPr lang="ru-RU" sz="1200" dirty="0" smtClean="0"/>
              <a:t>сеть безопасности (K</a:t>
            </a:r>
            <a:r>
              <a:rPr lang="en-US" sz="1200" dirty="0" smtClean="0"/>
              <a:t>SN</a:t>
            </a:r>
            <a:r>
              <a:rPr lang="ru-RU" sz="1200" dirty="0" smtClean="0"/>
              <a:t>) </a:t>
            </a:r>
            <a:r>
              <a:rPr lang="ru-RU" sz="1200" dirty="0"/>
              <a:t>является одним из ключевых элементов платформы </a:t>
            </a:r>
            <a:r>
              <a:rPr lang="ru-RU" sz="1200" dirty="0" smtClean="0"/>
              <a:t>безопасности.</a:t>
            </a:r>
            <a:r>
              <a:rPr lang="ru-RU" sz="1200" baseline="0" dirty="0" smtClean="0"/>
              <a:t> </a:t>
            </a:r>
            <a:r>
              <a:rPr lang="ru-RU" sz="1200" dirty="0" smtClean="0"/>
              <a:t>Более </a:t>
            </a:r>
            <a:r>
              <a:rPr lang="ru-RU" sz="1200" dirty="0"/>
              <a:t>8</a:t>
            </a:r>
            <a:r>
              <a:rPr lang="ru-RU" sz="1200" dirty="0" smtClean="0"/>
              <a:t>0</a:t>
            </a:r>
            <a:r>
              <a:rPr lang="ru-RU" sz="1200" dirty="0"/>
              <a:t> миллионов пользователей </a:t>
            </a:r>
            <a:r>
              <a:rPr lang="ru-RU" sz="1200" dirty="0" smtClean="0"/>
              <a:t>решений </a:t>
            </a:r>
            <a:r>
              <a:rPr lang="ru-RU" sz="1200" dirty="0"/>
              <a:t>«Лаборатории Касперского» по всему миру </a:t>
            </a:r>
            <a:r>
              <a:rPr lang="ru-RU" sz="1200" dirty="0" smtClean="0"/>
              <a:t>сообщают</a:t>
            </a:r>
            <a:r>
              <a:rPr lang="ru-RU" sz="1200" baseline="0" dirty="0" smtClean="0"/>
              <a:t> нам </a:t>
            </a:r>
            <a:r>
              <a:rPr lang="ru-RU" sz="1200" dirty="0" smtClean="0"/>
              <a:t>о </a:t>
            </a:r>
            <a:r>
              <a:rPr lang="ru-RU" sz="1200" dirty="0"/>
              <a:t>подозрительной активности в своих системах.</a:t>
            </a:r>
          </a:p>
          <a:p>
            <a:r>
              <a:rPr lang="ru-RU" dirty="0" smtClean="0"/>
              <a:t> </a:t>
            </a:r>
          </a:p>
          <a:p>
            <a:r>
              <a:rPr lang="ru-RU" sz="1200" dirty="0"/>
              <a:t>Эта мощная технология предоставляет «Лаборатории Касперского» данные о новых и только что появившихся угрозах в реальном времени, что позволяет нам немедленно принимать меры по защите наших клиентов по всему миру.</a:t>
            </a:r>
          </a:p>
          <a:p>
            <a:endParaRPr lang="ru-R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DD216-B18C-4F7A-91C3-E6C7F0FB227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5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142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Нижний колонтитул 32"/>
          <p:cNvSpPr txBox="1">
            <a:spLocks/>
          </p:cNvSpPr>
          <p:nvPr userDrawn="1"/>
        </p:nvSpPr>
        <p:spPr>
          <a:xfrm>
            <a:off x="467544" y="4960518"/>
            <a:ext cx="5560920" cy="13617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rgbClr val="1C1C1C">
                    <a:lumMod val="50000"/>
                    <a:lumOff val="50000"/>
                  </a:srgbClr>
                </a:solidFill>
              </a:rPr>
              <a:t>© АО «Лаборатория Касперского», 2016. Все права защищены. Зарегистрированные товарные знаки и знаки обслуживания являются собственностью соответствующих владельцев.</a:t>
            </a:r>
            <a:endParaRPr lang="ru-RU" sz="600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84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469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84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75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754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96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69759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361407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59092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49" y="2361407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4999" y="3590925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0" y="3914435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0" y="2692097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9491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25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4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218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2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003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577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68786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93249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522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492500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923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59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866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6971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439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22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1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52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39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85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7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59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88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04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916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08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292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6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2528923"/>
            <a:ext cx="8035552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0" y="3858141"/>
            <a:ext cx="8034619" cy="7614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61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53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3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78317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06675"/>
            <a:ext cx="2008188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3705613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2868751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031889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08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29432"/>
            <a:ext cx="8426450" cy="34925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91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550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915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321290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95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40638"/>
            <a:ext cx="8426450" cy="3492944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918075"/>
            <a:ext cx="274316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4918075"/>
            <a:ext cx="2895600" cy="146288"/>
          </a:xfrm>
        </p:spPr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6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9506"/>
            <a:ext cx="8426450" cy="3492500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0" y="1131888"/>
            <a:ext cx="4146723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22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7125"/>
            <a:ext cx="84264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4" y="1127125"/>
            <a:ext cx="4141789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3363838"/>
            <a:ext cx="4141788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264025"/>
            <a:ext cx="4140550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2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49250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2" y="1131888"/>
            <a:ext cx="4140551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7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2140"/>
            <a:ext cx="8426450" cy="670523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diagram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727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1131888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22"/>
          </p:nvPr>
        </p:nvSpPr>
        <p:spPr>
          <a:xfrm>
            <a:off x="359467" y="2959617"/>
            <a:ext cx="4104583" cy="1656000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541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59467" y="2968626"/>
            <a:ext cx="4104583" cy="16560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679950" y="1131888"/>
            <a:ext cx="4105275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idx="24"/>
          </p:nvPr>
        </p:nvSpPr>
        <p:spPr>
          <a:xfrm>
            <a:off x="358775" y="1131888"/>
            <a:ext cx="4105275" cy="16558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58775" y="1131888"/>
            <a:ext cx="471600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4059945" y="1131888"/>
            <a:ext cx="4715755" cy="999418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059700" y="2162562"/>
            <a:ext cx="4716000" cy="248468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20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4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242"/>
            <a:ext cx="8426450" cy="672771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3313503" cy="122039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tra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49" y="1469759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7" name="ContentsNumber1"/>
          <p:cNvSpPr>
            <a:spLocks noGrp="1"/>
          </p:cNvSpPr>
          <p:nvPr>
            <p:ph type="body" sz="quarter" idx="22" hasCustomPrompt="1"/>
          </p:nvPr>
        </p:nvSpPr>
        <p:spPr>
          <a:xfrm>
            <a:off x="369367" y="1131888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1" name="ContentsNumber2"/>
          <p:cNvSpPr>
            <a:spLocks noGrp="1"/>
          </p:cNvSpPr>
          <p:nvPr>
            <p:ph type="body" sz="quarter" idx="24" hasCustomPrompt="1"/>
          </p:nvPr>
        </p:nvSpPr>
        <p:spPr>
          <a:xfrm>
            <a:off x="369367" y="2361407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3" name="ContentsNumber3"/>
          <p:cNvSpPr>
            <a:spLocks noGrp="1"/>
          </p:cNvSpPr>
          <p:nvPr>
            <p:ph type="body" sz="quarter" idx="26" hasCustomPrompt="1"/>
          </p:nvPr>
        </p:nvSpPr>
        <p:spPr>
          <a:xfrm>
            <a:off x="369367" y="3590925"/>
            <a:ext cx="828000" cy="240300"/>
          </a:xfrm>
        </p:spPr>
        <p:txBody>
          <a:bodyPr/>
          <a:lstStyle>
            <a:lvl1pPr marL="10857" indent="0" algn="r">
              <a:buFont typeface="Arial" pitchFamily="34" charset="0"/>
              <a:buNone/>
              <a:defRPr sz="25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2pPr>
            <a:lvl3pPr marL="227785" indent="0">
              <a:buFont typeface="Arial" pitchFamily="34" charset="0"/>
              <a:buNone/>
              <a:defRPr sz="2500">
                <a:solidFill>
                  <a:schemeClr val="accent4"/>
                </a:solidFill>
                <a:latin typeface="+mn-lt"/>
              </a:defRPr>
            </a:lvl3pPr>
            <a:lvl4pPr marL="1371556" indent="0">
              <a:buNone/>
              <a:defRPr sz="2500">
                <a:solidFill>
                  <a:schemeClr val="accent4"/>
                </a:solidFill>
                <a:latin typeface="+mn-lt"/>
              </a:defRPr>
            </a:lvl4pPr>
            <a:lvl5pPr marL="1828741" indent="0">
              <a:buNone/>
              <a:defRPr sz="2500"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sp>
        <p:nvSpPr>
          <p:cNvPr id="14" name="ContentsTitle1"/>
          <p:cNvSpPr>
            <a:spLocks noGrp="1"/>
          </p:cNvSpPr>
          <p:nvPr>
            <p:ph type="body" sz="quarter" idx="27"/>
          </p:nvPr>
        </p:nvSpPr>
        <p:spPr>
          <a:xfrm>
            <a:off x="1403349" y="1131888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6" name="ContentsTitle2"/>
          <p:cNvSpPr>
            <a:spLocks noGrp="1"/>
          </p:cNvSpPr>
          <p:nvPr>
            <p:ph type="body" sz="quarter" idx="29"/>
          </p:nvPr>
        </p:nvSpPr>
        <p:spPr>
          <a:xfrm>
            <a:off x="1403349" y="2361407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8" name="ContentsTitle3"/>
          <p:cNvSpPr>
            <a:spLocks noGrp="1"/>
          </p:cNvSpPr>
          <p:nvPr>
            <p:ph type="body" sz="quarter" idx="31"/>
          </p:nvPr>
        </p:nvSpPr>
        <p:spPr>
          <a:xfrm>
            <a:off x="1394999" y="3590925"/>
            <a:ext cx="7381875" cy="2706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1403350" y="3914435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403350" y="2692097"/>
            <a:ext cx="7381875" cy="720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6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562039"/>
            <a:ext cx="8426450" cy="3062349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227787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49" cy="43015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91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58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4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/>
          </p:nvPr>
        </p:nvSpPr>
        <p:spPr>
          <a:xfrm>
            <a:off x="358775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5"/>
          </p:nvPr>
        </p:nvSpPr>
        <p:spPr>
          <a:xfrm>
            <a:off x="4679950" y="1131888"/>
            <a:ext cx="4105275" cy="3490512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346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two columns with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5412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896587" y="4197931"/>
            <a:ext cx="3672000" cy="296265"/>
          </a:xfrm>
          <a:solidFill>
            <a:srgbClr val="FFFFFF">
              <a:alpha val="80000"/>
            </a:srgbClr>
          </a:solidFill>
        </p:spPr>
        <p:txBody>
          <a:bodyPr lIns="90000" tIns="32400" bIns="3240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sz="1500">
                <a:solidFill>
                  <a:schemeClr val="accent1"/>
                </a:solidFill>
                <a:latin typeface="+mn-lt"/>
              </a:defRPr>
            </a:lvl2pPr>
            <a:lvl3pPr>
              <a:defRPr sz="1500">
                <a:solidFill>
                  <a:schemeClr val="accent1"/>
                </a:solidFill>
                <a:latin typeface="+mn-lt"/>
              </a:defRPr>
            </a:lvl3pPr>
            <a:lvl4pPr>
              <a:defRPr sz="1500">
                <a:solidFill>
                  <a:schemeClr val="accent1"/>
                </a:solidFill>
                <a:latin typeface="+mn-lt"/>
              </a:defRPr>
            </a:lvl4pPr>
            <a:lvl5pPr>
              <a:defRPr sz="15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0" y="1131888"/>
            <a:ext cx="274002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8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31152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116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48375" y="1131888"/>
            <a:ext cx="273685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58775" y="1131888"/>
            <a:ext cx="5473699" cy="349250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2195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27733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3311525" y="113188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3311525" y="2932498"/>
            <a:ext cx="5473699" cy="1691890"/>
          </a:xfrm>
        </p:spPr>
        <p:txBody>
          <a:bodyPr>
            <a:noAutofit/>
          </a:bodyPr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24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10" name="BackgroundTitleSlide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51435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559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/>
          <a:lstStyle>
            <a:lvl1pPr>
              <a:defRPr/>
            </a:lvl1pPr>
            <a:lvl2pPr marL="0" indent="0">
              <a:buFontTx/>
              <a:buNone/>
              <a:defRPr/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5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17500" y="4656158"/>
            <a:ext cx="4359288" cy="26980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en-US" sz="700" b="0" dirty="0" smtClean="0">
                <a:solidFill>
                  <a:schemeClr val="tx2"/>
                </a:solidFill>
                <a:effectLst/>
              </a:rPr>
              <a:t>© 2016 Kaspersky Lab. All rights reserved</a:t>
            </a:r>
            <a:r>
              <a:rPr lang="en-US" sz="1050" b="0" dirty="0" smtClean="0">
                <a:solidFill>
                  <a:schemeClr val="tx2"/>
                </a:solidFill>
                <a:effectLst/>
              </a:rPr>
              <a:t>.</a:t>
            </a:r>
            <a:endParaRPr lang="en-US" sz="1050" b="0" dirty="0">
              <a:solidFill>
                <a:schemeClr val="tx2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14" y="4636273"/>
            <a:ext cx="933450" cy="258778"/>
          </a:xfrm>
          <a:prstGeom prst="rect">
            <a:avLst/>
          </a:prstGeom>
        </p:spPr>
      </p:pic>
      <p:sp>
        <p:nvSpPr>
          <p:cNvPr id="2" name="Овал 1"/>
          <p:cNvSpPr/>
          <p:nvPr userDrawn="1"/>
        </p:nvSpPr>
        <p:spPr>
          <a:xfrm>
            <a:off x="317500" y="4943474"/>
            <a:ext cx="126207" cy="126207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76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2" hasCustomPrompt="1"/>
          </p:nvPr>
        </p:nvSpPr>
        <p:spPr>
          <a:xfrm>
            <a:off x="325452" y="1108710"/>
            <a:ext cx="8425631" cy="3509010"/>
          </a:xfrm>
        </p:spPr>
        <p:txBody>
          <a:bodyPr lIns="0" tIns="0" rIns="0" bIns="0">
            <a:noAutofit/>
          </a:bodyPr>
          <a:lstStyle>
            <a:lvl1pPr marL="285743" indent="-285743">
              <a:lnSpc>
                <a:spcPct val="130000"/>
              </a:lnSpc>
              <a:spcBef>
                <a:spcPts val="1500"/>
              </a:spcBef>
              <a:buClr>
                <a:srgbClr val="006D5C"/>
              </a:buClr>
              <a:buFont typeface="Wingdings" panose="05000000000000000000" pitchFamily="2" charset="2"/>
              <a:buChar char="§"/>
              <a:defRPr sz="1400" b="0">
                <a:solidFill>
                  <a:schemeClr val="accent4"/>
                </a:solidFill>
                <a:latin typeface="+mn-lt"/>
              </a:defRPr>
            </a:lvl1pPr>
            <a:lvl2pPr marL="628634" indent="-171446">
              <a:spcBef>
                <a:spcPts val="900"/>
              </a:spcBef>
              <a:buFontTx/>
              <a:buChar char="-"/>
              <a:defRPr sz="1200">
                <a:solidFill>
                  <a:schemeClr val="accent4"/>
                </a:solidFill>
                <a:latin typeface="+mj-lt"/>
              </a:defRPr>
            </a:lvl2pPr>
            <a:lvl3pPr>
              <a:spcBef>
                <a:spcPts val="400"/>
              </a:spcBef>
              <a:defRPr>
                <a:solidFill>
                  <a:schemeClr val="accent4"/>
                </a:solidFill>
                <a:latin typeface="+mj-lt"/>
              </a:defRPr>
            </a:lvl3pPr>
          </a:lstStyle>
          <a:p>
            <a:pPr lvl="0"/>
            <a:r>
              <a:rPr lang="en-US" dirty="0" smtClean="0"/>
              <a:t>We believe that everyone – from home computer users through to large corporations and governments – should be able to protect what matters to them most. Whether it’s privacy, family, finances, customers, business success or critical infrastructure, we’ve made it our mission to secure it all.</a:t>
            </a:r>
          </a:p>
          <a:p>
            <a:pPr lvl="1"/>
            <a:r>
              <a:rPr lang="en-US" dirty="0" err="1" smtClean="0"/>
              <a:t>Lkj</a:t>
            </a:r>
            <a:endParaRPr lang="en-US" dirty="0" smtClean="0"/>
          </a:p>
          <a:p>
            <a:pPr lvl="2"/>
            <a:r>
              <a:rPr lang="en-US" dirty="0" err="1" smtClean="0"/>
              <a:t>lkjf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</a:p>
          <a:p>
            <a:pPr lvl="0"/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17500" y="174173"/>
            <a:ext cx="8433583" cy="505053"/>
          </a:xfrm>
        </p:spPr>
        <p:txBody>
          <a:bodyPr lIns="0" tIns="0" rIns="0" bIns="0">
            <a:noAutofit/>
          </a:bodyPr>
          <a:lstStyle>
            <a:lvl1pPr>
              <a:defRPr sz="2000" b="1">
                <a:solidFill>
                  <a:srgbClr val="006D5C"/>
                </a:solidFill>
              </a:defRPr>
            </a:lvl1pPr>
          </a:lstStyle>
          <a:p>
            <a:r>
              <a:rPr lang="en-US" dirty="0" smtClean="0"/>
              <a:t>TEXT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742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499" y="104819"/>
            <a:ext cx="8650099" cy="444374"/>
          </a:xfrm>
        </p:spPr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9"/>
            <a:ext cx="8426450" cy="34925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47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20" y="3297431"/>
            <a:ext cx="1234160" cy="34214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2400753"/>
            <a:ext cx="9144000" cy="341994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2"/>
                </a:solidFill>
                <a:latin typeface="+mj-lt"/>
                <a:ea typeface="+mj-ea"/>
                <a:cs typeface="Open San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WE PROTECT WHAT MATTERS MOST</a:t>
            </a:r>
          </a:p>
        </p:txBody>
      </p:sp>
    </p:spTree>
    <p:extLst>
      <p:ext uri="{BB962C8B-B14F-4D97-AF65-F5344CB8AC3E}">
        <p14:creationId xmlns:p14="http://schemas.microsoft.com/office/powerpoint/2010/main" val="12179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267135"/>
            <a:ext cx="8247062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208040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008063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52" y="4481894"/>
            <a:ext cx="1382558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90055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8163" y="2528923"/>
            <a:ext cx="8037514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38164" y="3857620"/>
            <a:ext cx="8036580" cy="763200"/>
          </a:xfrm>
        </p:spPr>
        <p:txBody>
          <a:bodyPr>
            <a:noAutofit/>
          </a:bodyPr>
          <a:lstStyle>
            <a:lvl1pPr marL="296607" indent="-285750">
              <a:spcBef>
                <a:spcPts val="30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lang="en-US" sz="19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227786" indent="0">
              <a:buFontTx/>
              <a:buNone/>
              <a:defRPr/>
            </a:lvl3pPr>
          </a:lstStyle>
          <a:p>
            <a:pPr marL="10857" lv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</a:pPr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41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358775" y="0"/>
            <a:ext cx="8426450" cy="514048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58775" y="2382762"/>
            <a:ext cx="8426450" cy="238450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58775" y="2383155"/>
            <a:ext cx="8426450" cy="23841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31422" y="2528923"/>
            <a:ext cx="8035552" cy="76290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358775" y="2318084"/>
            <a:ext cx="8426450" cy="650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0"/>
            <a:ext cx="8426450" cy="51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sz="13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420" y="3858141"/>
            <a:ext cx="8034619" cy="7614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6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pic>
        <p:nvPicPr>
          <p:cNvPr id="2050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9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1131888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311275"/>
            <a:ext cx="8426450" cy="331311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1"/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>
                <a:solidFill>
                  <a:schemeClr val="accent4"/>
                </a:solidFill>
              </a:defRPr>
            </a:lvl2pPr>
            <a:lvl3pPr marL="0" indent="0">
              <a:spcBef>
                <a:spcPts val="5000"/>
              </a:spcBef>
              <a:buFont typeface="Arial" panose="020B0604020202020204" pitchFamily="34" charset="0"/>
              <a:buChar char="—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108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ing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775" y="3068869"/>
            <a:ext cx="8426450" cy="16983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75" y="3000298"/>
            <a:ext cx="8426450" cy="68571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38164" y="3772203"/>
            <a:ext cx="7948760" cy="8521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38163" y="3137607"/>
            <a:ext cx="7948759" cy="634596"/>
          </a:xfrm>
        </p:spPr>
        <p:txBody>
          <a:bodyPr>
            <a:noAutofit/>
          </a:bodyPr>
          <a:lstStyle>
            <a:lvl1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cap="all" baseline="0">
                <a:solidFill>
                  <a:srgbClr val="007360"/>
                </a:solidFill>
                <a:latin typeface="Arial" panose="020B0604020202020204" pitchFamily="34" charset="0"/>
              </a:defRPr>
            </a:lvl1pPr>
            <a:lvl2pPr marL="0" indent="0">
              <a:lnSpc>
                <a:spcPts val="292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500" b="0" cap="all" baseline="0">
                <a:solidFill>
                  <a:srgbClr val="5FA39A"/>
                </a:solidFill>
                <a:latin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5079"/>
              </a:spcBef>
              <a:spcAft>
                <a:spcPts val="0"/>
              </a:spcAft>
              <a:buFontTx/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1"/>
            <a:r>
              <a:rPr lang="en-US" dirty="0" smtClean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61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1267135"/>
            <a:ext cx="8247062" cy="689716"/>
          </a:xfrm>
        </p:spPr>
        <p:txBody>
          <a:bodyPr>
            <a:noAutofit/>
          </a:bodyPr>
          <a:lstStyle>
            <a:lvl1pPr algn="l" defTabSz="914370" rtl="0" eaLnBrk="1" latinLnBrk="0" hangingPunct="1">
              <a:lnSpc>
                <a:spcPts val="6222"/>
              </a:lnSpc>
              <a:spcBef>
                <a:spcPct val="0"/>
              </a:spcBef>
              <a:buNone/>
              <a:defRPr lang="ru-RU" sz="6100" kern="1200" cap="all" baseline="0" dirty="0">
                <a:solidFill>
                  <a:srgbClr val="00736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208040"/>
            <a:ext cx="8234842" cy="1371298"/>
          </a:xfrm>
        </p:spPr>
        <p:txBody>
          <a:bodyPr>
            <a:noAutofit/>
          </a:bodyPr>
          <a:lstStyle>
            <a:lvl1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buFontTx/>
              <a:buNone/>
              <a:defRPr lang="en-US" sz="15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1008063"/>
            <a:ext cx="8426450" cy="68572"/>
          </a:xfrm>
          <a:prstGeom prst="rect">
            <a:avLst/>
          </a:prstGeom>
          <a:solidFill>
            <a:srgbClr val="0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111" tIns="58055" rIns="116111" bIns="58055" rtlCol="0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52" y="4481894"/>
            <a:ext cx="1382558" cy="407147"/>
          </a:xfrm>
          <a:prstGeom prst="rect">
            <a:avLst/>
          </a:prstGeom>
          <a:solidFill>
            <a:srgbClr val="000000">
              <a:alpha val="27843"/>
            </a:srgbClr>
          </a:solidFill>
        </p:spPr>
      </p:pic>
    </p:spTree>
    <p:extLst>
      <p:ext uri="{BB962C8B-B14F-4D97-AF65-F5344CB8AC3E}">
        <p14:creationId xmlns:p14="http://schemas.microsoft.com/office/powerpoint/2010/main" val="236842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253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888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187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56400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36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>
            <a:lvl1pPr marL="225425" indent="-225425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63058" y="1131888"/>
            <a:ext cx="41076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1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754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5601" y="1131888"/>
            <a:ext cx="4104000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584"/>
            <a:ext cx="8426449" cy="675429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79950" y="1131888"/>
            <a:ext cx="4104000" cy="3492500"/>
          </a:xfrm>
        </p:spPr>
        <p:txBody>
          <a:bodyPr>
            <a:noAutofit/>
          </a:bodyPr>
          <a:lstStyle>
            <a:lvl1pPr marL="10857" indent="0"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 typeface="Arial" pitchFamily="34" charset="0"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Font typeface="Arial" pitchFamily="34" charset="0"/>
              <a:buNone/>
              <a:defRPr/>
            </a:lvl3pPr>
            <a:lvl4pPr marL="1371556" indent="0">
              <a:buNone/>
              <a:defRPr/>
            </a:lvl4pPr>
            <a:lvl5pPr marL="182874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58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643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Picture+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58775" y="1131888"/>
            <a:ext cx="4105275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089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Picture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49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79950" y="1131888"/>
            <a:ext cx="4105274" cy="349250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7"/>
            <a:ext cx="4108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5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5600" y="1131888"/>
            <a:ext cx="8429625" cy="57626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679950" y="1851025"/>
            <a:ext cx="4108450" cy="2773363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32004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982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57189" y="2932113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4661815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466181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84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679950" y="1131888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50" y="2932113"/>
            <a:ext cx="4105275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55600" y="1131889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593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1131888"/>
            <a:ext cx="4106862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1131888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293249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386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Two pictures+two objec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57189" y="2928772"/>
            <a:ext cx="4106864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679948" y="2928772"/>
            <a:ext cx="4102103" cy="16922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60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76775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355600" y="1131888"/>
            <a:ext cx="4108450" cy="169189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922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1pPr marL="0" indent="0">
              <a:buFontTx/>
              <a:buNone/>
              <a:defRPr/>
            </a:lvl1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40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355600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2500012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4644424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6788836" y="1131888"/>
            <a:ext cx="1984152" cy="133185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435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358775" y="1131888"/>
            <a:ext cx="1979613" cy="1327150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2506663" y="1130300"/>
            <a:ext cx="1979612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43438" y="1130300"/>
            <a:ext cx="1990725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6800850" y="1130300"/>
            <a:ext cx="1981200" cy="1328738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7" hasCustomPrompt="1"/>
          </p:nvPr>
        </p:nvSpPr>
        <p:spPr>
          <a:xfrm>
            <a:off x="355600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500012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4644424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788836" y="2607754"/>
            <a:ext cx="1984152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656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35877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26" hasCustomPrompt="1"/>
          </p:nvPr>
        </p:nvSpPr>
        <p:spPr>
          <a:xfrm>
            <a:off x="207815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551691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236296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797535" y="1132094"/>
            <a:ext cx="1548000" cy="7605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744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+fiv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7505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2077203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3796901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5516599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7236296" y="1132250"/>
            <a:ext cx="1541463" cy="760412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355600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9" hasCustomPrompt="1"/>
          </p:nvPr>
        </p:nvSpPr>
        <p:spPr>
          <a:xfrm>
            <a:off x="2076006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40" hasCustomPrompt="1"/>
          </p:nvPr>
        </p:nvSpPr>
        <p:spPr>
          <a:xfrm>
            <a:off x="3796412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41" hasCustomPrompt="1"/>
          </p:nvPr>
        </p:nvSpPr>
        <p:spPr>
          <a:xfrm>
            <a:off x="5516818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42" hasCustomPrompt="1"/>
          </p:nvPr>
        </p:nvSpPr>
        <p:spPr>
          <a:xfrm>
            <a:off x="7237225" y="1995488"/>
            <a:ext cx="1548000" cy="26289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302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1" name="Content Placeholder 6"/>
          <p:cNvSpPr>
            <a:spLocks noGrp="1"/>
          </p:cNvSpPr>
          <p:nvPr>
            <p:ph sz="quarter" idx="28" hasCustomPrompt="1"/>
          </p:nvPr>
        </p:nvSpPr>
        <p:spPr>
          <a:xfrm>
            <a:off x="358775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78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358775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0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358775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2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2513013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513013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513013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88" name="Content Placeholder 6"/>
          <p:cNvSpPr>
            <a:spLocks noGrp="1"/>
          </p:cNvSpPr>
          <p:nvPr>
            <p:ph sz="quarter" idx="40" hasCustomPrompt="1"/>
          </p:nvPr>
        </p:nvSpPr>
        <p:spPr>
          <a:xfrm>
            <a:off x="4643438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0" name="Content Placeholder 6"/>
          <p:cNvSpPr>
            <a:spLocks noGrp="1"/>
          </p:cNvSpPr>
          <p:nvPr>
            <p:ph sz="quarter" idx="42" hasCustomPrompt="1"/>
          </p:nvPr>
        </p:nvSpPr>
        <p:spPr>
          <a:xfrm>
            <a:off x="4643438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2" name="Content Placeholder 6"/>
          <p:cNvSpPr>
            <a:spLocks noGrp="1"/>
          </p:cNvSpPr>
          <p:nvPr>
            <p:ph sz="quarter" idx="44" hasCustomPrompt="1"/>
          </p:nvPr>
        </p:nvSpPr>
        <p:spPr>
          <a:xfrm>
            <a:off x="4643438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4" name="Content Placeholder 6"/>
          <p:cNvSpPr>
            <a:spLocks noGrp="1"/>
          </p:cNvSpPr>
          <p:nvPr>
            <p:ph sz="quarter" idx="46" hasCustomPrompt="1"/>
          </p:nvPr>
        </p:nvSpPr>
        <p:spPr>
          <a:xfrm>
            <a:off x="6797676" y="1909767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6" name="Content Placeholder 6"/>
          <p:cNvSpPr>
            <a:spLocks noGrp="1"/>
          </p:cNvSpPr>
          <p:nvPr>
            <p:ph sz="quarter" idx="48" hasCustomPrompt="1"/>
          </p:nvPr>
        </p:nvSpPr>
        <p:spPr>
          <a:xfrm>
            <a:off x="6797676" y="3079748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98" name="Content Placeholder 6"/>
          <p:cNvSpPr>
            <a:spLocks noGrp="1"/>
          </p:cNvSpPr>
          <p:nvPr>
            <p:ph sz="quarter" idx="50" hasCustomPrompt="1"/>
          </p:nvPr>
        </p:nvSpPr>
        <p:spPr>
          <a:xfrm>
            <a:off x="6797676" y="4249729"/>
            <a:ext cx="1986543" cy="179536"/>
          </a:xfrm>
        </p:spPr>
        <p:txBody>
          <a:bodyPr anchor="t">
            <a:noAutofit/>
          </a:bodyPr>
          <a:lstStyle>
            <a:lvl1pPr algn="ctr">
              <a:lnSpc>
                <a:spcPts val="1400"/>
              </a:lnSpc>
              <a:spcBef>
                <a:spcPts val="300"/>
              </a:spcBef>
              <a:spcAft>
                <a:spcPts val="300"/>
              </a:spcAft>
              <a:defRPr sz="1500">
                <a:latin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None/>
              <a:defRPr sz="1300">
                <a:latin typeface="+mn-lt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4" hasCustomPrompt="1"/>
          </p:nvPr>
        </p:nvSpPr>
        <p:spPr>
          <a:xfrm>
            <a:off x="367837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26" hasCustomPrompt="1"/>
          </p:nvPr>
        </p:nvSpPr>
        <p:spPr>
          <a:xfrm>
            <a:off x="2512249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52" hasCustomPrompt="1"/>
          </p:nvPr>
        </p:nvSpPr>
        <p:spPr>
          <a:xfrm>
            <a:off x="4656661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53" hasCustomPrompt="1"/>
          </p:nvPr>
        </p:nvSpPr>
        <p:spPr>
          <a:xfrm>
            <a:off x="6801073" y="1131887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367837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55" hasCustomPrompt="1"/>
          </p:nvPr>
        </p:nvSpPr>
        <p:spPr>
          <a:xfrm>
            <a:off x="2512249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56" hasCustomPrompt="1"/>
          </p:nvPr>
        </p:nvSpPr>
        <p:spPr>
          <a:xfrm>
            <a:off x="4656661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57" hasCustomPrompt="1"/>
          </p:nvPr>
        </p:nvSpPr>
        <p:spPr>
          <a:xfrm>
            <a:off x="6801073" y="2301868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58" hasCustomPrompt="1"/>
          </p:nvPr>
        </p:nvSpPr>
        <p:spPr>
          <a:xfrm>
            <a:off x="367837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59" hasCustomPrompt="1"/>
          </p:nvPr>
        </p:nvSpPr>
        <p:spPr>
          <a:xfrm>
            <a:off x="2512249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60" hasCustomPrompt="1"/>
          </p:nvPr>
        </p:nvSpPr>
        <p:spPr>
          <a:xfrm>
            <a:off x="4656661" y="3471850"/>
            <a:ext cx="1984152" cy="755787"/>
          </a:xfrm>
        </p:spPr>
        <p:txBody>
          <a:bodyPr>
            <a:noAutofit/>
          </a:bodyPr>
          <a:lstStyle>
            <a:lvl1pPr marL="0" marR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marL="0" marR="0" lvl="0" indent="0" algn="l" defTabSz="91437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sz="quarter" idx="61" hasCustomPrompt="1"/>
          </p:nvPr>
        </p:nvSpPr>
        <p:spPr>
          <a:xfrm>
            <a:off x="6801073" y="3471850"/>
            <a:ext cx="1984152" cy="755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Object or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15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55600" y="1131888"/>
            <a:ext cx="2700338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6083831" y="1131888"/>
            <a:ext cx="2700337" cy="13176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29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0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17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28"/>
          </p:nvPr>
        </p:nvSpPr>
        <p:spPr>
          <a:xfrm>
            <a:off x="3221038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29"/>
          </p:nvPr>
        </p:nvSpPr>
        <p:spPr>
          <a:xfrm>
            <a:off x="358775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30"/>
          </p:nvPr>
        </p:nvSpPr>
        <p:spPr>
          <a:xfrm>
            <a:off x="6081556" y="1131888"/>
            <a:ext cx="2700337" cy="1317625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355600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3219884" y="2607754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6084168" y="2617665"/>
            <a:ext cx="2700000" cy="2016634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617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8490"/>
            <a:ext cx="8426450" cy="670523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34013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358775" y="3130862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358775" y="2132437"/>
            <a:ext cx="1954800" cy="8424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418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objects+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58775" y="3130860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775" y="1132191"/>
            <a:ext cx="8426449" cy="841577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358775" y="11318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58775" y="2084388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58775" y="3130550"/>
            <a:ext cx="1955800" cy="84137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217886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211710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3217264"/>
            <a:ext cx="6048672" cy="669787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391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sz="quarter" idx="24"/>
          </p:nvPr>
        </p:nvSpPr>
        <p:spPr>
          <a:xfrm>
            <a:off x="358775" y="3649242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/>
          </p:nvPr>
        </p:nvSpPr>
        <p:spPr>
          <a:xfrm>
            <a:off x="358775" y="2812149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0" name="Content Placeholder 7"/>
          <p:cNvSpPr>
            <a:spLocks noGrp="1"/>
          </p:cNvSpPr>
          <p:nvPr>
            <p:ph sz="quarter" idx="26"/>
          </p:nvPr>
        </p:nvSpPr>
        <p:spPr>
          <a:xfrm>
            <a:off x="358775" y="1975307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27"/>
          </p:nvPr>
        </p:nvSpPr>
        <p:spPr>
          <a:xfrm>
            <a:off x="358775" y="1138214"/>
            <a:ext cx="2008258" cy="70207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dirty="0" smtClean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32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2591780" y="2028112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34" hasCustomPrompt="1"/>
          </p:nvPr>
        </p:nvSpPr>
        <p:spPr>
          <a:xfrm>
            <a:off x="2591780" y="2861197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3694281"/>
            <a:ext cx="6048672" cy="6120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970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+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56400" y="1131888"/>
            <a:ext cx="8428069" cy="576262"/>
          </a:xfrm>
        </p:spPr>
        <p:txBody>
          <a:bodyPr/>
          <a:lstStyle>
            <a:lvl1pPr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27785" indent="0">
              <a:buFontTx/>
              <a:buNone/>
              <a:defRPr/>
            </a:lvl3pPr>
            <a:lvl4pPr marL="1371556" indent="0">
              <a:buFontTx/>
              <a:buNone/>
              <a:defRPr>
                <a:latin typeface="Arial" panose="020B0604020202020204" pitchFamily="34" charset="0"/>
              </a:defRPr>
            </a:lvl4pPr>
            <a:lvl5pPr marL="1828741" indent="0">
              <a:buFontTx/>
              <a:buNone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58775" y="1708150"/>
            <a:ext cx="8426450" cy="2916238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7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object+four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58775" y="11334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8775" y="2809879"/>
            <a:ext cx="8426449" cy="724505"/>
          </a:xfrm>
          <a:prstGeom prst="rect">
            <a:avLst/>
          </a:prstGeom>
          <a:solidFill>
            <a:srgbClr val="E4EE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00" b="1" dirty="0" err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358775" y="1131888"/>
            <a:ext cx="2008188" cy="726096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358775" y="1978317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358775" y="2806675"/>
            <a:ext cx="2008188" cy="72223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358775" y="3649242"/>
            <a:ext cx="2008188" cy="708025"/>
          </a:xfrm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2591780" y="1195027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36" hasCustomPrompt="1"/>
          </p:nvPr>
        </p:nvSpPr>
        <p:spPr>
          <a:xfrm>
            <a:off x="2591780" y="3705613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37" hasCustomPrompt="1"/>
          </p:nvPr>
        </p:nvSpPr>
        <p:spPr>
          <a:xfrm>
            <a:off x="2591780" y="2868751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8" hasCustomPrompt="1"/>
          </p:nvPr>
        </p:nvSpPr>
        <p:spPr>
          <a:xfrm>
            <a:off x="2591780" y="2031889"/>
            <a:ext cx="6048672" cy="6120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243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ext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/>
          <p:cNvSpPr>
            <a:spLocks noGrp="1"/>
          </p:cNvSpPr>
          <p:nvPr>
            <p:ph sz="quarter" idx="35" hasCustomPrompt="1"/>
          </p:nvPr>
        </p:nvSpPr>
        <p:spPr>
          <a:xfrm>
            <a:off x="358775" y="1129432"/>
            <a:ext cx="8426450" cy="3492500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buSzPct val="90000"/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29432"/>
            <a:ext cx="8426449" cy="1835907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784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532" y="320569"/>
            <a:ext cx="8425693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999" y="1131888"/>
            <a:ext cx="4141564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lnSpc>
                <a:spcPts val="1200"/>
              </a:lnSpc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19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big gap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1888"/>
            <a:ext cx="8426450" cy="3492500"/>
          </a:xfrm>
        </p:spPr>
        <p:txBody>
          <a:bodyPr>
            <a:noAutofit/>
          </a:bodyPr>
          <a:lstStyle>
            <a:lvl1pPr marL="228600" indent="-228600"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0569"/>
            <a:ext cx="8426450" cy="66844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9709" y="1131888"/>
            <a:ext cx="2555516" cy="3492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19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no bullets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661" y="1131888"/>
            <a:ext cx="8426564" cy="3492500"/>
          </a:xfrm>
        </p:spPr>
        <p:txBody>
          <a:bodyPr>
            <a:noAutofit/>
          </a:bodyPr>
          <a:lstStyle>
            <a:lvl1pPr marL="228600" indent="-228600"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660" y="1133245"/>
            <a:ext cx="4321290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26910" y="1133245"/>
            <a:ext cx="2555516" cy="349114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7785" indent="0">
              <a:lnSpc>
                <a:spcPct val="100000"/>
              </a:lnSpc>
              <a:buFontTx/>
              <a:buNone/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2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bulleted 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394" y="1140638"/>
            <a:ext cx="8426450" cy="3492944"/>
          </a:xfrm>
        </p:spPr>
        <p:txBody>
          <a:bodyPr>
            <a:noAutofit/>
          </a:bodyPr>
          <a:lstStyle>
            <a:lvl1pPr marL="228600" indent="-21907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9468" y="1130858"/>
            <a:ext cx="4141095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t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957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+subhead+ann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8775" y="1132473"/>
            <a:ext cx="8426450" cy="3491915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3200"/>
            <a:ext cx="842645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502" y="4918075"/>
            <a:ext cx="274316" cy="146288"/>
          </a:xfrm>
        </p:spPr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240" y="4918075"/>
            <a:ext cx="2895600" cy="146288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5" y="1131888"/>
            <a:ext cx="8426450" cy="383111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19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+subhead+bulleted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9506"/>
            <a:ext cx="8426450" cy="3492500"/>
          </a:xfrm>
        </p:spPr>
        <p:txBody>
          <a:bodyPr>
            <a:noAutofit/>
          </a:bodyPr>
          <a:lstStyle>
            <a:lvl1pPr marL="223838" indent="-223838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3840" y="1131888"/>
            <a:ext cx="4146723" cy="383111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29225" y="1131888"/>
            <a:ext cx="2556000" cy="3492500"/>
          </a:xfrm>
        </p:spPr>
        <p:txBody>
          <a:bodyPr anchor="ctr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0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27125"/>
            <a:ext cx="8426450" cy="349250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7600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8774" y="1127125"/>
            <a:ext cx="4141789" cy="1220390"/>
          </a:xfrm>
        </p:spPr>
        <p:txBody>
          <a:bodyPr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SzPct val="90000"/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873" y="3363838"/>
            <a:ext cx="4141788" cy="90018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buFontTx/>
              <a:buNone/>
              <a:defRPr sz="1000"/>
            </a:lvl2pPr>
            <a:lvl3pPr marL="227785" indent="0">
              <a:buFontTx/>
              <a:buNone/>
              <a:defRPr sz="1000"/>
            </a:lvl3pPr>
            <a:lvl4pPr marL="1371556" indent="0">
              <a:buFontTx/>
              <a:buNone/>
              <a:defRPr sz="1000"/>
            </a:lvl4pPr>
            <a:lvl5pPr marL="1828741" indent="0">
              <a:buFontTx/>
              <a:buNone/>
              <a:defRPr sz="1000"/>
            </a:lvl5pPr>
          </a:lstStyle>
          <a:p>
            <a:pPr lvl="0"/>
            <a:endParaRPr lang="en-US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4264025"/>
            <a:ext cx="4140550" cy="359158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436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with two texts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56400" y="1131888"/>
            <a:ext cx="8426450" cy="3492500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13200"/>
            <a:ext cx="8428824" cy="676800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012" y="1131888"/>
            <a:ext cx="4140551" cy="122039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228600" indent="-228600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lang="en-US" sz="1900" dirty="0" smtClean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013" y="3402793"/>
            <a:ext cx="4140550" cy="1220390"/>
          </a:xfrm>
        </p:spPr>
        <p:txBody>
          <a:bodyPr vert="horz" wrap="square" lIns="0" tIns="0" rIns="0" bIns="0" rtlCol="0" anchor="b" anchorCtr="0">
            <a:noAutofit/>
          </a:bodyPr>
          <a:lstStyle>
            <a:lvl1pPr marL="0" indent="0">
              <a:buFontTx/>
              <a:buNone/>
              <a:def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704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51.xml"/><Relationship Id="rId55" Type="http://schemas.openxmlformats.org/officeDocument/2006/relationships/slideLayout" Target="../slideLayouts/slideLayout56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3" Type="http://schemas.openxmlformats.org/officeDocument/2006/relationships/slideLayout" Target="../slideLayouts/slideLayout54.xml"/><Relationship Id="rId58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.xml"/><Relationship Id="rId61" Type="http://schemas.openxmlformats.org/officeDocument/2006/relationships/image" Target="../media/image2.png"/><Relationship Id="rId1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48" Type="http://schemas.openxmlformats.org/officeDocument/2006/relationships/slideLayout" Target="../slideLayouts/slideLayout49.xml"/><Relationship Id="rId56" Type="http://schemas.openxmlformats.org/officeDocument/2006/relationships/slideLayout" Target="../slideLayouts/slideLayout57.xml"/><Relationship Id="rId8" Type="http://schemas.openxmlformats.org/officeDocument/2006/relationships/slideLayout" Target="../slideLayouts/slideLayout9.xml"/><Relationship Id="rId51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slideLayout" Target="../slideLayouts/slideLayout4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Relationship Id="rId54" Type="http://schemas.openxmlformats.org/officeDocument/2006/relationships/slideLayout" Target="../slideLayouts/slideLayout55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49" Type="http://schemas.openxmlformats.org/officeDocument/2006/relationships/slideLayout" Target="../slideLayouts/slideLayout50.xml"/><Relationship Id="rId57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52" Type="http://schemas.openxmlformats.org/officeDocument/2006/relationships/slideLayout" Target="../slideLayouts/slideLayout53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image" Target="../media/image2.png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theme" Target="../theme/theme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6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Industry Analyst Summit 2015</a:t>
            </a:r>
            <a:endParaRPr lang="ru-RU" dirty="0"/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817" r:id="rId54"/>
    <p:sldLayoutId id="2147483818" r:id="rId55"/>
    <p:sldLayoutId id="2147483819" r:id="rId56"/>
    <p:sldLayoutId id="2147483820" r:id="rId57"/>
    <p:sldLayoutId id="2147483821" r:id="rId5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61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62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131889"/>
            <a:ext cx="8426450" cy="34925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First level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639123A-F87C-4031-98BC-669B89EDA100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240" y="4918361"/>
            <a:ext cx="2895600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3074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5233" y="4802601"/>
            <a:ext cx="978417" cy="2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1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  <p:sldLayoutId id="2147483808" r:id="rId45"/>
    <p:sldLayoutId id="2147483809" r:id="rId46"/>
    <p:sldLayoutId id="2147483810" r:id="rId47"/>
    <p:sldLayoutId id="2147483811" r:id="rId48"/>
    <p:sldLayoutId id="2147483812" r:id="rId49"/>
    <p:sldLayoutId id="2147483813" r:id="rId50"/>
    <p:sldLayoutId id="2147483814" r:id="rId51"/>
    <p:sldLayoutId id="2147483815" r:id="rId52"/>
    <p:sldLayoutId id="2147483816" r:id="rId53"/>
  </p:sldLayoutIdLst>
  <p:timing>
    <p:tnLst>
      <p:par>
        <p:cTn id="1" dur="indefinite" restart="never" nodeType="tmRoot"/>
      </p:par>
    </p:tnLst>
  </p:timing>
  <p:txStyles>
    <p:titleStyle>
      <a:lvl1pPr algn="l" defTabSz="914370" rtl="0" eaLnBrk="1" latinLnBrk="0" hangingPunct="1">
        <a:lnSpc>
          <a:spcPts val="2921"/>
        </a:lnSpc>
        <a:spcBef>
          <a:spcPct val="0"/>
        </a:spcBef>
        <a:buNone/>
        <a:defRPr sz="250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680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90000"/>
        <a:buFontTx/>
        <a:buBlip>
          <a:blip r:embed="rId56"/>
        </a:buBlip>
        <a:defRPr lang="en-US" sz="1500" kern="1200" baseline="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100000"/>
        <a:buFontTx/>
        <a:buNone/>
        <a:defRPr sz="19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55572" indent="-227787" algn="l" defTabSz="91437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Blip>
          <a:blip r:embed="rId57"/>
        </a:buBlip>
        <a:defRPr sz="1500" kern="1200" baseline="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149" indent="-228593" algn="l" defTabSz="9143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4" indent="-228593" algn="l" defTabSz="9143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gif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jpeg"/><Relationship Id="rId1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3" b="11153"/>
          <a:stretch>
            <a:fillRect/>
          </a:stretch>
        </p:blipFill>
        <p:spPr>
          <a:xfrm>
            <a:off x="1421" y="496431"/>
            <a:ext cx="9144000" cy="51435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8163" y="2211710"/>
            <a:ext cx="8037514" cy="55956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КАК не стать жертвой и обеспечить безопасность организации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38164" y="3471850"/>
            <a:ext cx="8036580" cy="763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Илья Кудрин</a:t>
            </a:r>
          </a:p>
          <a:p>
            <a:r>
              <a:rPr lang="ru-RU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Менеджер по работе с партнерами в </a:t>
            </a:r>
            <a:r>
              <a:rPr lang="ru-RU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УрФО</a:t>
            </a:r>
            <a:endParaRPr lang="ru-RU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Picture 2" descr="D:\Рабочие материалы, Эля\Касперский шаблоны\08.04.13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8" y="149438"/>
            <a:ext cx="1087709" cy="3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Slide"/>
          <p:cNvSpPr txBox="1">
            <a:spLocks/>
          </p:cNvSpPr>
          <p:nvPr/>
        </p:nvSpPr>
        <p:spPr>
          <a:xfrm>
            <a:off x="0" y="1716363"/>
            <a:ext cx="9144000" cy="10081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cap="all" dirty="0" err="1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KASPERSKY</a:t>
            </a:r>
            <a:r>
              <a:rPr lang="ru-RU" sz="36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cap="all" dirty="0" err="1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SECURITY</a:t>
            </a:r>
            <a:endParaRPr lang="ru-RU" sz="3600" cap="all" dirty="0" smtClean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6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ДЛЯ БИЗНЕСА</a:t>
            </a:r>
          </a:p>
        </p:txBody>
      </p:sp>
      <p:pic>
        <p:nvPicPr>
          <p:cNvPr id="2051" name="Picture 3" descr="Z:\DTP_projects\Kaspersky_Lab\20150211_Product presentation KESB SP1\Make_up\Grafica\Slide_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904" y="4485804"/>
            <a:ext cx="1448193" cy="318194"/>
          </a:xfrm>
          <a:prstGeom prst="rect">
            <a:avLst/>
          </a:prstGeom>
          <a:noFill/>
        </p:spPr>
      </p:pic>
      <p:sp>
        <p:nvSpPr>
          <p:cNvPr id="21" name="TitleSlide"/>
          <p:cNvSpPr txBox="1">
            <a:spLocks/>
          </p:cNvSpPr>
          <p:nvPr/>
        </p:nvSpPr>
        <p:spPr>
          <a:xfrm>
            <a:off x="0" y="3003798"/>
            <a:ext cx="9144000" cy="5040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algn="ctr">
              <a:lnSpc>
                <a:spcPts val="2921"/>
              </a:lnSpc>
              <a:spcBef>
                <a:spcPct val="0"/>
              </a:spcBef>
            </a:pPr>
            <a:r>
              <a:rPr lang="ru-RU" sz="19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201</a:t>
            </a:r>
            <a:r>
              <a:rPr lang="ru-RU" sz="19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7</a:t>
            </a:r>
            <a:endParaRPr lang="ru-RU" sz="1900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79512" y="4172529"/>
            <a:ext cx="7862818" cy="10062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28275" r="22572"/>
          <a:stretch/>
        </p:blipFill>
        <p:spPr>
          <a:xfrm>
            <a:off x="2168316" y="1603004"/>
            <a:ext cx="4141231" cy="3273002"/>
          </a:xfrm>
          <a:prstGeom prst="rect">
            <a:avLst/>
          </a:prstGeom>
        </p:spPr>
      </p:pic>
      <p:sp>
        <p:nvSpPr>
          <p:cNvPr id="18" name="TitleSlide"/>
          <p:cNvSpPr txBox="1">
            <a:spLocks/>
          </p:cNvSpPr>
          <p:nvPr/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ts val="2921"/>
              </a:lnSpc>
              <a:spcBef>
                <a:spcPct val="0"/>
              </a:spcBef>
            </a:pPr>
            <a:r>
              <a:rPr lang="ru-RU" sz="25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КАК ЗАЩИТИТЬ СВОЙ БИЗНЕС?</a:t>
            </a:r>
            <a:endParaRPr kumimoji="0" lang="ru-RU" sz="25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4100" y="1898342"/>
            <a:ext cx="2341031" cy="1151328"/>
            <a:chOff x="341910" y="1898342"/>
            <a:chExt cx="2341031" cy="1151328"/>
          </a:xfrm>
        </p:grpSpPr>
        <p:grpSp>
          <p:nvGrpSpPr>
            <p:cNvPr id="4" name="Group 3"/>
            <p:cNvGrpSpPr/>
            <p:nvPr/>
          </p:nvGrpSpPr>
          <p:grpSpPr>
            <a:xfrm>
              <a:off x="341910" y="1898342"/>
              <a:ext cx="1770158" cy="549680"/>
              <a:chOff x="-208705" y="1905794"/>
              <a:chExt cx="1770158" cy="549680"/>
            </a:xfrm>
          </p:grpSpPr>
          <p:sp>
            <p:nvSpPr>
              <p:cNvPr id="35" name="Title 2"/>
              <p:cNvSpPr txBox="1">
                <a:spLocks/>
              </p:cNvSpPr>
              <p:nvPr/>
            </p:nvSpPr>
            <p:spPr>
              <a:xfrm>
                <a:off x="-208705" y="1905794"/>
                <a:ext cx="1215552" cy="54968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r">
                  <a:buSzPct val="110000"/>
                </a:pPr>
                <a:r>
                  <a:rPr lang="ru-RU" sz="14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Аналитика угроз</a:t>
                </a:r>
              </a:p>
            </p:txBody>
          </p:sp>
          <p:pic>
            <p:nvPicPr>
              <p:cNvPr id="1030" name="Picture 6" descr="Z:\DTP_projects\Kaspersky_Lab\20150211_Product presentation KESB SP1\Make_up\Grafica\Slide_3\slide3-2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1079612" y="1939714"/>
                <a:ext cx="481841" cy="481841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640511" y="2457890"/>
              <a:ext cx="2042430" cy="591780"/>
              <a:chOff x="565066" y="2787774"/>
              <a:chExt cx="2042430" cy="59178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447764" y="3219822"/>
                <a:ext cx="159732" cy="1597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6" idx="1"/>
              </p:cNvCxnSpPr>
              <p:nvPr/>
            </p:nvCxnSpPr>
            <p:spPr>
              <a:xfrm flipH="1" flipV="1">
                <a:off x="2015716" y="2787774"/>
                <a:ext cx="455440" cy="4554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565066" y="2787774"/>
                <a:ext cx="145065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400529" y="941693"/>
            <a:ext cx="2750021" cy="1252539"/>
            <a:chOff x="355170" y="941693"/>
            <a:chExt cx="2750021" cy="1252539"/>
          </a:xfrm>
        </p:grpSpPr>
        <p:grpSp>
          <p:nvGrpSpPr>
            <p:cNvPr id="5" name="Group 4"/>
            <p:cNvGrpSpPr/>
            <p:nvPr/>
          </p:nvGrpSpPr>
          <p:grpSpPr>
            <a:xfrm>
              <a:off x="355170" y="941693"/>
              <a:ext cx="2480442" cy="549680"/>
              <a:chOff x="-1777478" y="4230018"/>
              <a:chExt cx="2480442" cy="549680"/>
            </a:xfrm>
          </p:grpSpPr>
          <p:sp>
            <p:nvSpPr>
              <p:cNvPr id="39" name="Title 2"/>
              <p:cNvSpPr txBox="1">
                <a:spLocks/>
              </p:cNvSpPr>
              <p:nvPr/>
            </p:nvSpPr>
            <p:spPr>
              <a:xfrm>
                <a:off x="-1777478" y="4230018"/>
                <a:ext cx="1908969" cy="54968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r">
                  <a:buSzPct val="110000"/>
                </a:pPr>
                <a:r>
                  <a:rPr lang="ru-RU" sz="14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  <a:cs typeface="Arial" pitchFamily="34" charset="0"/>
                  </a:rPr>
                  <a:t>Комплексная платформа</a:t>
                </a:r>
              </a:p>
            </p:txBody>
          </p:sp>
          <p:pic>
            <p:nvPicPr>
              <p:cNvPr id="40" name="Picture 6" descr="Z:\DTP_projects\Kaspersky_Lab\20150211_Product presentation KESB SP1\Make_up\Grafica\Slide_3\slide3-2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221123" y="4263938"/>
                <a:ext cx="481841" cy="481841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477342" y="1602452"/>
              <a:ext cx="2627849" cy="591780"/>
              <a:chOff x="-20353" y="2787774"/>
              <a:chExt cx="2627849" cy="59178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447764" y="3219822"/>
                <a:ext cx="159732" cy="1597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27" name="Straight Connector 26"/>
              <p:cNvCxnSpPr>
                <a:stCxn id="26" idx="1"/>
              </p:cNvCxnSpPr>
              <p:nvPr/>
            </p:nvCxnSpPr>
            <p:spPr>
              <a:xfrm flipH="1" flipV="1">
                <a:off x="2015716" y="2787774"/>
                <a:ext cx="455440" cy="4554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-20353" y="2787774"/>
                <a:ext cx="203607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5333297" y="915566"/>
            <a:ext cx="2920466" cy="1278666"/>
            <a:chOff x="5287938" y="915566"/>
            <a:chExt cx="2920466" cy="1278666"/>
          </a:xfrm>
        </p:grpSpPr>
        <p:grpSp>
          <p:nvGrpSpPr>
            <p:cNvPr id="9" name="Group 8"/>
            <p:cNvGrpSpPr/>
            <p:nvPr/>
          </p:nvGrpSpPr>
          <p:grpSpPr>
            <a:xfrm>
              <a:off x="5713320" y="915566"/>
              <a:ext cx="2495084" cy="549680"/>
              <a:chOff x="365403" y="3118226"/>
              <a:chExt cx="2495084" cy="549680"/>
            </a:xfrm>
          </p:grpSpPr>
          <p:sp>
            <p:nvSpPr>
              <p:cNvPr id="19" name="Title 2"/>
              <p:cNvSpPr txBox="1">
                <a:spLocks/>
              </p:cNvSpPr>
              <p:nvPr/>
            </p:nvSpPr>
            <p:spPr>
              <a:xfrm>
                <a:off x="971600" y="3118226"/>
                <a:ext cx="1888887" cy="54968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Многоуровневая защита от известных, </a:t>
                </a:r>
                <a:r>
                  <a:rPr lang="ru-RU" sz="14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неизвестных и </a:t>
                </a:r>
                <a:r>
                  <a:rPr lang="ru-RU" sz="14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сложных угроз 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65403" y="3171077"/>
                <a:ext cx="491526" cy="491526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 flipH="1">
              <a:off x="5287938" y="1602452"/>
              <a:ext cx="2920466" cy="591780"/>
              <a:chOff x="-312970" y="2787774"/>
              <a:chExt cx="2920466" cy="59178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447764" y="3219822"/>
                <a:ext cx="159732" cy="1597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32" idx="1"/>
              </p:cNvCxnSpPr>
              <p:nvPr/>
            </p:nvCxnSpPr>
            <p:spPr>
              <a:xfrm flipH="1" flipV="1">
                <a:off x="2015716" y="2787774"/>
                <a:ext cx="455440" cy="4554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-312970" y="2787774"/>
                <a:ext cx="232868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5925077" y="1851544"/>
            <a:ext cx="2455427" cy="1198126"/>
            <a:chOff x="5879718" y="1851544"/>
            <a:chExt cx="2455427" cy="1198126"/>
          </a:xfrm>
        </p:grpSpPr>
        <p:grpSp>
          <p:nvGrpSpPr>
            <p:cNvPr id="3" name="Group 2"/>
            <p:cNvGrpSpPr/>
            <p:nvPr/>
          </p:nvGrpSpPr>
          <p:grpSpPr>
            <a:xfrm>
              <a:off x="6431916" y="1851544"/>
              <a:ext cx="1903229" cy="551765"/>
              <a:chOff x="1943708" y="1032078"/>
              <a:chExt cx="1903229" cy="551765"/>
            </a:xfrm>
          </p:grpSpPr>
          <p:sp>
            <p:nvSpPr>
              <p:cNvPr id="37" name="Title 2"/>
              <p:cNvSpPr txBox="1">
                <a:spLocks/>
              </p:cNvSpPr>
              <p:nvPr/>
            </p:nvSpPr>
            <p:spPr>
              <a:xfrm>
                <a:off x="2542197" y="1032078"/>
                <a:ext cx="1304740" cy="54968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4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Инновационные </a:t>
                </a:r>
              </a:p>
              <a:p>
                <a:pPr>
                  <a:buSzPct val="110000"/>
                </a:pPr>
                <a:r>
                  <a:rPr lang="ru-RU" sz="14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технологии</a:t>
                </a:r>
              </a:p>
            </p:txBody>
          </p:sp>
          <p:pic>
            <p:nvPicPr>
              <p:cNvPr id="38" name="Picture 6" descr="Z:\DTP_projects\Kaspersky_Lab\20150211_Product presentation KESB SP1\Make_up\Grafica\Slide_3\slide3-21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1943708" y="1102002"/>
                <a:ext cx="481841" cy="481841"/>
              </a:xfrm>
              <a:prstGeom prst="rect">
                <a:avLst/>
              </a:prstGeom>
              <a:noFill/>
            </p:spPr>
          </p:pic>
        </p:grpSp>
        <p:grpSp>
          <p:nvGrpSpPr>
            <p:cNvPr id="36" name="Group 35"/>
            <p:cNvGrpSpPr/>
            <p:nvPr/>
          </p:nvGrpSpPr>
          <p:grpSpPr>
            <a:xfrm flipH="1">
              <a:off x="5879718" y="2457890"/>
              <a:ext cx="2328686" cy="591780"/>
              <a:chOff x="278810" y="2787774"/>
              <a:chExt cx="2328686" cy="59178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447764" y="3219822"/>
                <a:ext cx="159732" cy="15973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1"/>
              </p:cNvCxnSpPr>
              <p:nvPr/>
            </p:nvCxnSpPr>
            <p:spPr>
              <a:xfrm flipH="1" flipV="1">
                <a:off x="2015716" y="2787774"/>
                <a:ext cx="455440" cy="45544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78810" y="2787774"/>
                <a:ext cx="173690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39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574728" y="1329733"/>
            <a:ext cx="6878090" cy="5994544"/>
            <a:chOff x="1574728" y="1329733"/>
            <a:chExt cx="6878090" cy="5994544"/>
          </a:xfrm>
        </p:grpSpPr>
        <p:sp>
          <p:nvSpPr>
            <p:cNvPr id="3" name="Pie 2"/>
            <p:cNvSpPr/>
            <p:nvPr/>
          </p:nvSpPr>
          <p:spPr>
            <a:xfrm rot="10800000">
              <a:off x="1574728" y="1329733"/>
              <a:ext cx="5994544" cy="5994544"/>
            </a:xfrm>
            <a:prstGeom prst="pie">
              <a:avLst>
                <a:gd name="adj1" fmla="val 0"/>
                <a:gd name="adj2" fmla="val 10796653"/>
              </a:avLst>
            </a:prstGeom>
            <a:solidFill>
              <a:schemeClr val="accent1">
                <a:alpha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 err="1" smtClean="0">
                <a:solidFill>
                  <a:schemeClr val="bg2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287915" y="1717574"/>
              <a:ext cx="2164903" cy="487401"/>
              <a:chOff x="5891871" y="1425000"/>
              <a:chExt cx="2164903" cy="487401"/>
            </a:xfrm>
          </p:grpSpPr>
          <p:sp>
            <p:nvSpPr>
              <p:cNvPr id="27" name="Title 2"/>
              <p:cNvSpPr txBox="1">
                <a:spLocks/>
              </p:cNvSpPr>
              <p:nvPr/>
            </p:nvSpPr>
            <p:spPr>
              <a:xfrm>
                <a:off x="6184566" y="1425000"/>
                <a:ext cx="1872208" cy="487401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Защита от сетевых атак </a:t>
                </a:r>
                <a:b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</a:br>
                <a:r>
                  <a:rPr lang="ru-RU" sz="1100" dirty="0" smtClean="0"/>
                  <a:t> </a:t>
                </a: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сетевой экран</a:t>
                </a:r>
              </a:p>
              <a:p>
                <a:pPr>
                  <a:buSzPct val="110000"/>
                </a:pPr>
                <a:endPara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891871" y="1480398"/>
                <a:ext cx="258718" cy="258718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1831474" y="1586479"/>
            <a:ext cx="6520946" cy="5481051"/>
            <a:chOff x="1831474" y="1586479"/>
            <a:chExt cx="6520946" cy="5481051"/>
          </a:xfrm>
        </p:grpSpPr>
        <p:sp>
          <p:nvSpPr>
            <p:cNvPr id="20" name="Pie 19"/>
            <p:cNvSpPr/>
            <p:nvPr/>
          </p:nvSpPr>
          <p:spPr>
            <a:xfrm rot="10800000">
              <a:off x="1831474" y="1586479"/>
              <a:ext cx="5481051" cy="5481051"/>
            </a:xfrm>
            <a:prstGeom prst="pie">
              <a:avLst>
                <a:gd name="adj1" fmla="val 0"/>
                <a:gd name="adj2" fmla="val 10796653"/>
              </a:avLst>
            </a:prstGeom>
            <a:solidFill>
              <a:schemeClr val="accent1">
                <a:alpha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 err="1" smtClean="0">
                <a:solidFill>
                  <a:schemeClr val="bg2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213165" y="2060631"/>
              <a:ext cx="2139255" cy="260869"/>
              <a:chOff x="6213165" y="2053257"/>
              <a:chExt cx="2139255" cy="260869"/>
            </a:xfrm>
          </p:grpSpPr>
          <p:sp>
            <p:nvSpPr>
              <p:cNvPr id="36" name="Title 2"/>
              <p:cNvSpPr txBox="1">
                <a:spLocks/>
              </p:cNvSpPr>
              <p:nvPr/>
            </p:nvSpPr>
            <p:spPr>
              <a:xfrm>
                <a:off x="6552220" y="2060900"/>
                <a:ext cx="1800200" cy="252028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100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Мониторинг системы</a:t>
                </a:r>
                <a:endPara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itchFamily="34" charset="0"/>
                  <a:cs typeface="Arial" pitchFamily="34" charset="0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213165" y="2053257"/>
                <a:ext cx="260869" cy="260869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2066228" y="1846043"/>
            <a:ext cx="6214184" cy="4961923"/>
            <a:chOff x="2066228" y="1846043"/>
            <a:chExt cx="6214184" cy="4961923"/>
          </a:xfrm>
        </p:grpSpPr>
        <p:sp>
          <p:nvSpPr>
            <p:cNvPr id="21" name="Pie 20"/>
            <p:cNvSpPr/>
            <p:nvPr/>
          </p:nvSpPr>
          <p:spPr>
            <a:xfrm rot="10800000">
              <a:off x="2066228" y="1846043"/>
              <a:ext cx="5011542" cy="4961923"/>
            </a:xfrm>
            <a:prstGeom prst="pie">
              <a:avLst>
                <a:gd name="adj1" fmla="val 0"/>
                <a:gd name="adj2" fmla="val 10796653"/>
              </a:avLst>
            </a:prstGeom>
            <a:solidFill>
              <a:schemeClr val="accent1">
                <a:alpha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 err="1" smtClean="0">
                <a:solidFill>
                  <a:schemeClr val="bg2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143899" y="2349036"/>
              <a:ext cx="2136513" cy="258718"/>
              <a:chOff x="5891871" y="2131830"/>
              <a:chExt cx="2136513" cy="258718"/>
            </a:xfrm>
          </p:grpSpPr>
          <p:sp>
            <p:nvSpPr>
              <p:cNvPr id="29" name="Title 2"/>
              <p:cNvSpPr txBox="1">
                <a:spLocks/>
              </p:cNvSpPr>
              <p:nvPr/>
            </p:nvSpPr>
            <p:spPr>
              <a:xfrm>
                <a:off x="6228184" y="2138520"/>
                <a:ext cx="1800200" cy="252028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Автоматическая защита от эксплойтов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891871" y="2131830"/>
                <a:ext cx="258718" cy="258718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2326018" y="2103261"/>
            <a:ext cx="5882386" cy="4447487"/>
            <a:chOff x="2326018" y="2103261"/>
            <a:chExt cx="5882386" cy="4447487"/>
          </a:xfrm>
        </p:grpSpPr>
        <p:sp>
          <p:nvSpPr>
            <p:cNvPr id="22" name="Pie 21"/>
            <p:cNvSpPr/>
            <p:nvPr/>
          </p:nvSpPr>
          <p:spPr>
            <a:xfrm rot="10800000">
              <a:off x="2326018" y="2103261"/>
              <a:ext cx="4491962" cy="4447487"/>
            </a:xfrm>
            <a:prstGeom prst="pie">
              <a:avLst>
                <a:gd name="adj1" fmla="val 0"/>
                <a:gd name="adj2" fmla="val 10796653"/>
              </a:avLst>
            </a:prstGeom>
            <a:solidFill>
              <a:schemeClr val="accent1">
                <a:alpha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 err="1" smtClean="0">
                <a:solidFill>
                  <a:schemeClr val="bg2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071891" y="2637068"/>
              <a:ext cx="2136513" cy="258718"/>
              <a:chOff x="5891871" y="2457546"/>
              <a:chExt cx="2136513" cy="258718"/>
            </a:xfrm>
          </p:grpSpPr>
          <p:sp>
            <p:nvSpPr>
              <p:cNvPr id="30" name="Title 2"/>
              <p:cNvSpPr txBox="1">
                <a:spLocks/>
              </p:cNvSpPr>
              <p:nvPr/>
            </p:nvSpPr>
            <p:spPr>
              <a:xfrm>
                <a:off x="6228184" y="2459625"/>
                <a:ext cx="1800200" cy="252028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Облачная</a:t>
                </a:r>
                <a:r>
                  <a:rPr lang="ru-RU" dirty="0" smtClean="0"/>
                  <a:t> </a:t>
                </a: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защита 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91871" y="2457546"/>
                <a:ext cx="258718" cy="258718"/>
              </a:xfrm>
              <a:prstGeom prst="rect">
                <a:avLst/>
              </a:prstGeom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2598540" y="2353545"/>
            <a:ext cx="5537856" cy="3946918"/>
            <a:chOff x="2598540" y="2353545"/>
            <a:chExt cx="5537856" cy="3946918"/>
          </a:xfrm>
        </p:grpSpPr>
        <p:sp>
          <p:nvSpPr>
            <p:cNvPr id="23" name="Pie 22"/>
            <p:cNvSpPr/>
            <p:nvPr/>
          </p:nvSpPr>
          <p:spPr>
            <a:xfrm rot="10800000">
              <a:off x="2598540" y="2353545"/>
              <a:ext cx="3946918" cy="3946918"/>
            </a:xfrm>
            <a:prstGeom prst="pie">
              <a:avLst>
                <a:gd name="adj1" fmla="val 0"/>
                <a:gd name="adj2" fmla="val 10796653"/>
              </a:avLst>
            </a:prstGeom>
            <a:solidFill>
              <a:schemeClr val="accent1">
                <a:alpha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 err="1" smtClean="0">
                <a:solidFill>
                  <a:schemeClr val="bg2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999883" y="2925100"/>
              <a:ext cx="2136513" cy="258718"/>
              <a:chOff x="5891871" y="2783262"/>
              <a:chExt cx="2136513" cy="258718"/>
            </a:xfrm>
          </p:grpSpPr>
          <p:sp>
            <p:nvSpPr>
              <p:cNvPr id="31" name="Title 2"/>
              <p:cNvSpPr txBox="1">
                <a:spLocks/>
              </p:cNvSpPr>
              <p:nvPr/>
            </p:nvSpPr>
            <p:spPr>
              <a:xfrm>
                <a:off x="6228184" y="2787450"/>
                <a:ext cx="1800200" cy="252028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Эвристический</a:t>
                </a:r>
                <a:r>
                  <a:rPr lang="ru-RU" dirty="0" smtClean="0"/>
                  <a:t> </a:t>
                </a: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анализ</a:t>
                </a: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91871" y="2783262"/>
                <a:ext cx="258718" cy="258718"/>
              </a:xfrm>
              <a:prstGeom prst="rect">
                <a:avLst/>
              </a:prstGeom>
            </p:spPr>
          </p:pic>
        </p:grpSp>
      </p:grpSp>
      <p:sp>
        <p:nvSpPr>
          <p:cNvPr id="33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МНОГОУРОВНЕВАЯ ЗАЩИТА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9532" y="730729"/>
            <a:ext cx="5939116" cy="576262"/>
          </a:xfrm>
        </p:spPr>
        <p:txBody>
          <a:bodyPr/>
          <a:lstStyle/>
          <a:p>
            <a:pPr lvl="1"/>
            <a:r>
              <a:rPr lang="ru-RU" sz="1500" b="0" spc="-30" dirty="0" smtClean="0">
                <a:latin typeface="Franklin Gothic Book" panose="020B0503020102020204" pitchFamily="34" charset="0"/>
              </a:rPr>
              <a:t>Решения «Лаборатории Касперского» обеспечивают комплексную защиту от известных, неизвестных и сложных угроз</a:t>
            </a:r>
          </a:p>
          <a:p>
            <a:endParaRPr lang="ru-RU" spc="-30" dirty="0">
              <a:latin typeface="Franklin Gothic Book" panose="020B05030201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20655" y="2575660"/>
            <a:ext cx="5243733" cy="3502690"/>
            <a:chOff x="2820655" y="2575660"/>
            <a:chExt cx="5243733" cy="3502690"/>
          </a:xfrm>
        </p:grpSpPr>
        <p:sp>
          <p:nvSpPr>
            <p:cNvPr id="24" name="Pie 23"/>
            <p:cNvSpPr/>
            <p:nvPr/>
          </p:nvSpPr>
          <p:spPr>
            <a:xfrm rot="10800000">
              <a:off x="2820655" y="2575660"/>
              <a:ext cx="3502690" cy="3502690"/>
            </a:xfrm>
            <a:prstGeom prst="pie">
              <a:avLst>
                <a:gd name="adj1" fmla="val 0"/>
                <a:gd name="adj2" fmla="val 10796653"/>
              </a:avLst>
            </a:prstGeom>
            <a:solidFill>
              <a:schemeClr val="accent1">
                <a:alpha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 err="1" smtClean="0">
                <a:solidFill>
                  <a:schemeClr val="bg2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927875" y="3227526"/>
              <a:ext cx="2136513" cy="259412"/>
              <a:chOff x="5891871" y="3108282"/>
              <a:chExt cx="2136513" cy="259412"/>
            </a:xfrm>
          </p:grpSpPr>
          <p:sp>
            <p:nvSpPr>
              <p:cNvPr id="34" name="Title 2"/>
              <p:cNvSpPr txBox="1">
                <a:spLocks/>
              </p:cNvSpPr>
              <p:nvPr/>
            </p:nvSpPr>
            <p:spPr>
              <a:xfrm>
                <a:off x="6228184" y="3108282"/>
                <a:ext cx="1800200" cy="252028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>
                  <a:buSzPct val="110000"/>
                </a:pPr>
                <a:r>
                  <a:rPr lang="ru-RU" sz="11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Book" pitchFamily="34" charset="0"/>
                  </a:rPr>
                  <a:t>Сигнатурные методы защиты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891871" y="3108976"/>
                <a:ext cx="258718" cy="258718"/>
              </a:xfrm>
              <a:prstGeom prst="rect">
                <a:avLst/>
              </a:prstGeom>
            </p:spPr>
          </p:pic>
        </p:grpSp>
      </p:grpSp>
      <p:sp>
        <p:nvSpPr>
          <p:cNvPr id="43" name="Title 2"/>
          <p:cNvSpPr txBox="1">
            <a:spLocks/>
          </p:cNvSpPr>
          <p:nvPr/>
        </p:nvSpPr>
        <p:spPr>
          <a:xfrm>
            <a:off x="6647474" y="1011655"/>
            <a:ext cx="2196244" cy="5191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buSzPct val="110000"/>
            </a:pPr>
            <a:r>
              <a:rPr lang="ru-RU" sz="1200" dirty="0" smtClean="0">
                <a:solidFill>
                  <a:schemeClr val="accent2"/>
                </a:solidFill>
                <a:latin typeface="Franklin Gothic Book" panose="020B0503020102020204" pitchFamily="34" charset="0"/>
              </a:rPr>
              <a:t>Многоуровневая защита от всех видов киберугроз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/>
          <a:srcRect l="6144" r="6292"/>
          <a:stretch/>
        </p:blipFill>
        <p:spPr>
          <a:xfrm>
            <a:off x="1572566" y="2715766"/>
            <a:ext cx="5998867" cy="1774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9" name="Group 1028"/>
          <p:cNvGrpSpPr/>
          <p:nvPr/>
        </p:nvGrpSpPr>
        <p:grpSpPr>
          <a:xfrm>
            <a:off x="125447" y="1455626"/>
            <a:ext cx="2610349" cy="1971099"/>
            <a:chOff x="125447" y="1455626"/>
            <a:chExt cx="2610349" cy="1971099"/>
          </a:xfrm>
        </p:grpSpPr>
        <p:grpSp>
          <p:nvGrpSpPr>
            <p:cNvPr id="59" name="Group 58"/>
            <p:cNvGrpSpPr/>
            <p:nvPr/>
          </p:nvGrpSpPr>
          <p:grpSpPr>
            <a:xfrm>
              <a:off x="1159243" y="1455626"/>
              <a:ext cx="1576553" cy="540060"/>
              <a:chOff x="-72516" y="1846043"/>
              <a:chExt cx="1576553" cy="54006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63977" y="1846043"/>
                <a:ext cx="540060" cy="540060"/>
              </a:xfrm>
              <a:prstGeom prst="rect">
                <a:avLst/>
              </a:prstGeom>
            </p:spPr>
          </p:pic>
          <p:sp>
            <p:nvSpPr>
              <p:cNvPr id="55" name="Title 2"/>
              <p:cNvSpPr txBox="1">
                <a:spLocks/>
              </p:cNvSpPr>
              <p:nvPr/>
            </p:nvSpPr>
            <p:spPr>
              <a:xfrm>
                <a:off x="-72516" y="1923241"/>
                <a:ext cx="972108" cy="36004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r">
                  <a:buSzPct val="110000"/>
                </a:pPr>
                <a:r>
                  <a:rPr lang="ru-RU" sz="1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ИЗВЕСТНЫЕ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03548" y="2067694"/>
              <a:ext cx="1656184" cy="540060"/>
              <a:chOff x="-152147" y="2561562"/>
              <a:chExt cx="1656184" cy="54006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63977" y="2561562"/>
                <a:ext cx="540060" cy="540060"/>
              </a:xfrm>
              <a:prstGeom prst="rect">
                <a:avLst/>
              </a:prstGeom>
            </p:spPr>
          </p:pic>
          <p:sp>
            <p:nvSpPr>
              <p:cNvPr id="56" name="Title 2"/>
              <p:cNvSpPr txBox="1">
                <a:spLocks/>
              </p:cNvSpPr>
              <p:nvPr/>
            </p:nvSpPr>
            <p:spPr>
              <a:xfrm>
                <a:off x="-152147" y="2645108"/>
                <a:ext cx="1051739" cy="36004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r">
                  <a:buSzPct val="110000"/>
                </a:pPr>
                <a:r>
                  <a:rPr lang="ru-RU" sz="1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НЕИЗВЕСТНЫЕ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25447" y="2886665"/>
              <a:ext cx="1576553" cy="540060"/>
              <a:chOff x="-72516" y="3277082"/>
              <a:chExt cx="1576553" cy="540060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63977" y="3277082"/>
                <a:ext cx="540060" cy="540060"/>
              </a:xfrm>
              <a:prstGeom prst="rect">
                <a:avLst/>
              </a:prstGeom>
            </p:spPr>
          </p:pic>
          <p:sp>
            <p:nvSpPr>
              <p:cNvPr id="57" name="Title 2"/>
              <p:cNvSpPr txBox="1">
                <a:spLocks/>
              </p:cNvSpPr>
              <p:nvPr/>
            </p:nvSpPr>
            <p:spPr>
              <a:xfrm>
                <a:off x="-72516" y="3363401"/>
                <a:ext cx="972108" cy="36004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r">
                  <a:buSzPct val="110000"/>
                </a:pPr>
                <a:r>
                  <a:rPr lang="ru-RU" sz="1200" dirty="0" smtClean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Franklin Gothic Medium" pitchFamily="34" charset="0"/>
                  </a:rPr>
                  <a:t>СЛОЖНЫЕ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971600" y="4684444"/>
            <a:ext cx="2502535" cy="376521"/>
            <a:chOff x="971600" y="4684444"/>
            <a:chExt cx="2502535" cy="376521"/>
          </a:xfrm>
        </p:grpSpPr>
        <p:grpSp>
          <p:nvGrpSpPr>
            <p:cNvPr id="81" name="Group 80"/>
            <p:cNvGrpSpPr/>
            <p:nvPr/>
          </p:nvGrpSpPr>
          <p:grpSpPr>
            <a:xfrm>
              <a:off x="971600" y="4695501"/>
              <a:ext cx="2502535" cy="365464"/>
              <a:chOff x="2748739" y="4197532"/>
              <a:chExt cx="2502535" cy="365464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48739" y="4197532"/>
                <a:ext cx="365464" cy="365464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602351" y="4197532"/>
                <a:ext cx="366984" cy="365464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030677" y="4197532"/>
                <a:ext cx="365464" cy="365464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57483" y="4197532"/>
                <a:ext cx="366984" cy="365464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885810" y="4197532"/>
                <a:ext cx="365464" cy="365464"/>
              </a:xfrm>
              <a:prstGeom prst="rect">
                <a:avLst/>
              </a:prstGeom>
            </p:spPr>
          </p:pic>
        </p:grp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98403" y="4684444"/>
              <a:ext cx="366951" cy="366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8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" descr="\\Srv-nt3\dtp\DTP_projects\Kaspersky_Lab\20150211_Product presentation KESB SP1\Make_up\Grafica\Slide_6\slide_6-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38158" y="4403943"/>
            <a:ext cx="8581073" cy="341757"/>
          </a:xfrm>
          <a:prstGeom prst="rect">
            <a:avLst/>
          </a:prstGeom>
          <a:noFill/>
        </p:spPr>
      </p:pic>
      <p:pic>
        <p:nvPicPr>
          <p:cNvPr id="43" name="Picture 4" descr="\\Srv-nt3\dtp\DTP_projects\Kaspersky_Lab\20150211_Product presentation KESB SP1\Make_up\Grafica\Slide_6\slide_6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5576" y="989013"/>
            <a:ext cx="5210800" cy="1315859"/>
          </a:xfrm>
          <a:prstGeom prst="rect">
            <a:avLst/>
          </a:prstGeom>
          <a:noFill/>
        </p:spPr>
      </p:pic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dirty="0" smtClean="0">
                <a:latin typeface="Franklin Gothic Medium" pitchFamily="34" charset="0"/>
              </a:rPr>
              <a:t>ЕДИНАЯ ПЛАТФОРМА БЕЗОПАСНОСТИ </a:t>
            </a:r>
            <a:br>
              <a:rPr lang="ru-RU" dirty="0" smtClean="0">
                <a:latin typeface="Franklin Gothic Medium" pitchFamily="34" charset="0"/>
              </a:rPr>
            </a:br>
            <a:r>
              <a:rPr lang="en-US" dirty="0" smtClean="0">
                <a:latin typeface="Franklin Gothic Medium" pitchFamily="34" charset="0"/>
              </a:rPr>
              <a:t>Kaspersky Security </a:t>
            </a:r>
            <a:r>
              <a:rPr lang="ru-RU" dirty="0" smtClean="0">
                <a:latin typeface="Franklin Gothic Medium" pitchFamily="34" charset="0"/>
              </a:rPr>
              <a:t>для бизнеса</a:t>
            </a:r>
          </a:p>
        </p:txBody>
      </p:sp>
      <p:pic>
        <p:nvPicPr>
          <p:cNvPr id="9" name="Picture 10" descr="\\Srv-nt3\dtp\DTP_projects\Kaspersky_Lab\20150211_Product presentation KESB SP1\Make_up\Grafica\Slide_6\slide_6-02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63097" y="2233443"/>
            <a:ext cx="1437433" cy="17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\\Srv-nt3\dtp\DTP_projects\Kaspersky_Lab\20150211_Product presentation KESB SP1\Make_up\Grafica\Slide_6\slide_6-03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9050" y="2223410"/>
            <a:ext cx="5360727" cy="17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\\Srv-nt3\dtp\DTP_projects\Kaspersky_Lab\20150211_Product presentation KESB SP1\Make_up\Grafica\Slide_6\slide_6-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3" y="4034485"/>
            <a:ext cx="8546313" cy="34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>
          <a:xfrm rot="16200000">
            <a:off x="-21061" y="3136604"/>
            <a:ext cx="977131" cy="50413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600" b="1" dirty="0">
                <a:solidFill>
                  <a:srgbClr val="F7931D"/>
                </a:solidFill>
                <a:latin typeface="Franklin Gothic Book" panose="020B0503020102020204" pitchFamily="34" charset="0"/>
              </a:rPr>
              <a:t>Известные</a:t>
            </a:r>
          </a:p>
          <a:p>
            <a:pPr algn="r">
              <a:buSzPct val="110000"/>
            </a:pPr>
            <a:r>
              <a:rPr lang="ru-RU" sz="1600" b="1" dirty="0" smtClean="0">
                <a:solidFill>
                  <a:srgbClr val="F7931D"/>
                </a:solidFill>
                <a:latin typeface="Franklin Gothic Book" panose="020B0503020102020204" pitchFamily="34" charset="0"/>
              </a:rPr>
              <a:t> угрозы</a:t>
            </a:r>
          </a:p>
        </p:txBody>
      </p:sp>
      <p:pic>
        <p:nvPicPr>
          <p:cNvPr id="14" name="Picture 17" descr="\\Srv-nt3\dtp\DTP_projects\Kaspersky_Lab\20150211_Product presentation KESB SP1\Make_up\Grafica\Slide_6\slide_6-09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38159" y="2593313"/>
            <a:ext cx="8362372" cy="2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\\Srv-nt3\dtp\DTP_projects\Kaspersky_Lab\20150211_Product presentation KESB SP1\Make_up\Grafica\Slide_6\slide_6-03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51033" y="2223410"/>
            <a:ext cx="2758256" cy="179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/>
          <p:cNvSpPr txBox="1">
            <a:spLocks/>
          </p:cNvSpPr>
          <p:nvPr/>
        </p:nvSpPr>
        <p:spPr>
          <a:xfrm>
            <a:off x="395536" y="3994371"/>
            <a:ext cx="1422158" cy="38190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Загрузка файлов</a:t>
            </a:r>
            <a:endParaRPr lang="ru-RU" sz="1500" dirty="0">
              <a:solidFill>
                <a:schemeClr val="bg1"/>
              </a:solidFill>
              <a:latin typeface="Franklin Gothic Demi Cond" panose="020B0706030402020204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707904" y="3984339"/>
            <a:ext cx="1260140" cy="42793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Запуск файлов</a:t>
            </a:r>
            <a:endParaRPr lang="ru-RU" sz="1500" dirty="0">
              <a:solidFill>
                <a:schemeClr val="bg1"/>
              </a:solidFill>
              <a:latin typeface="Franklin Gothic Demi Cond" panose="020B0706030402020204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6949721" y="3984339"/>
            <a:ext cx="1690731" cy="42793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Выполнение файлов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868144" y="2220143"/>
            <a:ext cx="468052" cy="41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b="1" dirty="0" smtClean="0">
                <a:solidFill>
                  <a:srgbClr val="00695D"/>
                </a:solidFill>
                <a:latin typeface="Franklin Gothic Demi" panose="020B0703020102020204" pitchFamily="34" charset="0"/>
              </a:rPr>
              <a:t>29%</a:t>
            </a:r>
            <a:endParaRPr lang="ru-RU" sz="1500" b="1" dirty="0">
              <a:solidFill>
                <a:srgbClr val="00695D"/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2602047" y="2220143"/>
            <a:ext cx="468052" cy="41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b="1" dirty="0" smtClean="0">
                <a:solidFill>
                  <a:srgbClr val="00695D"/>
                </a:solidFill>
                <a:latin typeface="Franklin Gothic Demi" panose="020B0703020102020204" pitchFamily="34" charset="0"/>
              </a:rPr>
              <a:t>70%</a:t>
            </a:r>
            <a:endParaRPr lang="ru-RU" sz="1500" b="1" dirty="0">
              <a:solidFill>
                <a:srgbClr val="00695D"/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7776356" y="2220143"/>
            <a:ext cx="468052" cy="41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b="1" dirty="0" smtClean="0">
                <a:solidFill>
                  <a:schemeClr val="bg2">
                    <a:lumMod val="75000"/>
                  </a:schemeClr>
                </a:solidFill>
                <a:latin typeface="Franklin Gothic Demi" panose="020B0703020102020204" pitchFamily="34" charset="0"/>
              </a:rPr>
              <a:t>1%</a:t>
            </a:r>
            <a:endParaRPr lang="ru-RU" sz="1500" b="1" dirty="0">
              <a:solidFill>
                <a:schemeClr val="bg2">
                  <a:lumMod val="75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6624228" y="4412279"/>
            <a:ext cx="2088232" cy="33528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Проактивные технологии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395536" y="4412279"/>
            <a:ext cx="1980220" cy="33528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Превентивные технологии</a:t>
            </a:r>
            <a:endParaRPr lang="ru-RU" sz="15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 rot="16200000">
            <a:off x="2272475" y="3286998"/>
            <a:ext cx="1127198" cy="367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Антифишинг </a:t>
            </a: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(почтовый трафик) </a:t>
            </a:r>
          </a:p>
          <a:p>
            <a:pPr algn="r">
              <a:buSzPct val="110000"/>
            </a:pP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 rot="16200000">
            <a:off x="543936" y="3232638"/>
            <a:ext cx="1012226" cy="34715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HIPS и сетевой экран (сетевой трафик)</a:t>
            </a:r>
          </a:p>
          <a:p>
            <a:pPr algn="r">
              <a:buSzPct val="110000"/>
            </a:pPr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 rot="16200000">
            <a:off x="1198197" y="3173161"/>
            <a:ext cx="1134380" cy="58826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Фильтрация </a:t>
            </a:r>
            <a:r>
              <a:rPr lang="ru-RU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URL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-адресов (интернет-трафик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)</a:t>
            </a:r>
          </a:p>
          <a:p>
            <a:pPr algn="r">
              <a:buSzPct val="110000"/>
            </a:pPr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 rot="16200000">
            <a:off x="1692407" y="3235325"/>
            <a:ext cx="1166269" cy="432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Антиспам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r">
              <a:buSzPct val="110000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(почтовый трафик)</a:t>
            </a: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 rot="16200000">
            <a:off x="2927176" y="3293617"/>
            <a:ext cx="1004032" cy="2333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Черные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списки</a:t>
            </a:r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 rot="16200000">
            <a:off x="3691876" y="3164144"/>
            <a:ext cx="1080120" cy="56026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400" b="1" dirty="0" smtClean="0">
                <a:solidFill>
                  <a:srgbClr val="F7931D"/>
                </a:solidFill>
                <a:latin typeface="Franklin Gothic Book" panose="020B0503020102020204" pitchFamily="34" charset="0"/>
              </a:rPr>
              <a:t>Неизвестные</a:t>
            </a:r>
            <a:endParaRPr lang="ru-RU" sz="1400" b="1" dirty="0">
              <a:solidFill>
                <a:srgbClr val="F7931D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r">
              <a:buSzPct val="110000"/>
            </a:pPr>
            <a:r>
              <a:rPr lang="ru-RU" sz="1400" b="1" dirty="0" smtClean="0">
                <a:solidFill>
                  <a:srgbClr val="F7931D"/>
                </a:solidFill>
                <a:latin typeface="Franklin Gothic Book" panose="020B0503020102020204" pitchFamily="34" charset="0"/>
              </a:rPr>
              <a:t>угрозы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 rot="16200000">
            <a:off x="4264340" y="3279773"/>
            <a:ext cx="1094266" cy="3349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Эвристические технологии</a:t>
            </a: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 rot="16200000">
            <a:off x="4991586" y="3236604"/>
            <a:ext cx="961718" cy="2887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Белые списки</a:t>
            </a:r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 rot="16200000">
            <a:off x="5629235" y="3165248"/>
            <a:ext cx="828091" cy="23402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Контроль программ</a:t>
            </a:r>
          </a:p>
          <a:p>
            <a:pPr algn="r">
              <a:buSzPct val="110000"/>
            </a:pPr>
            <a:endPara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 rot="16200000">
            <a:off x="6306189" y="3055140"/>
            <a:ext cx="973015" cy="6711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EF4036"/>
                </a:solidFill>
                <a:latin typeface="Franklin Gothic Book" panose="020B0503020102020204" pitchFamily="34" charset="0"/>
              </a:rPr>
              <a:t>Сложные</a:t>
            </a:r>
            <a:endParaRPr lang="ru-RU" sz="1600" b="1" dirty="0">
              <a:solidFill>
                <a:srgbClr val="EF4036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r">
              <a:buSzPct val="110000"/>
            </a:pPr>
            <a:r>
              <a:rPr lang="ru-RU" sz="1600" b="1" dirty="0" smtClean="0">
                <a:solidFill>
                  <a:srgbClr val="EF4036"/>
                </a:solidFill>
                <a:latin typeface="Franklin Gothic Book" panose="020B0503020102020204" pitchFamily="34" charset="0"/>
              </a:rPr>
              <a:t>угрозы</a:t>
            </a: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 rot="16200000">
            <a:off x="7149372" y="2936471"/>
            <a:ext cx="332046" cy="2069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BSS</a:t>
            </a:r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 rot="16200000">
            <a:off x="7774676" y="2911609"/>
            <a:ext cx="282322" cy="2069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AEP</a:t>
            </a:r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 rot="16200000">
            <a:off x="7940775" y="3177558"/>
            <a:ext cx="1003312" cy="3960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buSzPct val="110000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Мониторинг</a:t>
            </a:r>
          </a:p>
          <a:p>
            <a:pPr algn="r">
              <a:buSzPct val="110000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системы</a:t>
            </a: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3707904" y="1402566"/>
            <a:ext cx="1422158" cy="413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buSzPct val="110000"/>
            </a:pPr>
            <a:r>
              <a:rPr lang="ru-RU" sz="15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Kaspersky Security Network</a:t>
            </a:r>
            <a:endParaRPr lang="ru-RU" sz="1500" dirty="0">
              <a:solidFill>
                <a:schemeClr val="bg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263243" y="1311610"/>
            <a:ext cx="1422158" cy="6451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buSzPct val="110000"/>
            </a:pPr>
            <a:r>
              <a:rPr lang="ru-RU" sz="1500" dirty="0">
                <a:solidFill>
                  <a:srgbClr val="00695D"/>
                </a:solidFill>
                <a:latin typeface="Franklin Gothic Demi Cond" panose="020B0706030402020204" pitchFamily="34" charset="0"/>
              </a:rPr>
              <a:t>Мониторинг уязвимостей и </a:t>
            </a:r>
            <a:r>
              <a:rPr lang="ru-RU" sz="1500" dirty="0" err="1" smtClean="0">
                <a:solidFill>
                  <a:srgbClr val="00695D"/>
                </a:solidFill>
                <a:latin typeface="Franklin Gothic Demi Cond" panose="020B0706030402020204" pitchFamily="34" charset="0"/>
              </a:rPr>
              <a:t>патч</a:t>
            </a:r>
            <a:r>
              <a:rPr lang="ru-RU" sz="1500" dirty="0" smtClean="0">
                <a:solidFill>
                  <a:srgbClr val="00695D"/>
                </a:solidFill>
                <a:latin typeface="Franklin Gothic Demi Cond" panose="020B0706030402020204" pitchFamily="34" charset="0"/>
              </a:rPr>
              <a:t>-менеджмент</a:t>
            </a:r>
            <a:endParaRPr lang="ru-RU" sz="1500" dirty="0">
              <a:solidFill>
                <a:srgbClr val="00695D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209126" y="2181600"/>
            <a:ext cx="252000" cy="448420"/>
          </a:xfrm>
          <a:prstGeom prst="downArrow">
            <a:avLst>
              <a:gd name="adj1" fmla="val 65129"/>
              <a:gd name="adj2" fmla="val 50000"/>
            </a:avLst>
          </a:prstGeom>
          <a:solidFill>
            <a:srgbClr val="00695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502" y="4918361"/>
            <a:ext cx="274316" cy="146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6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 txBox="1">
            <a:spLocks/>
          </p:cNvSpPr>
          <p:nvPr/>
        </p:nvSpPr>
        <p:spPr>
          <a:xfrm>
            <a:off x="91502" y="4918361"/>
            <a:ext cx="274316" cy="14628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 marL="0" marR="0" lvl="0" indent="0" algn="r" defTabSz="914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itleSlide"/>
          <p:cNvSpPr txBox="1">
            <a:spLocks/>
          </p:cNvSpPr>
          <p:nvPr/>
        </p:nvSpPr>
        <p:spPr>
          <a:xfrm>
            <a:off x="358775" y="3184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ts val="2921"/>
              </a:lnSpc>
              <a:spcBef>
                <a:spcPct val="0"/>
              </a:spcBef>
            </a:pPr>
            <a:r>
              <a:rPr lang="ru-RU" sz="25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ОБЛАЧНАЯ СЕТЬ БЕЗОПАСНОСТИ</a:t>
            </a:r>
            <a:r>
              <a:rPr dirty="0"/>
              <a:t/>
            </a:r>
            <a:br>
              <a:rPr dirty="0"/>
            </a:br>
            <a:r>
              <a:rPr lang="ru-RU" sz="2500" cap="all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KASPERSKY SECURITY NETWORK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971479" y="3651594"/>
            <a:ext cx="2879152" cy="1008388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Постоянная передача актуальных данных для совершенствования защитных компонентов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1600" y="2581627"/>
            <a:ext cx="2879152" cy="864096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Глобальная аналитика в области безопасности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2768" y="1275606"/>
            <a:ext cx="2879152" cy="1089997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Информация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об </a:t>
            </a:r>
            <a:r>
              <a:rPr lang="ru-RU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угрозах от более</a:t>
            </a:r>
            <a:r>
              <a:rPr lang="en-US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0 миллионов пользователей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76056" y="1228087"/>
            <a:ext cx="1969252" cy="3523613"/>
            <a:chOff x="5760132" y="1275606"/>
            <a:chExt cx="1969252" cy="3523613"/>
          </a:xfrm>
        </p:grpSpPr>
        <p:grpSp>
          <p:nvGrpSpPr>
            <p:cNvPr id="5" name="Group 4"/>
            <p:cNvGrpSpPr/>
            <p:nvPr/>
          </p:nvGrpSpPr>
          <p:grpSpPr>
            <a:xfrm>
              <a:off x="5760132" y="2842007"/>
              <a:ext cx="1969252" cy="1957212"/>
              <a:chOff x="5760132" y="2895787"/>
              <a:chExt cx="1969252" cy="1957212"/>
            </a:xfrm>
          </p:grpSpPr>
          <p:pic>
            <p:nvPicPr>
              <p:cNvPr id="3074" name="Picture 2" descr="Z:\DTP_projects\Kaspersky_Lab\20150211_Product presentation KESB SP1\Make_up\Grafica\Slide_5\slide5.pn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41562"/>
              <a:stretch/>
            </p:blipFill>
            <p:spPr bwMode="auto">
              <a:xfrm>
                <a:off x="6010783" y="2895787"/>
                <a:ext cx="1456932" cy="1476164"/>
              </a:xfrm>
              <a:prstGeom prst="rect">
                <a:avLst/>
              </a:prstGeom>
              <a:noFill/>
            </p:spPr>
          </p:pic>
          <p:sp>
            <p:nvSpPr>
              <p:cNvPr id="14" name="Title 2"/>
              <p:cNvSpPr txBox="1">
                <a:spLocks/>
              </p:cNvSpPr>
              <p:nvPr/>
            </p:nvSpPr>
            <p:spPr>
              <a:xfrm>
                <a:off x="5760132" y="4503646"/>
                <a:ext cx="1969252" cy="349353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ctr">
                  <a:buSzPct val="110000"/>
                </a:pPr>
                <a:r>
                  <a:rPr lang="ru-RU" sz="1200" dirty="0" smtClean="0">
                    <a:solidFill>
                      <a:srgbClr val="00695D"/>
                    </a:solidFill>
                    <a:latin typeface="Franklin Gothic Medium" pitchFamily="34" charset="0"/>
                  </a:rPr>
                  <a:t>КЛИЕНТЫ «ЛАБОРАТОРИИ КАСПЕРСКОГО»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927414" y="1275606"/>
              <a:ext cx="1569402" cy="1073801"/>
              <a:chOff x="7028143" y="2213228"/>
              <a:chExt cx="1569402" cy="10738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028143" y="2213228"/>
                <a:ext cx="1569402" cy="1073801"/>
              </a:xfrm>
              <a:prstGeom prst="rect">
                <a:avLst/>
              </a:prstGeom>
            </p:spPr>
          </p:pic>
          <p:sp>
            <p:nvSpPr>
              <p:cNvPr id="15" name="Title 2"/>
              <p:cNvSpPr txBox="1">
                <a:spLocks/>
              </p:cNvSpPr>
              <p:nvPr/>
            </p:nvSpPr>
            <p:spPr>
              <a:xfrm>
                <a:off x="7056276" y="2536906"/>
                <a:ext cx="1512168" cy="549680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ctr">
                  <a:buSzPct val="110000"/>
                </a:pPr>
                <a:r>
                  <a:rPr lang="ru-RU" sz="12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KASPERSKY </a:t>
                </a:r>
                <a:endParaRPr lang="ru-RU" sz="1200" dirty="0" smtClean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endParaRPr>
              </a:p>
              <a:p>
                <a:pPr algn="ctr">
                  <a:buSzPct val="110000"/>
                </a:pPr>
                <a:r>
                  <a:rPr lang="ru-RU" sz="12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SECURITY NETWORK</a:t>
                </a: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flipV="1">
              <a:off x="7020272" y="2442543"/>
              <a:ext cx="0" cy="387554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6300192" y="2442543"/>
              <a:ext cx="288032" cy="389725"/>
              <a:chOff x="6300192" y="2442543"/>
              <a:chExt cx="288032" cy="38972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6588224" y="2442543"/>
                <a:ext cx="0" cy="389725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6444208" y="2442543"/>
                <a:ext cx="0" cy="389725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6300192" y="2442543"/>
                <a:ext cx="0" cy="389725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46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Z:\DTP_projects\Kaspersky_Lab\20150211_Product presentation KESB SP1\Make_up\Grafica\Slide_5\slide5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300" y="2175706"/>
            <a:ext cx="2974056" cy="1818202"/>
          </a:xfrm>
          <a:prstGeom prst="rect">
            <a:avLst/>
          </a:prstGeom>
          <a:noFill/>
        </p:spPr>
      </p:pic>
      <p:pic>
        <p:nvPicPr>
          <p:cNvPr id="22" name="Picture 3" descr="Z:\DTP_projects\Kaspersky_Lab\20150211_Product presentation KESB SP1\Make_up\Grafica\Slide_5\slide5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300" y="4181330"/>
            <a:ext cx="2974056" cy="453248"/>
          </a:xfrm>
          <a:prstGeom prst="rect">
            <a:avLst/>
          </a:prstGeom>
          <a:noFill/>
        </p:spPr>
      </p:pic>
      <p:pic>
        <p:nvPicPr>
          <p:cNvPr id="21" name="Picture 3" descr="Z:\DTP_projects\Kaspersky_Lab\20150211_Product presentation KESB SP1\Make_up\Grafica\Slide_5\slide5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806" y="3939902"/>
            <a:ext cx="2836398" cy="694676"/>
          </a:xfrm>
          <a:prstGeom prst="rect">
            <a:avLst/>
          </a:prstGeom>
          <a:noFill/>
        </p:spPr>
      </p:pic>
      <p:pic>
        <p:nvPicPr>
          <p:cNvPr id="20" name="Picture 3" descr="Z:\DTP_projects\Kaspersky_Lab\20150211_Product presentation KESB SP1\Make_up\Grafica\Slide_5\slide5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806" y="3057804"/>
            <a:ext cx="2836398" cy="694676"/>
          </a:xfrm>
          <a:prstGeom prst="rect">
            <a:avLst/>
          </a:prstGeom>
          <a:noFill/>
        </p:spPr>
      </p:pic>
      <p:pic>
        <p:nvPicPr>
          <p:cNvPr id="19" name="Picture 3" descr="Z:\DTP_projects\Kaspersky_Lab\20150211_Product presentation KESB SP1\Make_up\Grafica\Slide_5\slide5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806" y="2175706"/>
            <a:ext cx="2836398" cy="694676"/>
          </a:xfrm>
          <a:prstGeom prst="rect">
            <a:avLst/>
          </a:prstGeom>
          <a:noFill/>
        </p:spPr>
      </p:pic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sz="1600" dirty="0" smtClean="0"/>
              <a:t>МОНИТОРИНГ СИСТЕМЫ и Автоматическая Защита ОТ ЭКСПЛОЙТОВ</a:t>
            </a:r>
            <a:endParaRPr lang="ru-RU" sz="160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9532" y="756856"/>
            <a:ext cx="9004132" cy="576262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Подход «Лаборатории Касперского» к борьбе со сложными угрозами</a:t>
            </a:r>
            <a:endParaRPr lang="ru-RU" sz="20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908212" y="1329612"/>
            <a:ext cx="1943708" cy="5400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600" dirty="0" smtClean="0"/>
              <a:t>Мониторинг системы</a:t>
            </a:r>
            <a:endParaRPr lang="ru-RU" sz="16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503545" y="1307418"/>
            <a:ext cx="2952328" cy="5400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600" dirty="0" smtClean="0"/>
              <a:t>Автоматическая защита от </a:t>
            </a:r>
            <a:r>
              <a:rPr lang="ru-RU" sz="1600" dirty="0" err="1" smtClean="0"/>
              <a:t>эксплойтов</a:t>
            </a:r>
            <a:endParaRPr lang="ru-RU" sz="16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187624" y="2253014"/>
            <a:ext cx="2664296" cy="5400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dirty="0" smtClean="0"/>
              <a:t>Контролирует активность программ,</a:t>
            </a:r>
            <a:br>
              <a:rPr lang="ru-RU" sz="1200" dirty="0" smtClean="0"/>
            </a:br>
            <a:r>
              <a:rPr lang="ru-RU" sz="1200" dirty="0" smtClean="0"/>
              <a:t>выявляя подозрительное поведение</a:t>
            </a:r>
            <a:endParaRPr lang="ru-RU" sz="12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187623" y="3140657"/>
            <a:ext cx="2672955" cy="5400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400" dirty="0" smtClean="0"/>
              <a:t>Помещает подозрительные</a:t>
            </a:r>
            <a:br>
              <a:rPr lang="ru-RU" sz="1400" dirty="0" smtClean="0"/>
            </a:br>
            <a:r>
              <a:rPr lang="ru-RU" sz="1400" dirty="0" smtClean="0"/>
              <a:t>программы на карантин</a:t>
            </a:r>
            <a:endParaRPr lang="ru-RU" sz="1400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089866" y="2253014"/>
            <a:ext cx="2484276" cy="12165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600" dirty="0" smtClean="0"/>
              <a:t>Отслеживает работу программ, которые чаще всего становятся</a:t>
            </a:r>
            <a:br>
              <a:rPr lang="ru-RU" sz="1600" dirty="0" smtClean="0"/>
            </a:br>
            <a:r>
              <a:rPr lang="ru-RU" sz="1600" dirty="0" smtClean="0"/>
              <a:t>жертвами </a:t>
            </a:r>
            <a:r>
              <a:rPr lang="ru-RU" sz="1600" dirty="0" err="1" smtClean="0"/>
              <a:t>эксплойтов</a:t>
            </a:r>
            <a:endParaRPr lang="ru-RU" sz="16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187624" y="4028300"/>
            <a:ext cx="2880320" cy="54968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400" dirty="0" smtClean="0"/>
              <a:t>Выполняет откат вредоносных действий до момента идентификации угрозы</a:t>
            </a:r>
            <a:endParaRPr lang="ru-RU" sz="1400" dirty="0"/>
          </a:p>
        </p:txBody>
      </p:sp>
      <p:pic>
        <p:nvPicPr>
          <p:cNvPr id="4098" name="Picture 2" descr="Z:\DTP_projects\Kaspersky_Lab\20150211_Product presentation KESB SP1\Make_up\Grafica\Slide_7\slide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20" y="1307418"/>
            <a:ext cx="584448" cy="584448"/>
          </a:xfrm>
          <a:prstGeom prst="rect">
            <a:avLst/>
          </a:prstGeom>
          <a:noFill/>
        </p:spPr>
      </p:pic>
      <p:pic>
        <p:nvPicPr>
          <p:cNvPr id="18" name="Picture 2" descr="Z:\DTP_projects\Kaspersky_Lab\20150211_Product presentation KESB SP1\Make_up\Grafica\Slide_7\slide-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77888" y="1307418"/>
            <a:ext cx="584448" cy="584448"/>
          </a:xfrm>
          <a:prstGeom prst="rect">
            <a:avLst/>
          </a:prstGeom>
          <a:noFill/>
        </p:spPr>
      </p:pic>
      <p:grpSp>
        <p:nvGrpSpPr>
          <p:cNvPr id="61" name="Group 60"/>
          <p:cNvGrpSpPr/>
          <p:nvPr/>
        </p:nvGrpSpPr>
        <p:grpSpPr>
          <a:xfrm>
            <a:off x="5075926" y="3397309"/>
            <a:ext cx="2084347" cy="416663"/>
            <a:chOff x="5184068" y="3209222"/>
            <a:chExt cx="2304256" cy="460623"/>
          </a:xfrm>
        </p:grpSpPr>
        <p:pic>
          <p:nvPicPr>
            <p:cNvPr id="4104" name="Picture 8" descr="\\srv-nt3\DTP\DTP_projects\Kaspersky_Lab\20150211_Product presentation KESB SP1\Make_up\Grafica\Slide_7\read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184068" y="3209222"/>
              <a:ext cx="460623" cy="460623"/>
            </a:xfrm>
            <a:prstGeom prst="rect">
              <a:avLst/>
            </a:prstGeom>
            <a:noFill/>
          </p:spPr>
        </p:pic>
        <p:pic>
          <p:nvPicPr>
            <p:cNvPr id="4105" name="Picture 9" descr="\\srv-nt3\DTP\DTP_projects\Kaspersky_Lab\20150211_Product presentation KESB SP1\Make_up\Grafica\Slide_7\i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7701" y="3209222"/>
              <a:ext cx="460623" cy="460623"/>
            </a:xfrm>
            <a:prstGeom prst="rect">
              <a:avLst/>
            </a:prstGeom>
            <a:noFill/>
          </p:spPr>
        </p:pic>
        <p:pic>
          <p:nvPicPr>
            <p:cNvPr id="4106" name="Picture 10" descr="\\srv-nt3\DTP\DTP_projects\Kaspersky_Lab\20150211_Product presentation KESB SP1\Make_up\Grafica\Slide_7\java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6136" y="3209222"/>
              <a:ext cx="460623" cy="460623"/>
            </a:xfrm>
            <a:prstGeom prst="rect">
              <a:avLst/>
            </a:prstGeom>
            <a:noFill/>
          </p:spPr>
        </p:pic>
        <p:pic>
          <p:nvPicPr>
            <p:cNvPr id="4107" name="Picture 11" descr="\\srv-nt3\DTP\DTP_projects\Kaspersky_Lab\20150211_Product presentation KESB SP1\Make_up\Grafica\Slide_7\mc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15633" y="3209222"/>
              <a:ext cx="460623" cy="460623"/>
            </a:xfrm>
            <a:prstGeom prst="rect">
              <a:avLst/>
            </a:prstGeom>
            <a:noFill/>
          </p:spPr>
        </p:pic>
      </p:grpSp>
      <p:pic>
        <p:nvPicPr>
          <p:cNvPr id="4110" name="Picture 14" descr="\\srv-nt3\DTP\DTP_projects\Kaspersky_Lab\20150211_Product presentation KESB SP1\Make_up\Grafica\Slide_7\arrow2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 rot="16200000">
            <a:off x="4030408" y="1426761"/>
            <a:ext cx="161356" cy="345764"/>
          </a:xfrm>
          <a:prstGeom prst="rect">
            <a:avLst/>
          </a:prstGeom>
          <a:noFill/>
        </p:spPr>
      </p:pic>
      <p:pic>
        <p:nvPicPr>
          <p:cNvPr id="55" name="Picture 15" descr="\\srv-nt3\DTP\DTP_projects\Kaspersky_Lab\20150211_Product presentation KESB SP1\Make_up\Grafica\Slide_7\arrow2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275774" y="1798504"/>
            <a:ext cx="156848" cy="336103"/>
          </a:xfrm>
          <a:prstGeom prst="rect">
            <a:avLst/>
          </a:prstGeom>
          <a:noFill/>
        </p:spPr>
      </p:pic>
      <p:pic>
        <p:nvPicPr>
          <p:cNvPr id="56" name="Picture 15" descr="\\srv-nt3\DTP\DTP_projects\Kaspersky_Lab\20150211_Product presentation KESB SP1\Make_up\Grafica\Slide_7\arrow2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351338" y="1798504"/>
            <a:ext cx="156848" cy="336103"/>
          </a:xfrm>
          <a:prstGeom prst="rect">
            <a:avLst/>
          </a:prstGeom>
          <a:noFill/>
        </p:spPr>
      </p:pic>
      <p:pic>
        <p:nvPicPr>
          <p:cNvPr id="57" name="Picture 15" descr="\\srv-nt3\DTP\DTP_projects\Kaspersky_Lab\20150211_Product presentation KESB SP1\Make_up\Grafica\Slide_7\arrow2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351338" y="2906386"/>
            <a:ext cx="156848" cy="100830"/>
          </a:xfrm>
          <a:prstGeom prst="rect">
            <a:avLst/>
          </a:prstGeom>
          <a:noFill/>
        </p:spPr>
      </p:pic>
      <p:pic>
        <p:nvPicPr>
          <p:cNvPr id="58" name="Picture 15" descr="\\srv-nt3\DTP\DTP_projects\Kaspersky_Lab\20150211_Product presentation KESB SP1\Make_up\Grafica\Slide_7\arrow2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351338" y="3806486"/>
            <a:ext cx="156848" cy="100830"/>
          </a:xfrm>
          <a:prstGeom prst="rect">
            <a:avLst/>
          </a:prstGeom>
          <a:noFill/>
        </p:spPr>
      </p:pic>
      <p:pic>
        <p:nvPicPr>
          <p:cNvPr id="59" name="Picture 15" descr="\\srv-nt3\DTP\DTP_projects\Kaspersky_Lab\20150211_Product presentation KESB SP1\Make_up\Grafica\Slide_7\arrow2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275774" y="4047914"/>
            <a:ext cx="156848" cy="100830"/>
          </a:xfrm>
          <a:prstGeom prst="rect">
            <a:avLst/>
          </a:prstGeom>
          <a:noFill/>
        </p:spPr>
      </p:pic>
      <p:sp>
        <p:nvSpPr>
          <p:cNvPr id="64" name="Title 2"/>
          <p:cNvSpPr txBox="1">
            <a:spLocks/>
          </p:cNvSpPr>
          <p:nvPr/>
        </p:nvSpPr>
        <p:spPr>
          <a:xfrm>
            <a:off x="4932040" y="4028300"/>
            <a:ext cx="2844316" cy="54968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400" dirty="0" smtClean="0"/>
              <a:t>Блокирует угрозы «нулевого дня»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KASPERSKY SECURITY ДЛЯ МОБИЛЬНЫХ УСТРОЙСТВ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9532" y="719986"/>
            <a:ext cx="7812868" cy="483612"/>
          </a:xfrm>
        </p:spPr>
        <p:txBody>
          <a:bodyPr/>
          <a:lstStyle/>
          <a:p>
            <a:pPr lvl="1"/>
            <a:r>
              <a:rPr lang="ru-RU" sz="1500" b="0" dirty="0" smtClean="0">
                <a:latin typeface="Franklin Gothic Book" panose="020B0503020102020204" pitchFamily="34" charset="0"/>
              </a:rPr>
              <a:t>Проактивные средства защиты, управления и контроля для мобильных рабочих мест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5818" y="1671650"/>
            <a:ext cx="1289858" cy="2556284"/>
            <a:chOff x="365818" y="1671650"/>
            <a:chExt cx="1289858" cy="2556284"/>
          </a:xfrm>
        </p:grpSpPr>
        <p:sp>
          <p:nvSpPr>
            <p:cNvPr id="14" name="Title 2"/>
            <p:cNvSpPr txBox="1">
              <a:spLocks/>
            </p:cNvSpPr>
            <p:nvPr/>
          </p:nvSpPr>
          <p:spPr>
            <a:xfrm>
              <a:off x="365818" y="2715766"/>
              <a:ext cx="1289858" cy="151216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buSzPct val="110000"/>
              </a:pPr>
              <a:r>
                <a:rPr lang="ru-RU" sz="11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Защита мобильных устройств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Многоуровневая защита</a:t>
              </a:r>
              <a:r>
                <a:rPr sz="1600" dirty="0"/>
                <a:t/>
              </a:r>
              <a:br>
                <a:rPr sz="1600" dirty="0"/>
              </a:br>
              <a:r>
                <a:rPr lang="ru-RU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от вредоносного ПО</a:t>
              </a:r>
              <a:endParaRPr lang="ru-RU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9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Веб-фильтр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Обнаружение попыток</a:t>
              </a:r>
              <a:r>
                <a:rPr sz="1600" dirty="0"/>
                <a:t/>
              </a:r>
              <a:br>
                <a:rPr sz="1600" dirty="0"/>
              </a:br>
              <a:r>
                <a:rPr lang="ru-RU" sz="9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несанкционированной перепрошивки</a:t>
              </a:r>
              <a:endParaRPr lang="ru-RU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</p:txBody>
        </p:sp>
        <p:pic>
          <p:nvPicPr>
            <p:cNvPr id="20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731"/>
            <a:stretch/>
          </p:blipFill>
          <p:spPr bwMode="auto">
            <a:xfrm>
              <a:off x="381994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841399" y="1671650"/>
            <a:ext cx="1116124" cy="2124236"/>
            <a:chOff x="1907704" y="1671650"/>
            <a:chExt cx="1116124" cy="2124236"/>
          </a:xfrm>
        </p:grpSpPr>
        <p:sp>
          <p:nvSpPr>
            <p:cNvPr id="15" name="Title 2"/>
            <p:cNvSpPr txBox="1">
              <a:spLocks/>
            </p:cNvSpPr>
            <p:nvPr/>
          </p:nvSpPr>
          <p:spPr>
            <a:xfrm>
              <a:off x="1907704" y="2715766"/>
              <a:ext cx="1116124" cy="108012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buSzPct val="110000"/>
              </a:pP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Управление мобильными устройствами</a:t>
              </a:r>
              <a:endParaRPr lang="ru-RU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Exchange ActiveSync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iOS MDM 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Samsung KNOX </a:t>
              </a:r>
            </a:p>
          </p:txBody>
        </p:sp>
        <p:pic>
          <p:nvPicPr>
            <p:cNvPr id="22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1" r="71140"/>
            <a:stretch/>
          </p:blipFill>
          <p:spPr bwMode="auto">
            <a:xfrm>
              <a:off x="1907704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143246" y="1671650"/>
            <a:ext cx="1224136" cy="2232248"/>
            <a:chOff x="3247598" y="1671650"/>
            <a:chExt cx="1224136" cy="2232248"/>
          </a:xfrm>
        </p:grpSpPr>
        <p:sp>
          <p:nvSpPr>
            <p:cNvPr id="16" name="Title 2"/>
            <p:cNvSpPr txBox="1">
              <a:spLocks/>
            </p:cNvSpPr>
            <p:nvPr/>
          </p:nvSpPr>
          <p:spPr>
            <a:xfrm>
              <a:off x="3247598" y="2643758"/>
              <a:ext cx="1224136" cy="126014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buSzPct val="110000"/>
              </a:pP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Управление</a:t>
              </a:r>
              <a:r>
                <a:rPr lang="ru-RU" dirty="0" smtClean="0"/>
                <a:t> </a:t>
              </a: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мобильными</a:t>
              </a:r>
              <a:endParaRPr lang="ru-RU" sz="11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>
                <a:buSzPct val="110000"/>
              </a:pP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приложениями</a:t>
              </a:r>
              <a:endParaRPr lang="ru-RU" sz="11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Контейнеры для приложений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Контроль программ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Выборочная очистка </a:t>
              </a:r>
            </a:p>
          </p:txBody>
        </p:sp>
        <p:pic>
          <p:nvPicPr>
            <p:cNvPr id="23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83" r="53548"/>
            <a:stretch/>
          </p:blipFill>
          <p:spPr bwMode="auto">
            <a:xfrm>
              <a:off x="3247598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53105" y="1671650"/>
            <a:ext cx="1209388" cy="2016225"/>
            <a:chOff x="4716016" y="1671650"/>
            <a:chExt cx="1209388" cy="2016225"/>
          </a:xfrm>
        </p:grpSpPr>
        <p:sp>
          <p:nvSpPr>
            <p:cNvPr id="17" name="Title 2"/>
            <p:cNvSpPr txBox="1">
              <a:spLocks/>
            </p:cNvSpPr>
            <p:nvPr/>
          </p:nvSpPr>
          <p:spPr>
            <a:xfrm>
              <a:off x="4737272" y="2715766"/>
              <a:ext cx="1188132" cy="97210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>
                <a:buSzPct val="110000"/>
              </a:pP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Анти-Вор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Блокировка и очистка</a:t>
              </a:r>
              <a:endPara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Поиск устройства, тревожный сигнал</a:t>
              </a:r>
              <a:r>
                <a:rPr dirty="0"/>
                <a:t/>
              </a:r>
              <a:br>
                <a:rPr dirty="0"/>
              </a:br>
              <a:r>
                <a:rPr lang="ru-RU" sz="1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и тайное фото</a:t>
              </a:r>
              <a:endPara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Отслеживание SIM-карты</a:t>
              </a:r>
            </a:p>
          </p:txBody>
        </p:sp>
        <p:pic>
          <p:nvPicPr>
            <p:cNvPr id="24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95" r="36136"/>
            <a:stretch/>
          </p:blipFill>
          <p:spPr bwMode="auto">
            <a:xfrm>
              <a:off x="4716016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948216" y="1671650"/>
            <a:ext cx="1318381" cy="1656184"/>
            <a:chOff x="6133939" y="1671650"/>
            <a:chExt cx="1318381" cy="1656184"/>
          </a:xfrm>
        </p:grpSpPr>
        <p:pic>
          <p:nvPicPr>
            <p:cNvPr id="25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76" r="18455"/>
            <a:stretch/>
          </p:blipFill>
          <p:spPr bwMode="auto">
            <a:xfrm>
              <a:off x="6133939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itle 2"/>
            <p:cNvSpPr txBox="1">
              <a:spLocks/>
            </p:cNvSpPr>
            <p:nvPr/>
          </p:nvSpPr>
          <p:spPr>
            <a:xfrm>
              <a:off x="6133939" y="2715766"/>
              <a:ext cx="1318381" cy="61206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buSzPct val="110000"/>
              </a:pP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Портал</a:t>
              </a:r>
              <a:r>
                <a:rPr lang="en-US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 </a:t>
              </a: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самообслуживания</a:t>
              </a:r>
              <a:endParaRPr lang="en-US" sz="11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Medium" pitchFamily="34" charset="0"/>
              </a:endParaRP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Поддержка </a:t>
              </a: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личных устройств на работе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Доставка сертификатов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Анти-Вор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2320" y="1671650"/>
            <a:ext cx="1296144" cy="2124236"/>
            <a:chOff x="7452320" y="1671650"/>
            <a:chExt cx="1296144" cy="2124236"/>
          </a:xfrm>
        </p:grpSpPr>
        <p:sp>
          <p:nvSpPr>
            <p:cNvPr id="21" name="Title 2"/>
            <p:cNvSpPr txBox="1">
              <a:spLocks/>
            </p:cNvSpPr>
            <p:nvPr/>
          </p:nvSpPr>
          <p:spPr>
            <a:xfrm>
              <a:off x="7452807" y="2715766"/>
              <a:ext cx="1295657" cy="108012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>
                <a:buSzPct val="110000"/>
              </a:pP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Централизованное </a:t>
              </a:r>
            </a:p>
            <a:p>
              <a:pPr marL="225425" indent="-225425">
                <a:buSzPct val="110000"/>
              </a:pPr>
              <a:r>
                <a:rPr lang="ru-RU" sz="11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управление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Все популярные мобильные платформы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Другие области IT-безопасности</a:t>
              </a:r>
            </a:p>
            <a:p>
              <a:pPr marL="144000" indent="-144000">
                <a:buClr>
                  <a:srgbClr val="258D86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Book" panose="020B0503020102020204" pitchFamily="34" charset="0"/>
                </a:rPr>
                <a:t>Веб-консоль </a:t>
              </a:r>
            </a:p>
          </p:txBody>
        </p:sp>
        <p:pic>
          <p:nvPicPr>
            <p:cNvPr id="26" name="Picture 2" descr="Z:\DTP_projects\Kaspersky_Lab\20150211_Product presentation KESB SP1\Make_up\Grafica\Slide_15\slide15-зеленые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6" r="685"/>
            <a:stretch/>
          </p:blipFill>
          <p:spPr bwMode="auto">
            <a:xfrm>
              <a:off x="7452320" y="1671650"/>
              <a:ext cx="930612" cy="918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02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ПОЛНОСТЬЮ ИНТЕГРИРОВАННОЕ РЕШЕНИЕ ДЛЯ МОБИЛЬНЫХ УСТРОЙСТВ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9532" y="1058874"/>
            <a:ext cx="7956884" cy="177495"/>
          </a:xfrm>
        </p:spPr>
        <p:txBody>
          <a:bodyPr/>
          <a:lstStyle/>
          <a:p>
            <a:pPr lvl="1"/>
            <a:r>
              <a:rPr lang="ru-RU" sz="1500" b="0" dirty="0" smtClean="0">
                <a:latin typeface="Franklin Gothic Book" panose="020B0503020102020204" pitchFamily="34" charset="0"/>
              </a:rPr>
              <a:t>Единая консоль для управления безопасностью мобильных, физических и виртуальных рабочих мест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/>
          <a:stretch/>
        </p:blipFill>
        <p:spPr bwMode="auto">
          <a:xfrm>
            <a:off x="2502920" y="1478248"/>
            <a:ext cx="6173534" cy="32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27906" y="3903898"/>
            <a:ext cx="2232247" cy="3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Управление мобильными устройствами</a:t>
            </a:r>
            <a:endParaRPr kumimoji="0" lang="ru-RU" altLang="en-US" sz="24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2816" y="2787774"/>
            <a:ext cx="2258433" cy="59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Управление мобильными приложениями</a:t>
            </a:r>
            <a:endParaRPr kumimoji="0" lang="ru-RU" altLang="en-US" sz="240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51942" y="1887674"/>
            <a:ext cx="1647612" cy="3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Защита мобильных устройств</a:t>
            </a:r>
            <a:endParaRPr kumimoji="0" lang="ru-RU" altLang="en-US" sz="24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6200000">
            <a:off x="5115837" y="2971569"/>
            <a:ext cx="291632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40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Kaspersky Security Center</a:t>
            </a:r>
            <a:endParaRPr kumimoji="0" lang="ru-RU" altLang="en-US" sz="240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>
            <a:off x="7076278" y="1717302"/>
            <a:ext cx="1348023" cy="2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Защита рабочих мест</a:t>
            </a:r>
            <a:endParaRPr kumimoji="0" lang="ru-RU" altLang="en-US" sz="16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flipH="1">
            <a:off x="7076278" y="2210144"/>
            <a:ext cx="1404156" cy="24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Защита серверов</a:t>
            </a:r>
            <a:endParaRPr kumimoji="0" lang="ru-RU" altLang="en-US" sz="16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flipH="1">
            <a:off x="7050877" y="2706209"/>
            <a:ext cx="1429555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Инструменты контроля</a:t>
            </a:r>
            <a:endParaRPr kumimoji="0" lang="ru-RU" altLang="en-US" sz="16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7050876" y="3224201"/>
            <a:ext cx="1429555" cy="24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Шифрование</a:t>
            </a:r>
            <a:endParaRPr kumimoji="0" lang="ru-RU" altLang="en-US" sz="16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flipH="1">
            <a:off x="7050875" y="3623242"/>
            <a:ext cx="1429558" cy="31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Системное администрирование</a:t>
            </a:r>
            <a:endParaRPr kumimoji="0" lang="ru-RU" altLang="en-US" sz="16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flipH="1">
            <a:off x="7050872" y="4141232"/>
            <a:ext cx="1429559" cy="30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0" i="0" u="none" strike="noStrike" cap="none" normalizeH="0" baseline="-250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ranklin Gothic Medium Cond" panose="020B0606030402020204" pitchFamily="34" charset="0"/>
              </a:rPr>
              <a:t>Виртуальная  инфраструктура</a:t>
            </a:r>
            <a:endParaRPr kumimoji="0" lang="ru-RU" altLang="en-US" sz="1600" b="0" i="0" u="none" strike="noStrike" cap="none" normalizeH="0" baseline="-2500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5557" y="1926054"/>
            <a:ext cx="810089" cy="1149752"/>
            <a:chOff x="575557" y="1827579"/>
            <a:chExt cx="810089" cy="2256339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 rot="16200000">
              <a:off x="-408595" y="2811731"/>
              <a:ext cx="2256338" cy="288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2200" b="1" baseline="-25000" dirty="0" smtClean="0">
                  <a:solidFill>
                    <a:srgbClr val="39897A"/>
                  </a:solidFill>
                  <a:latin typeface="Franklin Gothic Book" panose="020B0503020102020204" pitchFamily="34" charset="0"/>
                </a:rPr>
                <a:t>Портал самообслуживания</a:t>
              </a:r>
              <a:endParaRPr lang="ru-RU" altLang="en-US" sz="2200" b="1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anose="020B0503020102020204" pitchFamily="34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Left Bracket 1"/>
            <p:cNvSpPr/>
            <p:nvPr/>
          </p:nvSpPr>
          <p:spPr>
            <a:xfrm>
              <a:off x="1133618" y="2028370"/>
              <a:ext cx="252028" cy="2055548"/>
            </a:xfrm>
            <a:prstGeom prst="leftBracket">
              <a:avLst/>
            </a:prstGeom>
            <a:ln w="19050">
              <a:solidFill>
                <a:schemeClr val="accent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0397" y="1548110"/>
            <a:ext cx="1048603" cy="1030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0397" y="2581899"/>
            <a:ext cx="1048603" cy="10181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60397" y="3571232"/>
            <a:ext cx="104860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Slide"/>
          <p:cNvSpPr txBox="1">
            <a:spLocks/>
          </p:cNvSpPr>
          <p:nvPr/>
        </p:nvSpPr>
        <p:spPr>
          <a:xfrm>
            <a:off x="0" y="1716363"/>
            <a:ext cx="9144000" cy="10081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cap="all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KASPERSKY </a:t>
            </a:r>
            <a:r>
              <a:rPr lang="en-US" sz="36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ENDPOINT </a:t>
            </a:r>
            <a:r>
              <a:rPr lang="ru-RU" sz="36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SECURITY</a:t>
            </a:r>
            <a:endParaRPr lang="ru-RU" sz="3600" cap="all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600" cap="all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ДЛЯ БИЗНЕСА </a:t>
            </a:r>
            <a:r>
              <a:rPr lang="ru-RU" sz="3600" dirty="0">
                <a:solidFill>
                  <a:schemeClr val="accent1"/>
                </a:solidFill>
              </a:rPr>
              <a:t>—</a:t>
            </a:r>
            <a:r>
              <a:rPr lang="ru-RU" sz="36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cap="all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РАСШИРЕННЫЙ</a:t>
            </a:r>
          </a:p>
        </p:txBody>
      </p:sp>
      <p:sp>
        <p:nvSpPr>
          <p:cNvPr id="6" name="TitleSlide"/>
          <p:cNvSpPr txBox="1">
            <a:spLocks/>
          </p:cNvSpPr>
          <p:nvPr/>
        </p:nvSpPr>
        <p:spPr>
          <a:xfrm>
            <a:off x="3131840" y="3017680"/>
            <a:ext cx="4752528" cy="9942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ru-RU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itchFamily="34" charset="0"/>
              </a:rPr>
              <a:t>К функциям уровня </a:t>
            </a:r>
            <a:r>
              <a:rPr lang="ru-RU" sz="15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itchFamily="34" charset="0"/>
              </a:rPr>
              <a:t>СТАНДАРТНЫЙ добавлены:</a:t>
            </a:r>
            <a:endParaRPr lang="ru-RU" sz="1500" dirty="0">
              <a:solidFill>
                <a:schemeClr val="tx1">
                  <a:lumMod val="90000"/>
                  <a:lumOff val="10000"/>
                </a:schemeClr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itchFamily="34" charset="0"/>
              </a:rPr>
              <a:t>Шифрование данных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Book" pitchFamily="34" charset="0"/>
              </a:rPr>
              <a:t>Инструменты системного администрирования</a:t>
            </a:r>
          </a:p>
        </p:txBody>
      </p:sp>
      <p:pic>
        <p:nvPicPr>
          <p:cNvPr id="8" name="Picture 3" descr="Z:\DTP_projects\Kaspersky_Lab\20150211_Product presentation KESB SP1\Make_up\Grafica\Slide_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904" y="4485804"/>
            <a:ext cx="1448193" cy="31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ШИФРОВАНИЕ ДАННЫХ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8775" y="727360"/>
            <a:ext cx="7813625" cy="338730"/>
          </a:xfrm>
        </p:spPr>
        <p:txBody>
          <a:bodyPr/>
          <a:lstStyle/>
          <a:p>
            <a:pPr lvl="1"/>
            <a:r>
              <a:rPr lang="ru-RU" sz="1500" b="0" dirty="0" smtClean="0">
                <a:latin typeface="Franklin Gothic Book" panose="020B0503020102020204" pitchFamily="34" charset="0"/>
              </a:rPr>
              <a:t>Простое администрирование и широкие возможности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5536" y="1244397"/>
            <a:ext cx="1332148" cy="935720"/>
            <a:chOff x="899592" y="1244397"/>
            <a:chExt cx="1332148" cy="935720"/>
          </a:xfrm>
        </p:grpSpPr>
        <p:sp>
          <p:nvSpPr>
            <p:cNvPr id="14" name="Title 2"/>
            <p:cNvSpPr txBox="1">
              <a:spLocks/>
            </p:cNvSpPr>
            <p:nvPr/>
          </p:nvSpPr>
          <p:spPr>
            <a:xfrm>
              <a:off x="935596" y="1721033"/>
              <a:ext cx="1296144" cy="45908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На уровне файлов и папок (FLE) 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Полное шифрование диска (FDE) 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99592" y="1244397"/>
              <a:ext cx="1322707" cy="451914"/>
              <a:chOff x="899592" y="1244397"/>
              <a:chExt cx="1322707" cy="451914"/>
            </a:xfrm>
          </p:grpSpPr>
          <p:sp>
            <p:nvSpPr>
              <p:cNvPr id="7" name="Title 2"/>
              <p:cNvSpPr txBox="1">
                <a:spLocks/>
              </p:cNvSpPr>
              <p:nvPr/>
            </p:nvSpPr>
            <p:spPr>
              <a:xfrm>
                <a:off x="899592" y="1244397"/>
                <a:ext cx="1322707" cy="20860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ШИФРОВАНИЕ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  <p:sp>
            <p:nvSpPr>
              <p:cNvPr id="15" name="Title 2"/>
              <p:cNvSpPr txBox="1">
                <a:spLocks/>
              </p:cNvSpPr>
              <p:nvPr/>
            </p:nvSpPr>
            <p:spPr>
              <a:xfrm>
                <a:off x="899592" y="1477728"/>
                <a:ext cx="828092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ДАННЫХ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265402" y="1244397"/>
            <a:ext cx="1748926" cy="985458"/>
            <a:chOff x="897348" y="1244397"/>
            <a:chExt cx="1748926" cy="985458"/>
          </a:xfrm>
        </p:grpSpPr>
        <p:sp>
          <p:nvSpPr>
            <p:cNvPr id="19" name="Title 2"/>
            <p:cNvSpPr txBox="1">
              <a:spLocks/>
            </p:cNvSpPr>
            <p:nvPr/>
          </p:nvSpPr>
          <p:spPr>
            <a:xfrm>
              <a:off x="897348" y="1770771"/>
              <a:ext cx="1639705" cy="45908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С инструментами Контроля программ и устройств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99592" y="1244397"/>
              <a:ext cx="1746682" cy="443307"/>
              <a:chOff x="899592" y="1244397"/>
              <a:chExt cx="1746682" cy="443307"/>
            </a:xfrm>
          </p:grpSpPr>
          <p:sp>
            <p:nvSpPr>
              <p:cNvPr id="21" name="Title 2"/>
              <p:cNvSpPr txBox="1">
                <a:spLocks/>
              </p:cNvSpPr>
              <p:nvPr/>
            </p:nvSpPr>
            <p:spPr>
              <a:xfrm>
                <a:off x="899592" y="1244397"/>
                <a:ext cx="1746682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ИНТЕГРИРОВАННЫЕ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  <p:sp>
            <p:nvSpPr>
              <p:cNvPr id="22" name="Title 2"/>
              <p:cNvSpPr txBox="1">
                <a:spLocks/>
              </p:cNvSpPr>
              <p:nvPr/>
            </p:nvSpPr>
            <p:spPr>
              <a:xfrm>
                <a:off x="899592" y="1477728"/>
                <a:ext cx="944314" cy="20997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ПОЛИТИКИ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012160" y="1244397"/>
            <a:ext cx="2088232" cy="873967"/>
            <a:chOff x="899592" y="1244397"/>
            <a:chExt cx="2088232" cy="873967"/>
          </a:xfrm>
        </p:grpSpPr>
        <p:sp>
          <p:nvSpPr>
            <p:cNvPr id="25" name="Title 2"/>
            <p:cNvSpPr txBox="1">
              <a:spLocks/>
            </p:cNvSpPr>
            <p:nvPr/>
          </p:nvSpPr>
          <p:spPr>
            <a:xfrm>
              <a:off x="899592" y="1582716"/>
              <a:ext cx="2052228" cy="53564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Однократная </a:t>
              </a: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авторизация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Незаметная работа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endParaRP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Малый расход ресурсов </a:t>
              </a:r>
            </a:p>
          </p:txBody>
        </p:sp>
        <p:sp>
          <p:nvSpPr>
            <p:cNvPr id="27" name="Title 2"/>
            <p:cNvSpPr txBox="1">
              <a:spLocks/>
            </p:cNvSpPr>
            <p:nvPr/>
          </p:nvSpPr>
          <p:spPr>
            <a:xfrm>
              <a:off x="899592" y="1244397"/>
              <a:ext cx="2088232" cy="218583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36000" tIns="0" rIns="3600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</a:pPr>
              <a:r>
                <a:rPr lang="ru-RU" sz="1400" dirty="0" smtClean="0">
                  <a:solidFill>
                    <a:schemeClr val="bg1"/>
                  </a:solidFill>
                  <a:latin typeface="Franklin Gothic Medium" pitchFamily="34" charset="0"/>
                </a:rPr>
                <a:t>ОПТИМИЗАЦИ</a:t>
              </a:r>
              <a:r>
                <a:rPr lang="ru-RU" sz="1400" dirty="0">
                  <a:solidFill>
                    <a:schemeClr val="bg1"/>
                  </a:solidFill>
                  <a:latin typeface="Franklin Gothic Medium" pitchFamily="34" charset="0"/>
                </a:rPr>
                <a:t>Я</a:t>
              </a:r>
              <a:endParaRPr lang="ru-RU" sz="1400" dirty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65402" y="3133010"/>
            <a:ext cx="2026678" cy="935720"/>
            <a:chOff x="899592" y="1244397"/>
            <a:chExt cx="2026678" cy="935720"/>
          </a:xfrm>
        </p:grpSpPr>
        <p:sp>
          <p:nvSpPr>
            <p:cNvPr id="30" name="Title 2"/>
            <p:cNvSpPr txBox="1">
              <a:spLocks/>
            </p:cNvSpPr>
            <p:nvPr/>
          </p:nvSpPr>
          <p:spPr>
            <a:xfrm>
              <a:off x="935596" y="1721033"/>
              <a:ext cx="1990674" cy="45908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Простое восстановление паролей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Удаленное управление </a:t>
              </a:r>
              <a:endPara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99592" y="1244397"/>
              <a:ext cx="2026678" cy="451914"/>
              <a:chOff x="899592" y="1244397"/>
              <a:chExt cx="2026678" cy="451914"/>
            </a:xfrm>
          </p:grpSpPr>
          <p:sp>
            <p:nvSpPr>
              <p:cNvPr id="32" name="Title 2"/>
              <p:cNvSpPr txBox="1">
                <a:spLocks/>
              </p:cNvSpPr>
              <p:nvPr/>
            </p:nvSpPr>
            <p:spPr>
              <a:xfrm>
                <a:off x="899592" y="1244397"/>
                <a:ext cx="1234590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УПРОЩЕННОЕ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  <p:sp>
            <p:nvSpPr>
              <p:cNvPr id="33" name="Title 2"/>
              <p:cNvSpPr txBox="1">
                <a:spLocks/>
              </p:cNvSpPr>
              <p:nvPr/>
            </p:nvSpPr>
            <p:spPr>
              <a:xfrm>
                <a:off x="899592" y="1477728"/>
                <a:ext cx="2026678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АДМИНИСТРИРОВАНИЕ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5536" y="3133011"/>
            <a:ext cx="2232248" cy="1310947"/>
            <a:chOff x="899592" y="1244398"/>
            <a:chExt cx="2232248" cy="1310947"/>
          </a:xfrm>
        </p:grpSpPr>
        <p:sp>
          <p:nvSpPr>
            <p:cNvPr id="35" name="Title 2"/>
            <p:cNvSpPr txBox="1">
              <a:spLocks/>
            </p:cNvSpPr>
            <p:nvPr/>
          </p:nvSpPr>
          <p:spPr>
            <a:xfrm>
              <a:off x="935596" y="1721032"/>
              <a:ext cx="2196244" cy="83431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Аутентификация перед загрузкой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Поддержка клавиатур, не отвечающих стандарту QWERTY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Двухфакторная аутентификация </a:t>
              </a:r>
              <a:r>
                <a:rPr sz="1400" dirty="0"/>
                <a:t/>
              </a:r>
              <a:br>
                <a:rPr sz="1400" dirty="0"/>
              </a:b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посредством токенов и смарт-карт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99592" y="1244398"/>
              <a:ext cx="1692188" cy="451913"/>
              <a:chOff x="899592" y="1244398"/>
              <a:chExt cx="1692188" cy="451913"/>
            </a:xfrm>
          </p:grpSpPr>
          <p:sp>
            <p:nvSpPr>
              <p:cNvPr id="38" name="Title 2"/>
              <p:cNvSpPr txBox="1">
                <a:spLocks/>
              </p:cNvSpPr>
              <p:nvPr/>
            </p:nvSpPr>
            <p:spPr>
              <a:xfrm>
                <a:off x="899592" y="1477728"/>
                <a:ext cx="1692188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АУТЕНТИФИКАЦИЯ</a:t>
                </a:r>
              </a:p>
            </p:txBody>
          </p:sp>
          <p:sp>
            <p:nvSpPr>
              <p:cNvPr id="39" name="Title 2"/>
              <p:cNvSpPr txBox="1">
                <a:spLocks/>
              </p:cNvSpPr>
              <p:nvPr/>
            </p:nvSpPr>
            <p:spPr>
              <a:xfrm>
                <a:off x="899593" y="1244398"/>
                <a:ext cx="1322706" cy="2086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ГИБКАЯ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18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-200558"/>
            <a:ext cx="9360532" cy="678858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11175" y="470890"/>
            <a:ext cx="8426450" cy="670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370" rtl="0" eaLnBrk="1" latinLnBrk="0" hangingPunct="1">
              <a:lnSpc>
                <a:spcPts val="2921"/>
              </a:lnSpc>
              <a:spcBef>
                <a:spcPct val="0"/>
              </a:spcBef>
              <a:buNone/>
              <a:defRPr sz="2500" kern="1200" cap="all" baseline="0">
                <a:solidFill>
                  <a:srgbClr val="0073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ШИФРОВАЛЬЩИКИ</a:t>
            </a:r>
            <a:r>
              <a:rPr lang="en-GB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ПРОБЛЕМА ГОДА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Системное администрирование:</a:t>
            </a:r>
            <a:br>
              <a:rPr lang="ru-RU" dirty="0" smtClean="0">
                <a:latin typeface="Franklin Gothic Book" panose="020B0503020102020204" pitchFamily="34" charset="0"/>
              </a:rPr>
            </a:br>
            <a:r>
              <a:rPr lang="ru-RU" dirty="0" err="1" smtClean="0">
                <a:latin typeface="Franklin Gothic Book" panose="020B0503020102020204" pitchFamily="34" charset="0"/>
              </a:rPr>
              <a:t>KASPERSKY</a:t>
            </a:r>
            <a:r>
              <a:rPr lang="ru-RU" dirty="0" smtClean="0">
                <a:latin typeface="Franklin Gothic Book" panose="020B0503020102020204" pitchFamily="34" charset="0"/>
              </a:rPr>
              <a:t> </a:t>
            </a:r>
            <a:r>
              <a:rPr lang="ru-RU" dirty="0">
                <a:latin typeface="Franklin Gothic Book" panose="020B0503020102020204" pitchFamily="34" charset="0"/>
              </a:rPr>
              <a:t>SYSTEMS MANAGEMENT</a:t>
            </a:r>
            <a:endParaRPr lang="ru-RU" dirty="0" smtClean="0">
              <a:latin typeface="Franklin Gothic Book" panose="020B0503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54829" y="1013457"/>
            <a:ext cx="7813625" cy="338730"/>
          </a:xfrm>
        </p:spPr>
        <p:txBody>
          <a:bodyPr/>
          <a:lstStyle/>
          <a:p>
            <a:pPr lvl="1"/>
            <a:r>
              <a:rPr lang="ru-RU" sz="1500" b="0" dirty="0">
                <a:latin typeface="Franklin Gothic Book" panose="020B0503020102020204" pitchFamily="34" charset="0"/>
              </a:rPr>
              <a:t>Усиление безопасности и упрощение администрирования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293857" y="1244397"/>
            <a:ext cx="2520281" cy="1610890"/>
            <a:chOff x="845585" y="1244397"/>
            <a:chExt cx="2520281" cy="1610890"/>
          </a:xfrm>
        </p:grpSpPr>
        <p:sp>
          <p:nvSpPr>
            <p:cNvPr id="19" name="Title 2"/>
            <p:cNvSpPr txBox="1">
              <a:spLocks/>
            </p:cNvSpPr>
            <p:nvPr/>
          </p:nvSpPr>
          <p:spPr>
            <a:xfrm>
              <a:off x="845585" y="1811172"/>
              <a:ext cx="2520281" cy="1044115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Учет программного и аппаратного обеспечения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Управление лицензиями и соблюдение требований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Политики для гостевых устройств</a:t>
              </a:r>
            </a:p>
          </p:txBody>
        </p:sp>
        <p:sp>
          <p:nvSpPr>
            <p:cNvPr id="21" name="Title 2"/>
            <p:cNvSpPr txBox="1">
              <a:spLocks/>
            </p:cNvSpPr>
            <p:nvPr/>
          </p:nvSpPr>
          <p:spPr>
            <a:xfrm>
              <a:off x="899592" y="1244397"/>
              <a:ext cx="1368152" cy="218583"/>
            </a:xfrm>
            <a:prstGeom prst="rect">
              <a:avLst/>
            </a:prstGeom>
            <a:solidFill>
              <a:schemeClr val="accent2"/>
            </a:solidFill>
          </p:spPr>
          <p:txBody>
            <a:bodyPr vert="horz" wrap="square" lIns="36000" tIns="0" rIns="3600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</a:pPr>
              <a:r>
                <a:rPr lang="ru-RU" sz="1400" b="1" dirty="0" smtClean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УЧЕТ РЕСУРСОВ</a:t>
              </a:r>
              <a:endParaRPr lang="ru-RU" sz="13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75869" y="1244397"/>
            <a:ext cx="2672595" cy="1003317"/>
            <a:chOff x="891293" y="1244397"/>
            <a:chExt cx="2672595" cy="1003317"/>
          </a:xfrm>
        </p:grpSpPr>
        <p:sp>
          <p:nvSpPr>
            <p:cNvPr id="25" name="Title 2"/>
            <p:cNvSpPr txBox="1">
              <a:spLocks/>
            </p:cNvSpPr>
            <p:nvPr/>
          </p:nvSpPr>
          <p:spPr>
            <a:xfrm>
              <a:off x="935596" y="1801813"/>
              <a:ext cx="2628292" cy="44590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Поддержка многоадресной передачи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Автоматическое распространение политик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Возможность развертывания в нерабочие часы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91293" y="1244397"/>
              <a:ext cx="2664296" cy="524920"/>
              <a:chOff x="891293" y="1244397"/>
              <a:chExt cx="2664296" cy="524920"/>
            </a:xfrm>
          </p:grpSpPr>
          <p:sp>
            <p:nvSpPr>
              <p:cNvPr id="27" name="Title 2"/>
              <p:cNvSpPr txBox="1">
                <a:spLocks/>
              </p:cNvSpPr>
              <p:nvPr/>
            </p:nvSpPr>
            <p:spPr>
              <a:xfrm>
                <a:off x="899592" y="1244397"/>
                <a:ext cx="1692188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РАЗВЕРТЫВАНИЕ</a:t>
                </a:r>
                <a:endParaRPr lang="ru-RU" sz="1400" dirty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endParaRPr>
              </a:p>
            </p:txBody>
          </p:sp>
          <p:sp>
            <p:nvSpPr>
              <p:cNvPr id="28" name="Title 2"/>
              <p:cNvSpPr txBox="1">
                <a:spLocks/>
              </p:cNvSpPr>
              <p:nvPr/>
            </p:nvSpPr>
            <p:spPr>
              <a:xfrm>
                <a:off x="891293" y="1484324"/>
                <a:ext cx="2664296" cy="28499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ПРОГРАММНОГО ОБЕСПЕЧЕНИЯ</a:t>
                </a:r>
                <a:endParaRPr lang="ru-RU" sz="1400" dirty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95536" y="3182135"/>
            <a:ext cx="2628292" cy="1198106"/>
            <a:chOff x="899592" y="1244396"/>
            <a:chExt cx="2628292" cy="1310949"/>
          </a:xfrm>
        </p:grpSpPr>
        <p:sp>
          <p:nvSpPr>
            <p:cNvPr id="30" name="Title 2"/>
            <p:cNvSpPr txBox="1">
              <a:spLocks/>
            </p:cNvSpPr>
            <p:nvPr/>
          </p:nvSpPr>
          <p:spPr>
            <a:xfrm>
              <a:off x="935596" y="1721033"/>
              <a:ext cx="2592288" cy="83431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Простое создание и развертывание образов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Поддержка Wake-on-LAN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Возможность редактирования образа после установки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99592" y="1244396"/>
              <a:ext cx="2160240" cy="469004"/>
              <a:chOff x="899592" y="1244396"/>
              <a:chExt cx="2160240" cy="469004"/>
            </a:xfrm>
          </p:grpSpPr>
          <p:sp>
            <p:nvSpPr>
              <p:cNvPr id="32" name="Title 2"/>
              <p:cNvSpPr txBox="1">
                <a:spLocks/>
              </p:cNvSpPr>
              <p:nvPr/>
            </p:nvSpPr>
            <p:spPr>
              <a:xfrm>
                <a:off x="899592" y="1244396"/>
                <a:ext cx="1548172" cy="23333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РАЗВЕРТЫВАНИЕ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  <p:sp>
            <p:nvSpPr>
              <p:cNvPr id="33" name="Title 2"/>
              <p:cNvSpPr txBox="1">
                <a:spLocks/>
              </p:cNvSpPr>
              <p:nvPr/>
            </p:nvSpPr>
            <p:spPr>
              <a:xfrm>
                <a:off x="899592" y="1477727"/>
                <a:ext cx="2160240" cy="23567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ОПЕРАЦИОННЫХ СИСТЕМ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361661" y="3182135"/>
            <a:ext cx="2232248" cy="1320921"/>
            <a:chOff x="899592" y="1234424"/>
            <a:chExt cx="2232248" cy="1320921"/>
          </a:xfrm>
        </p:grpSpPr>
        <p:sp>
          <p:nvSpPr>
            <p:cNvPr id="35" name="Title 2"/>
            <p:cNvSpPr txBox="1">
              <a:spLocks/>
            </p:cNvSpPr>
            <p:nvPr/>
          </p:nvSpPr>
          <p:spPr>
            <a:xfrm>
              <a:off x="935596" y="1721032"/>
              <a:ext cx="2196244" cy="83431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HP ArcSight</a:t>
              </a:r>
              <a:r>
                <a:rPr lang="ru-RU" dirty="0" smtClean="0"/>
                <a:t> </a:t>
              </a: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и IBM QRadar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Отчеты корпоративного уровня 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Повышенная IT-безопасность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99592" y="1234424"/>
              <a:ext cx="1800200" cy="461887"/>
              <a:chOff x="899592" y="1234424"/>
              <a:chExt cx="1800200" cy="461887"/>
            </a:xfrm>
          </p:grpSpPr>
          <p:sp>
            <p:nvSpPr>
              <p:cNvPr id="38" name="Title 2"/>
              <p:cNvSpPr txBox="1">
                <a:spLocks/>
              </p:cNvSpPr>
              <p:nvPr/>
            </p:nvSpPr>
            <p:spPr>
              <a:xfrm>
                <a:off x="899592" y="1477728"/>
                <a:ext cx="1800200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С </a:t>
                </a:r>
                <a:r>
                  <a:rPr lang="ru-RU" sz="1400" dirty="0" err="1" smtClean="0">
                    <a:solidFill>
                      <a:schemeClr val="bg1"/>
                    </a:solidFill>
                    <a:latin typeface="Franklin Gothic Medium" pitchFamily="34" charset="0"/>
                  </a:rPr>
                  <a:t>SI</a:t>
                </a:r>
                <a:r>
                  <a:rPr lang="ru-RU" sz="1400" dirty="0" err="1">
                    <a:solidFill>
                      <a:schemeClr val="bg1"/>
                    </a:solidFill>
                    <a:latin typeface="Franklin Gothic Medium" pitchFamily="34" charset="0"/>
                  </a:rPr>
                  <a:t>EM</a:t>
                </a:r>
                <a:r>
                  <a:rPr lang="ru-RU" sz="1400" dirty="0">
                    <a:solidFill>
                      <a:schemeClr val="bg1"/>
                    </a:solidFill>
                    <a:latin typeface="Franklin Gothic Medium" pitchFamily="34" charset="0"/>
                  </a:rPr>
                  <a:t>- СИСТЕМАМИ </a:t>
                </a:r>
              </a:p>
            </p:txBody>
          </p:sp>
          <p:sp>
            <p:nvSpPr>
              <p:cNvPr id="39" name="Title 2"/>
              <p:cNvSpPr txBox="1">
                <a:spLocks/>
              </p:cNvSpPr>
              <p:nvPr/>
            </p:nvSpPr>
            <p:spPr>
              <a:xfrm>
                <a:off x="911665" y="1234424"/>
                <a:ext cx="1176405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>
                    <a:solidFill>
                      <a:schemeClr val="bg1"/>
                    </a:solidFill>
                    <a:latin typeface="Franklin Gothic Medium" pitchFamily="34" charset="0"/>
                  </a:rPr>
                  <a:t>ИНТЕГРАЦИЯ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95536" y="1244397"/>
            <a:ext cx="2736304" cy="1507372"/>
            <a:chOff x="899592" y="1244397"/>
            <a:chExt cx="2736304" cy="1507372"/>
          </a:xfrm>
        </p:grpSpPr>
        <p:sp>
          <p:nvSpPr>
            <p:cNvPr id="14" name="Title 2"/>
            <p:cNvSpPr txBox="1">
              <a:spLocks/>
            </p:cNvSpPr>
            <p:nvPr/>
          </p:nvSpPr>
          <p:spPr>
            <a:xfrm>
              <a:off x="935596" y="1811172"/>
              <a:ext cx="2700300" cy="9405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Обнаружение и приоритизация уязвимостей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Распространение обновлений и исправлений</a:t>
              </a:r>
              <a:endPara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Отчеты о состоянии установки исправлений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99592" y="1244397"/>
              <a:ext cx="2412268" cy="451914"/>
              <a:chOff x="899592" y="1244397"/>
              <a:chExt cx="2412268" cy="451914"/>
            </a:xfrm>
          </p:grpSpPr>
          <p:sp>
            <p:nvSpPr>
              <p:cNvPr id="7" name="Title 2"/>
              <p:cNvSpPr txBox="1">
                <a:spLocks/>
              </p:cNvSpPr>
              <p:nvPr/>
            </p:nvSpPr>
            <p:spPr>
              <a:xfrm>
                <a:off x="899592" y="1244397"/>
                <a:ext cx="2412268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МОНИТОРИНГ УЯЗВИМОСТЕЙ </a:t>
                </a:r>
                <a:endParaRPr lang="ru-RU" sz="1400" dirty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endParaRPr>
              </a:p>
            </p:txBody>
          </p:sp>
          <p:sp>
            <p:nvSpPr>
              <p:cNvPr id="15" name="Title 2"/>
              <p:cNvSpPr txBox="1">
                <a:spLocks/>
              </p:cNvSpPr>
              <p:nvPr/>
            </p:nvSpPr>
            <p:spPr>
              <a:xfrm>
                <a:off x="899592" y="1477728"/>
                <a:ext cx="1368334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И УПРАВЛЕНИЕ УСТАНОВКОЙ ИСПРАВЛЕНИЙ</a:t>
                </a:r>
                <a:endParaRPr lang="ru-RU" sz="1400" dirty="0">
                  <a:solidFill>
                    <a:schemeClr val="bg1"/>
                  </a:solidFill>
                  <a:latin typeface="Franklin Gothic Medium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079093" y="3136029"/>
            <a:ext cx="2657848" cy="1310948"/>
            <a:chOff x="899592" y="1244397"/>
            <a:chExt cx="2657848" cy="1310948"/>
          </a:xfrm>
        </p:grpSpPr>
        <p:sp>
          <p:nvSpPr>
            <p:cNvPr id="42" name="Title 2"/>
            <p:cNvSpPr txBox="1">
              <a:spLocks/>
            </p:cNvSpPr>
            <p:nvPr/>
          </p:nvSpPr>
          <p:spPr>
            <a:xfrm>
              <a:off x="935596" y="1721033"/>
              <a:ext cx="2621844" cy="83431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Удаленное устранение неполадок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Разграничение прав администраторов по ролям</a:t>
              </a:r>
            </a:p>
            <a:p>
              <a:pPr marL="144000" indent="-144000">
                <a:buClr>
                  <a:srgbClr val="39897A"/>
                </a:buClr>
                <a:buSzPct val="110000"/>
                <a:buFont typeface="Arial" panose="020B0604020202020204" pitchFamily="34" charset="0"/>
                <a:buChar char="•"/>
              </a:pPr>
              <a:r>
                <a:rPr lang="ru-RU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rPr>
                <a:t>Управление всеми аспектами IT-безопасности по корпоративной сети 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99592" y="1244397"/>
              <a:ext cx="1865760" cy="451914"/>
              <a:chOff x="899592" y="1244397"/>
              <a:chExt cx="1865760" cy="451914"/>
            </a:xfrm>
          </p:grpSpPr>
          <p:sp>
            <p:nvSpPr>
              <p:cNvPr id="44" name="Title 2"/>
              <p:cNvSpPr txBox="1">
                <a:spLocks/>
              </p:cNvSpPr>
              <p:nvPr/>
            </p:nvSpPr>
            <p:spPr>
              <a:xfrm>
                <a:off x="899592" y="1244397"/>
                <a:ext cx="1865760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ЦЕНТРАЛИЗОВАННОЕ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  <p:sp>
            <p:nvSpPr>
              <p:cNvPr id="45" name="Title 2"/>
              <p:cNvSpPr txBox="1">
                <a:spLocks/>
              </p:cNvSpPr>
              <p:nvPr/>
            </p:nvSpPr>
            <p:spPr>
              <a:xfrm>
                <a:off x="899592" y="1477728"/>
                <a:ext cx="1253692" cy="21858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vert="horz" wrap="square" lIns="36000" tIns="0" rIns="36000" bIns="0" rtlCol="0" anchor="t" anchorCtr="0">
                <a:noAutofit/>
              </a:bodyPr>
              <a:lstStyle/>
              <a:p>
                <a:pPr marL="144000" indent="-144000">
                  <a:buClr>
                    <a:srgbClr val="39897A"/>
                  </a:buClr>
                  <a:buSzPct val="110000"/>
                </a:pPr>
                <a:r>
                  <a:rPr lang="ru-RU" sz="1400" dirty="0" smtClean="0">
                    <a:solidFill>
                      <a:schemeClr val="bg1"/>
                    </a:solidFill>
                    <a:latin typeface="Franklin Gothic Medium" pitchFamily="34" charset="0"/>
                  </a:rPr>
                  <a:t>УПРАВЛЕНИЕ</a:t>
                </a:r>
                <a:endParaRPr lang="ru-RU" sz="1300" dirty="0" smtClean="0">
                  <a:solidFill>
                    <a:schemeClr val="bg1"/>
                  </a:solidFill>
                  <a:latin typeface="Franklin Gothic Book" panose="020B0503020102020204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15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358775" y="318490"/>
            <a:ext cx="8426450" cy="670523"/>
          </a:xfrm>
        </p:spPr>
        <p:txBody>
          <a:bodyPr/>
          <a:lstStyle/>
          <a:p>
            <a:r>
              <a:rPr lang="ru-RU" dirty="0" smtClean="0">
                <a:latin typeface="Franklin Gothic Book" panose="020B0503020102020204" pitchFamily="34" charset="0"/>
              </a:rPr>
              <a:t>УПРАВЛЕНИЕ ЖИЗНЕННЫМ ЦИКЛОМ программ</a:t>
            </a:r>
            <a:br>
              <a:rPr lang="ru-RU" dirty="0" smtClean="0">
                <a:latin typeface="Franklin Gothic Book" panose="020B0503020102020204" pitchFamily="34" charset="0"/>
              </a:rPr>
            </a:br>
            <a:r>
              <a:rPr lang="ru-RU" dirty="0" smtClean="0">
                <a:latin typeface="Franklin Gothic Book" panose="020B0503020102020204" pitchFamily="34" charset="0"/>
              </a:rPr>
              <a:t>НА РАБОЧИХ МЕСТАХ</a:t>
            </a:r>
          </a:p>
        </p:txBody>
      </p:sp>
      <p:sp>
        <p:nvSpPr>
          <p:cNvPr id="2" name="Arc 1"/>
          <p:cNvSpPr/>
          <p:nvPr/>
        </p:nvSpPr>
        <p:spPr>
          <a:xfrm>
            <a:off x="3166467" y="1545727"/>
            <a:ext cx="2543961" cy="2543961"/>
          </a:xfrm>
          <a:prstGeom prst="arc">
            <a:avLst>
              <a:gd name="adj1" fmla="val 16457869"/>
              <a:gd name="adj2" fmla="val 15374428"/>
            </a:avLst>
          </a:prstGeom>
          <a:ln w="1270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Group 64"/>
          <p:cNvGrpSpPr/>
          <p:nvPr/>
        </p:nvGrpSpPr>
        <p:grpSpPr>
          <a:xfrm>
            <a:off x="5191497" y="1408738"/>
            <a:ext cx="1936787" cy="666385"/>
            <a:chOff x="5191497" y="1408738"/>
            <a:chExt cx="1936787" cy="666385"/>
          </a:xfrm>
        </p:grpSpPr>
        <p:sp>
          <p:nvSpPr>
            <p:cNvPr id="9" name="Title 2"/>
            <p:cNvSpPr txBox="1">
              <a:spLocks/>
            </p:cNvSpPr>
            <p:nvPr/>
          </p:nvSpPr>
          <p:spPr>
            <a:xfrm>
              <a:off x="5220072" y="1408738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УЧЕТ РЕСУРСОВ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191497" y="1635646"/>
              <a:ext cx="1540743" cy="439477"/>
              <a:chOff x="5191497" y="1635646"/>
              <a:chExt cx="1540743" cy="43947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437348" y="1635646"/>
                <a:ext cx="1294892" cy="193626"/>
                <a:chOff x="5437348" y="1635646"/>
                <a:chExt cx="1294892" cy="193626"/>
              </a:xfrm>
            </p:grpSpPr>
            <p:cxnSp>
              <p:nvCxnSpPr>
                <p:cNvPr id="6" name="Straight Connector 5"/>
                <p:cNvCxnSpPr>
                  <a:stCxn id="3" idx="7"/>
                </p:cNvCxnSpPr>
                <p:nvPr/>
              </p:nvCxnSpPr>
              <p:spPr>
                <a:xfrm flipV="1">
                  <a:off x="5437348" y="1635646"/>
                  <a:ext cx="178768" cy="19362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616116" y="1635646"/>
                  <a:ext cx="111612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" name="Oval 2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1763688" y="1408738"/>
            <a:ext cx="1908212" cy="666385"/>
            <a:chOff x="1763688" y="1408738"/>
            <a:chExt cx="1908212" cy="666385"/>
          </a:xfrm>
        </p:grpSpPr>
        <p:sp>
          <p:nvSpPr>
            <p:cNvPr id="10" name="Title 2"/>
            <p:cNvSpPr txBox="1">
              <a:spLocks/>
            </p:cNvSpPr>
            <p:nvPr/>
          </p:nvSpPr>
          <p:spPr>
            <a:xfrm>
              <a:off x="1763688" y="1408738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225425" lvl="0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СОСТАВЛЕНИЕ ОТЧЕТОВ</a:t>
              </a:r>
            </a:p>
            <a:p>
              <a:pPr marL="225425" lvl="0" indent="-225425" algn="ctr">
                <a:buSzPct val="110000"/>
              </a:pPr>
              <a:endParaRPr lang="ru-RU" sz="1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Medium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 flipH="1">
              <a:off x="2123728" y="1635646"/>
              <a:ext cx="1540743" cy="439477"/>
              <a:chOff x="5191497" y="1635646"/>
              <a:chExt cx="1540743" cy="43947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437348" y="1635646"/>
                <a:ext cx="1294892" cy="193626"/>
                <a:chOff x="5437348" y="1635646"/>
                <a:chExt cx="1294892" cy="193626"/>
              </a:xfrm>
            </p:grpSpPr>
            <p:cxnSp>
              <p:nvCxnSpPr>
                <p:cNvPr id="24" name="Straight Connector 23"/>
                <p:cNvCxnSpPr>
                  <a:stCxn id="23" idx="7"/>
                </p:cNvCxnSpPr>
                <p:nvPr/>
              </p:nvCxnSpPr>
              <p:spPr>
                <a:xfrm flipV="1">
                  <a:off x="5437348" y="1635646"/>
                  <a:ext cx="178768" cy="19362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616116" y="1635646"/>
                  <a:ext cx="111612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Oval 22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1439652" y="3363838"/>
            <a:ext cx="2224819" cy="655501"/>
            <a:chOff x="1439652" y="3363838"/>
            <a:chExt cx="2224819" cy="655501"/>
          </a:xfrm>
        </p:grpSpPr>
        <p:sp>
          <p:nvSpPr>
            <p:cNvPr id="16" name="Title 2"/>
            <p:cNvSpPr txBox="1">
              <a:spLocks/>
            </p:cNvSpPr>
            <p:nvPr/>
          </p:nvSpPr>
          <p:spPr>
            <a:xfrm>
              <a:off x="1439652" y="3363838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РАСПРОСТРАНЕНИЕ</a:t>
              </a:r>
            </a:p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ОБНОВЛЕНИЙ И ИСПРАВЛЕНИЙ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 flipH="1" flipV="1">
              <a:off x="1871700" y="3579862"/>
              <a:ext cx="1792771" cy="439477"/>
              <a:chOff x="5191497" y="1635646"/>
              <a:chExt cx="1792771" cy="439477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437348" y="1635646"/>
                <a:ext cx="1546920" cy="193626"/>
                <a:chOff x="5437348" y="1635646"/>
                <a:chExt cx="1546920" cy="193626"/>
              </a:xfrm>
            </p:grpSpPr>
            <p:cxnSp>
              <p:nvCxnSpPr>
                <p:cNvPr id="29" name="Straight Connector 28"/>
                <p:cNvCxnSpPr>
                  <a:stCxn id="28" idx="7"/>
                </p:cNvCxnSpPr>
                <p:nvPr/>
              </p:nvCxnSpPr>
              <p:spPr>
                <a:xfrm flipV="1">
                  <a:off x="5437348" y="1635646"/>
                  <a:ext cx="178768" cy="19362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5616116" y="1635646"/>
                  <a:ext cx="1368152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Oval 27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5191497" y="3316950"/>
            <a:ext cx="2332831" cy="702389"/>
            <a:chOff x="5191497" y="3316950"/>
            <a:chExt cx="2332831" cy="702389"/>
          </a:xfrm>
        </p:grpSpPr>
        <p:sp>
          <p:nvSpPr>
            <p:cNvPr id="15" name="Title 2"/>
            <p:cNvSpPr txBox="1">
              <a:spLocks/>
            </p:cNvSpPr>
            <p:nvPr/>
          </p:nvSpPr>
          <p:spPr>
            <a:xfrm>
              <a:off x="5616116" y="3316950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ОБНАРУЖЕНИЕ</a:t>
              </a:r>
            </a:p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УЯЗВИМОСТЕЙ</a:t>
              </a:r>
            </a:p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В ПРИЛОЖЕНИЯХ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 flipV="1">
              <a:off x="5191497" y="3579862"/>
              <a:ext cx="2044799" cy="439477"/>
              <a:chOff x="5191497" y="1635646"/>
              <a:chExt cx="2044799" cy="43947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437348" y="1635646"/>
                <a:ext cx="1798948" cy="193626"/>
                <a:chOff x="5437348" y="1635646"/>
                <a:chExt cx="1798948" cy="193626"/>
              </a:xfrm>
            </p:grpSpPr>
            <p:cxnSp>
              <p:nvCxnSpPr>
                <p:cNvPr id="35" name="Straight Connector 34"/>
                <p:cNvCxnSpPr>
                  <a:stCxn id="34" idx="7"/>
                </p:cNvCxnSpPr>
                <p:nvPr/>
              </p:nvCxnSpPr>
              <p:spPr>
                <a:xfrm flipV="1">
                  <a:off x="5437348" y="1635646"/>
                  <a:ext cx="178768" cy="19362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5616116" y="1635646"/>
                  <a:ext cx="162018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Oval 33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544108" y="2283718"/>
            <a:ext cx="2124236" cy="691505"/>
            <a:chOff x="5544108" y="2283718"/>
            <a:chExt cx="2124236" cy="691505"/>
          </a:xfrm>
        </p:grpSpPr>
        <p:sp>
          <p:nvSpPr>
            <p:cNvPr id="13" name="Title 2"/>
            <p:cNvSpPr txBox="1">
              <a:spLocks/>
            </p:cNvSpPr>
            <p:nvPr/>
          </p:nvSpPr>
          <p:spPr>
            <a:xfrm>
              <a:off x="5760132" y="2283718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РАЗВЕРТЫВАНИЕ ОС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544108" y="2535746"/>
              <a:ext cx="1872208" cy="439477"/>
              <a:chOff x="5191497" y="1635646"/>
              <a:chExt cx="1872208" cy="43947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437348" y="1635646"/>
                <a:ext cx="1626357" cy="193626"/>
                <a:chOff x="5437348" y="1635646"/>
                <a:chExt cx="1626357" cy="193626"/>
              </a:xfrm>
            </p:grpSpPr>
            <p:cxnSp>
              <p:nvCxnSpPr>
                <p:cNvPr id="41" name="Straight Connector 40"/>
                <p:cNvCxnSpPr>
                  <a:stCxn id="40" idx="7"/>
                </p:cNvCxnSpPr>
                <p:nvPr/>
              </p:nvCxnSpPr>
              <p:spPr>
                <a:xfrm flipV="1">
                  <a:off x="5437348" y="1635646"/>
                  <a:ext cx="178768" cy="19362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616116" y="1635646"/>
                  <a:ext cx="1447589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Oval 39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151620" y="1887674"/>
            <a:ext cx="2160240" cy="1087549"/>
            <a:chOff x="1151620" y="1887674"/>
            <a:chExt cx="2160240" cy="1087549"/>
          </a:xfrm>
        </p:grpSpPr>
        <p:sp>
          <p:nvSpPr>
            <p:cNvPr id="14" name="Title 2"/>
            <p:cNvSpPr txBox="1">
              <a:spLocks/>
            </p:cNvSpPr>
            <p:nvPr/>
          </p:nvSpPr>
          <p:spPr>
            <a:xfrm>
              <a:off x="1151620" y="1887674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УСТАНОВКА</a:t>
              </a:r>
            </a:p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ОБНОВЛЕНИЙ И ИСПРАВЛЕНИЙ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 flipH="1">
              <a:off x="1439652" y="2535746"/>
              <a:ext cx="1872208" cy="439477"/>
              <a:chOff x="5191497" y="1635646"/>
              <a:chExt cx="1872208" cy="439477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437348" y="1635646"/>
                <a:ext cx="1626357" cy="193626"/>
                <a:chOff x="5437348" y="1635646"/>
                <a:chExt cx="1626357" cy="193626"/>
              </a:xfrm>
            </p:grpSpPr>
            <p:cxnSp>
              <p:nvCxnSpPr>
                <p:cNvPr id="52" name="Straight Connector 51"/>
                <p:cNvCxnSpPr>
                  <a:stCxn id="51" idx="7"/>
                </p:cNvCxnSpPr>
                <p:nvPr/>
              </p:nvCxnSpPr>
              <p:spPr>
                <a:xfrm flipV="1">
                  <a:off x="5437348" y="1635646"/>
                  <a:ext cx="178768" cy="193626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616116" y="1635646"/>
                  <a:ext cx="1447589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Oval 50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3491880" y="1012694"/>
            <a:ext cx="1908212" cy="666385"/>
            <a:chOff x="3491880" y="1012694"/>
            <a:chExt cx="1908212" cy="666385"/>
          </a:xfrm>
        </p:grpSpPr>
        <p:sp>
          <p:nvSpPr>
            <p:cNvPr id="11" name="Title 2"/>
            <p:cNvSpPr txBox="1">
              <a:spLocks/>
            </p:cNvSpPr>
            <p:nvPr/>
          </p:nvSpPr>
          <p:spPr>
            <a:xfrm>
              <a:off x="3491880" y="1012694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ОБРАЗЫ ОС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 flipH="1">
              <a:off x="4288382" y="1239602"/>
              <a:ext cx="288032" cy="439477"/>
              <a:chOff x="5191497" y="1635646"/>
              <a:chExt cx="288032" cy="439477"/>
            </a:xfrm>
          </p:grpSpPr>
          <p:cxnSp>
            <p:nvCxnSpPr>
              <p:cNvPr id="58" name="Straight Connector 57"/>
              <p:cNvCxnSpPr>
                <a:stCxn id="57" idx="0"/>
              </p:cNvCxnSpPr>
              <p:nvPr/>
            </p:nvCxnSpPr>
            <p:spPr>
              <a:xfrm flipH="1" flipV="1">
                <a:off x="5335513" y="1635646"/>
                <a:ext cx="0" cy="151445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3491880" y="3927342"/>
            <a:ext cx="1908212" cy="923544"/>
            <a:chOff x="3491880" y="3927342"/>
            <a:chExt cx="1908212" cy="923544"/>
          </a:xfrm>
        </p:grpSpPr>
        <p:sp>
          <p:nvSpPr>
            <p:cNvPr id="12" name="Title 2"/>
            <p:cNvSpPr txBox="1">
              <a:spLocks/>
            </p:cNvSpPr>
            <p:nvPr/>
          </p:nvSpPr>
          <p:spPr>
            <a:xfrm>
              <a:off x="3491880" y="4443958"/>
              <a:ext cx="1908212" cy="406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ПРИОРИТИЗАЦИЯ</a:t>
              </a:r>
            </a:p>
            <a:p>
              <a:pPr marL="225425" indent="-225425" algn="ctr">
                <a:buSzPct val="110000"/>
              </a:pPr>
              <a:r>
                <a:rPr lang="ru-RU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УЯЗВИМОСТЕЙ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 flipH="1" flipV="1">
              <a:off x="4288382" y="3927342"/>
              <a:ext cx="288032" cy="439477"/>
              <a:chOff x="5191497" y="1635646"/>
              <a:chExt cx="288032" cy="439477"/>
            </a:xfrm>
          </p:grpSpPr>
          <p:cxnSp>
            <p:nvCxnSpPr>
              <p:cNvPr id="63" name="Straight Connector 62"/>
              <p:cNvCxnSpPr>
                <a:stCxn id="64" idx="0"/>
              </p:cNvCxnSpPr>
              <p:nvPr/>
            </p:nvCxnSpPr>
            <p:spPr>
              <a:xfrm flipH="1" flipV="1">
                <a:off x="5335513" y="1635646"/>
                <a:ext cx="0" cy="151445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191497" y="1787091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b="1" dirty="0" err="1" smtClean="0">
                  <a:solidFill>
                    <a:schemeClr val="bg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7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Slide"/>
          <p:cNvSpPr txBox="1">
            <a:spLocks/>
          </p:cNvSpPr>
          <p:nvPr/>
        </p:nvSpPr>
        <p:spPr>
          <a:xfrm>
            <a:off x="0" y="1716363"/>
            <a:ext cx="9144000" cy="10081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cap="all" dirty="0" err="1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KASPERSKY</a:t>
            </a:r>
            <a:r>
              <a:rPr lang="ru-RU" sz="36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ru-RU" sz="3600" cap="all" dirty="0" err="1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SECURITY</a:t>
            </a:r>
            <a:endParaRPr lang="ru-RU" sz="3600" cap="all" dirty="0" smtClean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600" cap="all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ДЛЯ БИЗНЕСА</a:t>
            </a:r>
          </a:p>
        </p:txBody>
      </p:sp>
      <p:pic>
        <p:nvPicPr>
          <p:cNvPr id="2051" name="Picture 3" descr="Z:\DTP_projects\Kaspersky_Lab\20150211_Product presentation KESB SP1\Make_up\Grafica\Slide_1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7904" y="4485804"/>
            <a:ext cx="1448193" cy="318194"/>
          </a:xfrm>
          <a:prstGeom prst="rect">
            <a:avLst/>
          </a:prstGeom>
          <a:noFill/>
        </p:spPr>
      </p:pic>
      <p:sp>
        <p:nvSpPr>
          <p:cNvPr id="21" name="TitleSlide"/>
          <p:cNvSpPr txBox="1">
            <a:spLocks/>
          </p:cNvSpPr>
          <p:nvPr/>
        </p:nvSpPr>
        <p:spPr>
          <a:xfrm>
            <a:off x="0" y="3025920"/>
            <a:ext cx="9144000" cy="5040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 algn="ctr">
              <a:lnSpc>
                <a:spcPts val="2921"/>
              </a:lnSpc>
              <a:spcBef>
                <a:spcPct val="0"/>
              </a:spcBef>
            </a:pPr>
            <a:r>
              <a:rPr lang="ru-RU" sz="1900" dirty="0" smtClean="0">
                <a:latin typeface="Franklin Gothic Book" pitchFamily="34" charset="0"/>
              </a:rPr>
              <a:t>www.kaspersky.ru/business</a:t>
            </a:r>
            <a:endParaRPr lang="ru-RU" sz="1900" dirty="0">
              <a:latin typeface="Franklin Gothic Boo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24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10635" y="2192357"/>
            <a:ext cx="7455408" cy="985920"/>
          </a:xfrm>
        </p:spPr>
        <p:txBody>
          <a:bodyPr lIns="0">
            <a:noAutofit/>
          </a:bodyPr>
          <a:lstStyle/>
          <a:p>
            <a:r>
              <a:rPr lang="ru-RU" sz="2600" b="1" dirty="0" smtClean="0">
                <a:solidFill>
                  <a:srgbClr val="FFFFFF"/>
                </a:solidFill>
              </a:rPr>
              <a:t>УПРАВЛЕНИЕ КИБЕРБЕЗОПАСНОСТЬЮ</a:t>
            </a:r>
            <a:r>
              <a:rPr lang="en-US" sz="2600" b="1" dirty="0" smtClean="0">
                <a:solidFill>
                  <a:srgbClr val="FFFFFF"/>
                </a:solidFill>
              </a:rPr>
              <a:t>:</a:t>
            </a:r>
            <a:r>
              <a:rPr lang="ru-RU" sz="2600" b="1" dirty="0" smtClean="0">
                <a:solidFill>
                  <a:srgbClr val="FFFFFF"/>
                </a:solidFill>
              </a:rPr>
              <a:t> ПОНИМАНИЕ ЧЕРЕЗ ОПЫТ</a:t>
            </a:r>
            <a:endParaRPr lang="ru-RU" sz="2600" b="1" dirty="0">
              <a:solidFill>
                <a:srgbClr val="FFFF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0636" y="3285251"/>
            <a:ext cx="5791860" cy="501445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Превратить самое слабое звено в вашу сильную сторону: </a:t>
            </a:r>
          </a:p>
          <a:p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повышения осведомленности (</a:t>
            </a:r>
            <a:r>
              <a:rPr lang="en-US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Awareness) </a:t>
            </a:r>
            <a:r>
              <a:rPr lang="ru-RU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«Лаборатории Касперского» </a:t>
            </a:r>
            <a:endParaRPr lang="en-US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7500" y="117023"/>
            <a:ext cx="8433583" cy="505053"/>
          </a:xfrm>
        </p:spPr>
        <p:txBody>
          <a:bodyPr/>
          <a:lstStyle/>
          <a:p>
            <a:r>
              <a:rPr lang="ru-RU" dirty="0" smtClean="0"/>
              <a:t>ОШИБКИ СОТРУДНИКОВ – КЛЮЧЕВАЯ УГРОЗА БЕЗОПАСНОСТИ КРУПНЫХ КОМПАНИЙ СЕГОДНЯ</a:t>
            </a:r>
            <a:endParaRPr lang="ru-RU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7500" y="2854726"/>
            <a:ext cx="2967122" cy="124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accent4"/>
                </a:solidFill>
              </a:rPr>
              <a:t>в</a:t>
            </a:r>
            <a:r>
              <a:rPr lang="ru-RU" sz="1500" dirty="0" smtClean="0">
                <a:solidFill>
                  <a:schemeClr val="accent4"/>
                </a:solidFill>
              </a:rPr>
              <a:t>сех </a:t>
            </a:r>
            <a:r>
              <a:rPr lang="ru-RU" sz="1500" dirty="0" err="1" smtClean="0">
                <a:solidFill>
                  <a:schemeClr val="accent4"/>
                </a:solidFill>
              </a:rPr>
              <a:t>киберинцидентов</a:t>
            </a:r>
            <a:r>
              <a:rPr lang="ru-RU" sz="1500" dirty="0" smtClean="0">
                <a:solidFill>
                  <a:schemeClr val="accent4"/>
                </a:solidFill>
              </a:rPr>
              <a:t> вызваны человеческими ошибками</a:t>
            </a:r>
            <a:endParaRPr lang="en-US" sz="1500" dirty="0">
              <a:solidFill>
                <a:schemeClr val="accent4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34291" y="4513981"/>
            <a:ext cx="3209534" cy="37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defTabSz="457200">
              <a:lnSpc>
                <a:spcPct val="120000"/>
              </a:lnSpc>
              <a:spcBef>
                <a:spcPct val="20000"/>
              </a:spcBef>
              <a:buClr>
                <a:srgbClr val="006D5C"/>
              </a:buClr>
              <a:buFont typeface="Arial"/>
              <a:buNone/>
              <a:defRPr sz="1100">
                <a:solidFill>
                  <a:schemeClr val="tx2"/>
                </a:solidFill>
                <a:latin typeface="Arial"/>
                <a:cs typeface="Arial"/>
              </a:defRPr>
            </a:lvl1pPr>
            <a:lvl2pPr marL="628650" indent="-171450" defTabSz="45720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2pPr>
            <a:lvl3pPr marL="1085850" indent="-171450" defTabSz="45720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3pPr>
            <a:lvl4pPr marL="1543050" indent="-171450" defTabSz="45720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4pPr>
            <a:lvl5pPr marL="2000250" indent="-171450" defTabSz="45720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750" dirty="0"/>
              <a:t>* 2015 Global Cyber Impact Report. </a:t>
            </a:r>
            <a:r>
              <a:rPr lang="en-US" sz="750" dirty="0" err="1"/>
              <a:t>Ponemon</a:t>
            </a:r>
            <a:r>
              <a:rPr lang="en-US" sz="750" dirty="0"/>
              <a:t> Institute LLC.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193" y="1036418"/>
            <a:ext cx="1836712" cy="15973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006D5C"/>
                </a:solidFill>
              </a:rPr>
              <a:t>более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5600" dirty="0" smtClean="0">
                <a:solidFill>
                  <a:srgbClr val="006D5C"/>
                </a:solidFill>
              </a:rPr>
              <a:t>95</a:t>
            </a:r>
            <a:r>
              <a:rPr lang="en-US" sz="5600" dirty="0">
                <a:solidFill>
                  <a:srgbClr val="006D5C"/>
                </a:solidFill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0128" y="1020807"/>
            <a:ext cx="3256447" cy="15573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006D5C"/>
                </a:solidFill>
              </a:rPr>
              <a:t>только</a:t>
            </a:r>
            <a:endParaRPr lang="ru-RU" sz="2000" dirty="0">
              <a:solidFill>
                <a:srgbClr val="006D5C"/>
              </a:solidFill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5400" dirty="0" smtClean="0">
                <a:solidFill>
                  <a:srgbClr val="006D5C"/>
                </a:solidFill>
              </a:rPr>
              <a:t>25</a:t>
            </a:r>
            <a:r>
              <a:rPr lang="en-US" sz="5400" dirty="0">
                <a:solidFill>
                  <a:srgbClr val="006D5C"/>
                </a:solidFill>
              </a:rPr>
              <a:t>%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7500" y="4513981"/>
            <a:ext cx="3263901" cy="37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D5C"/>
              </a:buClr>
            </a:pPr>
            <a:r>
              <a:rPr lang="en-US" sz="750" dirty="0">
                <a:solidFill>
                  <a:schemeClr val="tx2"/>
                </a:solidFill>
              </a:rPr>
              <a:t>* IBM 2015 Cyber Security Intelligence Index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34291" y="2756207"/>
            <a:ext cx="3718957" cy="1725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500">
                <a:solidFill>
                  <a:schemeClr val="accent4"/>
                </a:solidFill>
                <a:latin typeface="Arial"/>
                <a:cs typeface="Arial"/>
              </a:defRPr>
            </a:lvl1pPr>
            <a:lvl2pPr marL="628650" indent="-17145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2pPr>
            <a:lvl3pPr marL="1085850" indent="-17145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3pPr>
            <a:lvl4pPr marL="1543050" indent="-17145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4pPr>
            <a:lvl5pPr marL="2000250" indent="-171450">
              <a:spcBef>
                <a:spcPct val="20000"/>
              </a:spcBef>
              <a:buFont typeface="Arial"/>
              <a:buChar char="•"/>
              <a:defRPr sz="800">
                <a:latin typeface="Helvetica"/>
                <a:cs typeface="Helvetica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10000"/>
              </a:lnSpc>
            </a:pPr>
            <a:r>
              <a:rPr lang="ru-RU" dirty="0" smtClean="0"/>
              <a:t>страховых </a:t>
            </a:r>
            <a:r>
              <a:rPr lang="ru-RU" dirty="0"/>
              <a:t>программ </a:t>
            </a:r>
            <a:r>
              <a:rPr lang="ru-RU" dirty="0" smtClean="0"/>
              <a:t>покрывают случаи</a:t>
            </a:r>
            <a:r>
              <a:rPr lang="ru-RU" dirty="0"/>
              <a:t>, связанные с ошибкой </a:t>
            </a:r>
            <a:r>
              <a:rPr lang="ru-RU" dirty="0" smtClean="0"/>
              <a:t>или халатностью сотрудника</a:t>
            </a:r>
            <a:endParaRPr lang="ru-RU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ru-RU" sz="1050" dirty="0"/>
              <a:t>(в то время как риски, связанные с  внешними вторжениями </a:t>
            </a:r>
            <a:r>
              <a:rPr lang="ru-RU" sz="1050" dirty="0" smtClean="0"/>
              <a:t>злоумышленников, </a:t>
            </a:r>
            <a:r>
              <a:rPr lang="ru-RU" sz="1050" dirty="0"/>
              <a:t>охвачены на 80</a:t>
            </a:r>
            <a:r>
              <a:rPr lang="ru-RU" sz="1050" dirty="0" smtClean="0"/>
              <a:t>%)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743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929610" y="4353909"/>
            <a:ext cx="2213663" cy="789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0" y="4353909"/>
            <a:ext cx="716096" cy="789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ОБУЧЕНИЮ КИБЕРБЕЗОПАСНОСТИ</a:t>
            </a:r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6" y="1524108"/>
            <a:ext cx="3427339" cy="180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0926" y="933386"/>
            <a:ext cx="3909235" cy="384233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i="0" kern="1200" baseline="0">
                <a:solidFill>
                  <a:schemeClr val="tx2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ru-RU" sz="1600" b="1" dirty="0" smtClean="0">
                <a:solidFill>
                  <a:srgbClr val="006D5C"/>
                </a:solidFill>
              </a:rPr>
              <a:t>Стандартный подход</a:t>
            </a:r>
            <a:r>
              <a:rPr lang="en-US" sz="1600" b="1" i="0" kern="1200" baseline="0" dirty="0" smtClean="0">
                <a:solidFill>
                  <a:srgbClr val="006D5C"/>
                </a:solidFill>
                <a:effectLst/>
                <a:latin typeface="+mj-lt"/>
                <a:ea typeface="+mj-ea"/>
                <a:cs typeface="Open Sans"/>
              </a:rPr>
              <a:t> </a:t>
            </a:r>
          </a:p>
        </p:txBody>
      </p:sp>
      <p:sp>
        <p:nvSpPr>
          <p:cNvPr id="11" name="Rectangle 3"/>
          <p:cNvSpPr/>
          <p:nvPr/>
        </p:nvSpPr>
        <p:spPr>
          <a:xfrm>
            <a:off x="317499" y="4147421"/>
            <a:ext cx="3829350" cy="803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ru-RU" dirty="0" smtClean="0">
                <a:solidFill>
                  <a:srgbClr val="FF0000"/>
                </a:solidFill>
                <a:latin typeface="+mj-lt"/>
                <a:cs typeface="Museo Sans Cyrl 700"/>
              </a:rPr>
              <a:t>Низкая эффективность</a:t>
            </a:r>
          </a:p>
          <a:p>
            <a:pPr marL="12700"/>
            <a:r>
              <a:rPr lang="ru-RU" dirty="0" smtClean="0">
                <a:solidFill>
                  <a:srgbClr val="FF0000"/>
                </a:solidFill>
                <a:latin typeface="+mj-lt"/>
                <a:cs typeface="Museo Sans Cyrl 700"/>
              </a:rPr>
              <a:t>Мало возможностей для измерения результата</a:t>
            </a:r>
            <a:endParaRPr lang="ru-RU" dirty="0">
              <a:solidFill>
                <a:srgbClr val="FF0000"/>
              </a:solidFill>
              <a:latin typeface="+mj-lt"/>
              <a:cs typeface="Museo Sans Cyrl 70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93186" y="3470200"/>
            <a:ext cx="4362679" cy="1039322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i="0" kern="1200" baseline="0">
                <a:solidFill>
                  <a:schemeClr val="tx2"/>
                </a:solidFill>
                <a:latin typeface="+mj-lt"/>
                <a:ea typeface="+mj-ea"/>
                <a:cs typeface="Open Sans"/>
              </a:defRPr>
            </a:lvl1pPr>
          </a:lstStyle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en-US" sz="1200" dirty="0" smtClean="0"/>
              <a:t>93%</a:t>
            </a:r>
            <a:r>
              <a:rPr lang="ru-RU" sz="1200" dirty="0" smtClean="0"/>
              <a:t> – вероятность применения полученных знаний в повседневной работе</a:t>
            </a:r>
            <a:endParaRPr lang="en-US" sz="1200" dirty="0"/>
          </a:p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en-US" sz="1200" dirty="0"/>
              <a:t>90% </a:t>
            </a:r>
            <a:r>
              <a:rPr lang="ru-RU" sz="1200" dirty="0" smtClean="0"/>
              <a:t>– сокращение числа ошибок</a:t>
            </a:r>
            <a:endParaRPr lang="en-US" sz="1200" dirty="0"/>
          </a:p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en-US" sz="1200" dirty="0"/>
              <a:t>50-60</a:t>
            </a:r>
            <a:r>
              <a:rPr lang="en-US" sz="1200" dirty="0" smtClean="0"/>
              <a:t>%</a:t>
            </a:r>
            <a:r>
              <a:rPr lang="ru-RU" sz="1200" dirty="0" smtClean="0"/>
              <a:t> – снижение рисков </a:t>
            </a:r>
            <a:r>
              <a:rPr lang="ru-RU" sz="1200" dirty="0" err="1" smtClean="0"/>
              <a:t>кибербезопасности</a:t>
            </a:r>
            <a:r>
              <a:rPr lang="ru-RU" sz="1200" dirty="0" smtClean="0"/>
              <a:t> в денежном эквиваленте</a:t>
            </a:r>
          </a:p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ru-RU" sz="1200" dirty="0" smtClean="0"/>
              <a:t>Более чем 30-кратная окупаемость вложений (</a:t>
            </a:r>
            <a:r>
              <a:rPr lang="en-US" sz="1200" dirty="0" smtClean="0"/>
              <a:t>ROI)</a:t>
            </a:r>
            <a:endParaRPr lang="ru-RU" sz="1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70464" y="833599"/>
            <a:ext cx="3909235" cy="384233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i="0" kern="1200" baseline="0">
                <a:solidFill>
                  <a:schemeClr val="tx2"/>
                </a:solidFill>
                <a:latin typeface="+mj-lt"/>
                <a:ea typeface="+mj-ea"/>
                <a:cs typeface="Open Sans"/>
              </a:defRPr>
            </a:lvl1pPr>
          </a:lstStyle>
          <a:p>
            <a:r>
              <a:rPr lang="ru-RU" sz="1600" b="1" dirty="0" smtClean="0">
                <a:solidFill>
                  <a:srgbClr val="006D5C"/>
                </a:solidFill>
              </a:rPr>
              <a:t>Интерактивный подход + инструменты </a:t>
            </a:r>
            <a:r>
              <a:rPr lang="ru-RU" sz="1600" b="1" dirty="0" err="1" smtClean="0">
                <a:solidFill>
                  <a:srgbClr val="006D5C"/>
                </a:solidFill>
              </a:rPr>
              <a:t>геймификации</a:t>
            </a:r>
            <a:endParaRPr lang="en-US" sz="1600" b="1" i="0" kern="1200" baseline="0" dirty="0" smtClean="0">
              <a:solidFill>
                <a:srgbClr val="006D5C"/>
              </a:solidFill>
              <a:effectLst/>
              <a:latin typeface="+mj-lt"/>
              <a:ea typeface="+mj-ea"/>
              <a:cs typeface="Open San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7499" y="3469236"/>
            <a:ext cx="3402539" cy="1039322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i="0" kern="1200" baseline="0">
                <a:solidFill>
                  <a:schemeClr val="tx2"/>
                </a:solidFill>
                <a:latin typeface="+mj-lt"/>
                <a:ea typeface="+mj-ea"/>
                <a:cs typeface="Open Sans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 smtClean="0"/>
              <a:t>Инструкции, ежегодные презентации, постеры, тренинги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65" y="1505853"/>
            <a:ext cx="2643040" cy="18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8774" y="316759"/>
            <a:ext cx="8785225" cy="672254"/>
          </a:xfrm>
        </p:spPr>
        <p:txBody>
          <a:bodyPr/>
          <a:lstStyle/>
          <a:p>
            <a:r>
              <a:rPr lang="ru-RU" dirty="0" smtClean="0"/>
              <a:t>КУЛЬТУРА КИБЕРБЕЗОПАСНОСТИ</a:t>
            </a:r>
            <a:r>
              <a:rPr lang="en-GB" dirty="0" smtClean="0"/>
              <a:t>: </a:t>
            </a:r>
            <a:r>
              <a:rPr lang="ru-RU" dirty="0" smtClean="0"/>
              <a:t>ПСИХОЛОГИЯ В ОСНОВЕ ВСЕГО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0" y="958037"/>
          <a:ext cx="4903419" cy="252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534756" y="1095105"/>
            <a:ext cx="3251062" cy="780554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i="0" kern="1200" baseline="0">
                <a:solidFill>
                  <a:schemeClr val="tx2"/>
                </a:solidFill>
                <a:latin typeface="+mj-lt"/>
                <a:ea typeface="+mj-ea"/>
                <a:cs typeface="Open Sans"/>
              </a:defRPr>
            </a:lvl1pPr>
          </a:lstStyle>
          <a:p>
            <a:pPr lvl="0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Arial"/>
                <a:cs typeface="Arial"/>
              </a:rPr>
              <a:t>Большинство программ повышения осведомленности работают только со знаниями. Но люди устроены иначе: никто не руководствуется только теорией. </a:t>
            </a:r>
            <a:endParaRPr lang="ru-RU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483686" y="2865704"/>
            <a:ext cx="3142918" cy="875508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1200" u="sng" dirty="0" smtClean="0">
                <a:solidFill>
                  <a:srgbClr val="474747"/>
                </a:solidFill>
                <a:latin typeface="Arial"/>
                <a:cs typeface="Arial"/>
              </a:rPr>
              <a:t>Поведение</a:t>
            </a:r>
            <a:r>
              <a:rPr lang="ru-RU" sz="1200" dirty="0" smtClean="0">
                <a:solidFill>
                  <a:srgbClr val="474747"/>
                </a:solidFill>
                <a:latin typeface="Arial"/>
                <a:cs typeface="Arial"/>
              </a:rPr>
              <a:t> – вот с чем надо работать в ходе таких тренингов. А поведение всегда тесно связано с мотивацией и набором знаний. </a:t>
            </a:r>
            <a:endParaRPr lang="ru-RU" sz="1200" dirty="0">
              <a:solidFill>
                <a:srgbClr val="474747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750" y="4464369"/>
            <a:ext cx="6542416" cy="4431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defTabSz="568204">
              <a:lnSpc>
                <a:spcPct val="120000"/>
              </a:lnSpc>
              <a:spcBef>
                <a:spcPct val="0"/>
              </a:spcBef>
            </a:pPr>
            <a:r>
              <a:rPr lang="ru-RU" sz="1200" dirty="0" smtClean="0">
                <a:solidFill>
                  <a:srgbClr val="1C1C1C">
                    <a:lumMod val="75000"/>
                    <a:lumOff val="25000"/>
                  </a:srgbClr>
                </a:solidFill>
              </a:rPr>
              <a:t>Предлагаемый нами подход – создание и поддержание Культуры </a:t>
            </a:r>
            <a:r>
              <a:rPr lang="ru-RU" sz="1200" dirty="0" err="1" smtClean="0">
                <a:solidFill>
                  <a:srgbClr val="1C1C1C">
                    <a:lumMod val="75000"/>
                    <a:lumOff val="25000"/>
                  </a:srgbClr>
                </a:solidFill>
              </a:rPr>
              <a:t>кибербезопасности</a:t>
            </a:r>
            <a:r>
              <a:rPr lang="ru-RU" sz="1200" dirty="0" smtClean="0">
                <a:solidFill>
                  <a:srgbClr val="1C1C1C">
                    <a:lumMod val="75000"/>
                    <a:lumOff val="25000"/>
                  </a:srgbClr>
                </a:solidFill>
              </a:rPr>
              <a:t> – эффективен и измерим. На всех трех уровнях – знания, поведения, </a:t>
            </a:r>
            <a:r>
              <a:rPr lang="ru-RU" sz="1200" dirty="0">
                <a:solidFill>
                  <a:srgbClr val="1C1C1C">
                    <a:lumMod val="75000"/>
                    <a:lumOff val="25000"/>
                  </a:srgbClr>
                </a:solidFill>
              </a:rPr>
              <a:t>м</a:t>
            </a:r>
            <a:r>
              <a:rPr lang="ru-RU" sz="1200" dirty="0" smtClean="0">
                <a:solidFill>
                  <a:srgbClr val="1C1C1C">
                    <a:lumMod val="75000"/>
                    <a:lumOff val="25000"/>
                  </a:srgbClr>
                </a:solidFill>
              </a:rPr>
              <a:t>отивации. </a:t>
            </a:r>
            <a:endParaRPr lang="ru-RU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55378" y="1875659"/>
            <a:ext cx="1566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/>
              <a:t>Время</a:t>
            </a:r>
          </a:p>
          <a:p>
            <a:pPr algn="r"/>
            <a:r>
              <a:rPr lang="ru-RU" sz="900" dirty="0" smtClean="0"/>
              <a:t>Навыки</a:t>
            </a:r>
          </a:p>
          <a:p>
            <a:pPr algn="r"/>
            <a:r>
              <a:rPr lang="ru-RU" sz="900" dirty="0" smtClean="0"/>
              <a:t>Успех</a:t>
            </a:r>
          </a:p>
          <a:p>
            <a:pPr algn="r"/>
            <a:r>
              <a:rPr lang="ru-RU" sz="900" dirty="0" smtClean="0"/>
              <a:t>Закрепление</a:t>
            </a:r>
            <a:endParaRPr lang="it-IT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4802" y="1841965"/>
            <a:ext cx="18142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Инструменты и навыки</a:t>
            </a:r>
          </a:p>
          <a:p>
            <a:r>
              <a:rPr lang="ru-RU" sz="900" dirty="0" smtClean="0"/>
              <a:t>Разумная достаточность</a:t>
            </a:r>
          </a:p>
          <a:p>
            <a:r>
              <a:rPr lang="ru-RU" sz="900" dirty="0" smtClean="0"/>
              <a:t>Пример окружающих</a:t>
            </a:r>
          </a:p>
          <a:p>
            <a:r>
              <a:rPr lang="ru-RU" sz="900" dirty="0" smtClean="0"/>
              <a:t>Непосредственное руководство</a:t>
            </a:r>
            <a:endParaRPr lang="it-IT" sz="900" dirty="0"/>
          </a:p>
        </p:txBody>
      </p:sp>
      <p:sp>
        <p:nvSpPr>
          <p:cNvPr id="11" name="Rectangle 18"/>
          <p:cNvSpPr/>
          <p:nvPr/>
        </p:nvSpPr>
        <p:spPr>
          <a:xfrm>
            <a:off x="1970628" y="3578900"/>
            <a:ext cx="1542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Подкрепление</a:t>
            </a:r>
          </a:p>
          <a:p>
            <a:r>
              <a:rPr lang="ru-RU" sz="900" dirty="0" smtClean="0"/>
              <a:t>Чем чревата ошибка</a:t>
            </a:r>
            <a:endParaRPr lang="ru-RU" sz="900" dirty="0"/>
          </a:p>
          <a:p>
            <a:r>
              <a:rPr lang="ru-RU" sz="900" dirty="0" smtClean="0"/>
              <a:t>Ценности</a:t>
            </a:r>
          </a:p>
          <a:p>
            <a:r>
              <a:rPr lang="ru-RU" sz="900" dirty="0" smtClean="0"/>
              <a:t>Привычки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3423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ВЕДУТ СЕБЯ ЛЮДИ, ЕСЛИ ПРОГРАММА ОСВЕДОМЛЕННОСТИ РАБОТАЕТ</a:t>
            </a:r>
            <a:endParaRPr lang="ru-RU" dirty="0"/>
          </a:p>
        </p:txBody>
      </p:sp>
      <p:sp>
        <p:nvSpPr>
          <p:cNvPr id="5" name="Rectangle 5"/>
          <p:cNvSpPr/>
          <p:nvPr/>
        </p:nvSpPr>
        <p:spPr>
          <a:xfrm>
            <a:off x="394112" y="4364989"/>
            <a:ext cx="6829611" cy="448019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defTabSz="568204">
              <a:spcBef>
                <a:spcPct val="0"/>
              </a:spcBef>
            </a:pPr>
            <a:r>
              <a:rPr lang="ru-RU" sz="1200" dirty="0"/>
              <a:t>Наша программа повышения осведомленности основана на </a:t>
            </a:r>
            <a:r>
              <a:rPr lang="ru-RU" sz="1200" dirty="0" smtClean="0"/>
              <a:t>методологии </a:t>
            </a:r>
            <a:r>
              <a:rPr lang="en-US" sz="1200" dirty="0" smtClean="0"/>
              <a:t>Safety Culture</a:t>
            </a:r>
            <a:r>
              <a:rPr lang="ru-RU" sz="1200" dirty="0" smtClean="0"/>
              <a:t>, разработанной </a:t>
            </a:r>
            <a:r>
              <a:rPr lang="ru-RU" sz="1200" dirty="0" err="1"/>
              <a:t>DuPont</a:t>
            </a:r>
            <a:r>
              <a:rPr lang="ru-RU" sz="1200" dirty="0"/>
              <a:t> и используемой на тысячах крупных предприятий</a:t>
            </a:r>
            <a:r>
              <a:rPr lang="ru-RU" sz="1200" dirty="0" smtClean="0"/>
              <a:t>.</a:t>
            </a:r>
            <a:r>
              <a:rPr lang="en-US" sz="1200" dirty="0" smtClean="0"/>
              <a:t> </a:t>
            </a:r>
            <a:endParaRPr lang="en-US" sz="12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17499" y="1252232"/>
          <a:ext cx="7893217" cy="295494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80877"/>
                <a:gridCol w="5312340"/>
              </a:tblGrid>
              <a:tr h="496860">
                <a:tc>
                  <a:txBody>
                    <a:bodyPr/>
                    <a:lstStyle/>
                    <a:p>
                      <a:pPr lvl="0" algn="ctr">
                        <a:defRPr b="0" i="0">
                          <a:solidFill>
                            <a:srgbClr val="000000"/>
                          </a:solidFill>
                        </a:defRPr>
                      </a:pPr>
                      <a:endParaRPr sz="800" b="0" dirty="0">
                        <a:solidFill>
                          <a:schemeClr val="bg2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23813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FFFFFF"/>
                          </a:solidFill>
                        </a:rPr>
                        <a:t>ЧЕГО МЫ О</a:t>
                      </a:r>
                      <a:r>
                        <a:rPr lang="ru-RU" sz="1050" baseline="0" dirty="0" smtClean="0">
                          <a:solidFill>
                            <a:srgbClr val="FFFFFF"/>
                          </a:solidFill>
                        </a:rPr>
                        <a:t>ЖИДАЕМ ПО ОКОНЧАНИИ ПРОГРАММЫ</a:t>
                      </a:r>
                      <a:endParaRPr lang="ru-RU" sz="105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23813" marR="23813" marT="23813" marB="23813" anchor="ctr" horzOverflow="overflow">
                    <a:solidFill>
                      <a:srgbClr val="009780"/>
                    </a:solidFill>
                  </a:tcPr>
                </a:tc>
              </a:tr>
              <a:tr h="8193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50" b="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Open Sans"/>
                        </a:rPr>
                        <a:t>РУКОВОДИТЕЛИ</a:t>
                      </a:r>
                      <a:endParaRPr lang="ru-RU" sz="1050" b="0" i="0" kern="120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Open Sans"/>
                      </a:endParaRPr>
                    </a:p>
                  </a:txBody>
                  <a:tcPr marL="23813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Взаимодействовать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 службой информационной безопасности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Разделять ответственность за </a:t>
                      </a:r>
                      <a:r>
                        <a:rPr lang="ru-RU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кибербезопасность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E8F4F2"/>
                    </a:solidFill>
                  </a:tcPr>
                </a:tc>
              </a:tr>
              <a:tr h="8193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50" b="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Open Sans"/>
                        </a:rPr>
                        <a:t>МЕНЕДЖЕРЫ</a:t>
                      </a:r>
                      <a:endParaRPr lang="ru-RU" sz="1050" b="0" i="0" kern="1200" dirty="0" smtClean="0">
                        <a:solidFill>
                          <a:srgbClr val="FFFFFF"/>
                        </a:solidFill>
                        <a:latin typeface="+mn-lt"/>
                        <a:ea typeface="+mn-ea"/>
                        <a:cs typeface="Open Sans"/>
                      </a:endParaRPr>
                    </a:p>
                  </a:txBody>
                  <a:tcPr marL="23813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Активно создавать безопасную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среду в своих подразделениях</a:t>
                      </a:r>
                    </a:p>
                    <a:p>
                      <a:pPr lvl="0"/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Добиваться более </a:t>
                      </a:r>
                      <a:r>
                        <a:rPr lang="ru-RU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безопасносного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поведения сотрудников</a:t>
                      </a:r>
                      <a:endParaRPr lang="en-US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CEE8E4"/>
                    </a:solidFill>
                  </a:tcPr>
                </a:tc>
              </a:tr>
              <a:tr h="819361">
                <a:tc>
                  <a:txBody>
                    <a:bodyPr/>
                    <a:lstStyle/>
                    <a:p>
                      <a:pPr lvl="0" algn="ctr"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50" b="0" dirty="0" smtClean="0">
                          <a:solidFill>
                            <a:schemeClr val="bg2"/>
                          </a:solidFill>
                          <a:latin typeface="+mn-lt"/>
                          <a:cs typeface="Open Sans"/>
                        </a:rPr>
                        <a:t>ВСЕ СОТРУДНИКИ</a:t>
                      </a:r>
                      <a:endParaRPr sz="1050" b="0" dirty="0">
                        <a:solidFill>
                          <a:schemeClr val="bg2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23813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Понимать и разделять ценности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безопасного поведения</a:t>
                      </a:r>
                    </a:p>
                    <a:p>
                      <a:pPr lvl="0" algn="l"/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Соблюдать меры </a:t>
                      </a:r>
                      <a:r>
                        <a:rPr lang="ru-RU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кибербезопасности</a:t>
                      </a:r>
                      <a:endParaRPr lang="ru-RU" sz="11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/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Сообщать о потенциальных инцидентах</a:t>
                      </a:r>
                    </a:p>
                    <a:p>
                      <a:pPr lvl="0" algn="l"/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Взаимодействовать со специалистами отдела ИБ</a:t>
                      </a:r>
                      <a:endParaRPr lang="ru-RU" sz="1100" i="1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E8F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7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2835" y="316759"/>
            <a:ext cx="8391613" cy="672254"/>
          </a:xfrm>
        </p:spPr>
        <p:txBody>
          <a:bodyPr/>
          <a:lstStyle/>
          <a:p>
            <a:r>
              <a:rPr lang="ru-RU" sz="2200" dirty="0" smtClean="0"/>
              <a:t>ПРОГРАММЫ ПОВЫШЕНИЯ ОСВЕДОМЛЕННОСТИ ЛАБОРАТОРИИ КАСПЕРСКОГО</a:t>
            </a:r>
            <a:endParaRPr lang="ru-RU" sz="2200" dirty="0"/>
          </a:p>
        </p:txBody>
      </p:sp>
      <p:sp>
        <p:nvSpPr>
          <p:cNvPr id="11" name="Rectangle 7"/>
          <p:cNvSpPr>
            <a:spLocks noChangeAspect="1"/>
          </p:cNvSpPr>
          <p:nvPr/>
        </p:nvSpPr>
        <p:spPr>
          <a:xfrm>
            <a:off x="6353053" y="2258229"/>
            <a:ext cx="684000" cy="571525"/>
          </a:xfrm>
          <a:prstGeom prst="rect">
            <a:avLst/>
          </a:prstGeom>
          <a:blipFill rotWithShape="1">
            <a:blip r:embed="rId2"/>
            <a:srcRect/>
            <a:stretch>
              <a:fillRect l="-3451" t="-2443" r="-2852" b="-4929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07" y="2932720"/>
            <a:ext cx="699446" cy="5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 noChangeAspect="1"/>
          </p:cNvSpPr>
          <p:nvPr/>
        </p:nvSpPr>
        <p:spPr>
          <a:xfrm>
            <a:off x="6337607" y="3628821"/>
            <a:ext cx="731253" cy="720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0"/>
          <p:cNvSpPr>
            <a:spLocks noChangeAspect="1"/>
          </p:cNvSpPr>
          <p:nvPr/>
        </p:nvSpPr>
        <p:spPr>
          <a:xfrm>
            <a:off x="6353053" y="1485818"/>
            <a:ext cx="684000" cy="669446"/>
          </a:xfrm>
          <a:prstGeom prst="rect">
            <a:avLst/>
          </a:prstGeom>
          <a:blipFill rotWithShape="1">
            <a:blip r:embed="rId5"/>
            <a:srcRect/>
            <a:stretch>
              <a:fillRect l="-3403" t="-2646" r="-3505" b="-4905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5" y="1145884"/>
            <a:ext cx="5856890" cy="34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INTERACTIVE PROTECTION SIMULATION</a:t>
            </a:r>
            <a:endParaRPr lang="ru-RU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58776" y="3048878"/>
            <a:ext cx="3428164" cy="142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lvl="1" indent="-285750">
              <a:lnSpc>
                <a:spcPct val="110000"/>
              </a:lnSpc>
              <a:spcBef>
                <a:spcPts val="600"/>
              </a:spcBef>
              <a:buFont typeface="Wingdings" charset="2"/>
              <a:buChar char="§"/>
              <a:tabLst>
                <a:tab pos="266700" algn="l"/>
              </a:tabLst>
            </a:pPr>
            <a:r>
              <a:rPr lang="ru-RU" sz="1400" dirty="0" smtClean="0">
                <a:latin typeface="Arial"/>
                <a:cs typeface="Arial"/>
              </a:rPr>
              <a:t>Атмосфера соревнования (способствует проявлению инициативы и развивает навыки ситуационного анализа)</a:t>
            </a:r>
            <a:endParaRPr lang="ru-RU" sz="1400" dirty="0">
              <a:latin typeface="Arial"/>
              <a:cs typeface="Arial"/>
            </a:endParaRPr>
          </a:p>
          <a:p>
            <a:pPr marL="381000" lvl="1" indent="-285750">
              <a:lnSpc>
                <a:spcPct val="110000"/>
              </a:lnSpc>
              <a:spcBef>
                <a:spcPts val="600"/>
              </a:spcBef>
              <a:buFont typeface="Wingdings" charset="2"/>
              <a:buChar char="§"/>
              <a:tabLst>
                <a:tab pos="266700" algn="l"/>
              </a:tabLst>
            </a:pPr>
            <a:r>
              <a:rPr lang="ru-RU" sz="1400" dirty="0" smtClean="0">
                <a:latin typeface="Arial"/>
                <a:cs typeface="Arial"/>
              </a:rPr>
              <a:t>Разбор ошибок и анализ оптимальных стратегий</a:t>
            </a:r>
            <a:endParaRPr lang="en-GB" sz="1400" dirty="0" smtClean="0">
              <a:latin typeface="Arial"/>
              <a:cs typeface="Arial"/>
            </a:endParaRPr>
          </a:p>
        </p:txBody>
      </p:sp>
      <p:pic>
        <p:nvPicPr>
          <p:cNvPr id="6" name="Picture 2" descr="C:\Users\Borilin\AppData\Local\Microsoft\Windows\Temporary Internet Files\Content.Outlook\HFIVOJCA\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3" y="1317295"/>
            <a:ext cx="3148844" cy="12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69" y="109263"/>
            <a:ext cx="1290938" cy="1759500"/>
          </a:xfrm>
          <a:prstGeom prst="rect">
            <a:avLst/>
          </a:prstGeom>
        </p:spPr>
      </p:pic>
      <p:sp>
        <p:nvSpPr>
          <p:cNvPr id="8" name="Rectangle 3"/>
          <p:cNvSpPr/>
          <p:nvPr/>
        </p:nvSpPr>
        <p:spPr>
          <a:xfrm>
            <a:off x="7762379" y="1541948"/>
            <a:ext cx="1399793" cy="4003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lvl="1">
              <a:tabLst>
                <a:tab pos="0" algn="l"/>
              </a:tabLst>
            </a:pPr>
            <a:r>
              <a:rPr lang="ru-RU" sz="1000" b="1" dirty="0" smtClean="0"/>
              <a:t>Для топ-менеджеров и руководителей отделов </a:t>
            </a:r>
            <a:r>
              <a:rPr lang="en-US" sz="1000" b="1" dirty="0" smtClean="0"/>
              <a:t>IT </a:t>
            </a:r>
            <a:r>
              <a:rPr lang="ru-RU" sz="1000" b="1" dirty="0" smtClean="0"/>
              <a:t>и ИБ</a:t>
            </a:r>
            <a:endParaRPr lang="en-GB" sz="1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181754" y="2752002"/>
          <a:ext cx="4687925" cy="215234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33988"/>
                <a:gridCol w="3153937"/>
              </a:tblGrid>
              <a:tr h="422974">
                <a:tc gridSpan="2">
                  <a:txBody>
                    <a:bodyPr/>
                    <a:lstStyle/>
                    <a:p>
                      <a:pPr marL="0" lvl="0" indent="0" algn="l"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800" b="0" dirty="0" smtClean="0">
                          <a:solidFill>
                            <a:schemeClr val="bg2"/>
                          </a:solidFill>
                          <a:latin typeface="+mn-lt"/>
                          <a:cs typeface="Open Sans"/>
                        </a:rPr>
                        <a:t>СЦЕНАРИИ</a:t>
                      </a:r>
                      <a:endParaRPr sz="800" b="0" dirty="0">
                        <a:solidFill>
                          <a:schemeClr val="bg2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009780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defRPr b="0" i="0">
                          <a:solidFill>
                            <a:srgbClr val="000000"/>
                          </a:solidFill>
                        </a:defRPr>
                      </a:pPr>
                      <a:endParaRPr sz="800" b="0" dirty="0">
                        <a:solidFill>
                          <a:srgbClr val="FFFFFF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23813" marR="23813" marT="23813" marB="23813" anchor="ctr" horzOverflow="overflow">
                    <a:solidFill>
                      <a:srgbClr val="009780"/>
                    </a:solidFill>
                  </a:tcPr>
                </a:tc>
              </a:tr>
              <a:tr h="422974">
                <a:tc>
                  <a:txBody>
                    <a:bodyPr/>
                    <a:lstStyle/>
                    <a:p>
                      <a:pPr lvl="0" algn="l"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800" b="0" dirty="0" smtClean="0">
                          <a:solidFill>
                            <a:schemeClr val="bg2"/>
                          </a:solidFill>
                          <a:latin typeface="+mn-lt"/>
                          <a:cs typeface="Open Sans"/>
                        </a:rPr>
                        <a:t>КОРПОРАЦИЯ</a:t>
                      </a:r>
                      <a:endParaRPr sz="800" b="0" dirty="0">
                        <a:solidFill>
                          <a:schemeClr val="bg2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Защита торговых</a:t>
                      </a:r>
                      <a:r>
                        <a:rPr lang="ru-RU" sz="900" kern="1200" baseline="0" dirty="0" smtClean="0">
                          <a:effectLst/>
                        </a:rPr>
                        <a:t> и промышленных компаний от </a:t>
                      </a:r>
                      <a:r>
                        <a:rPr lang="en-US" sz="900" kern="1200" baseline="0" dirty="0" smtClean="0">
                          <a:effectLst/>
                        </a:rPr>
                        <a:t>r</a:t>
                      </a:r>
                      <a:r>
                        <a:rPr lang="en-US" sz="900" kern="1200" dirty="0" smtClean="0">
                          <a:effectLst/>
                        </a:rPr>
                        <a:t>ansomware, </a:t>
                      </a:r>
                      <a:r>
                        <a:rPr lang="ru-RU" sz="900" kern="1200" dirty="0" smtClean="0">
                          <a:effectLst/>
                        </a:rPr>
                        <a:t>целевых атак</a:t>
                      </a:r>
                      <a:r>
                        <a:rPr lang="ru-RU" sz="900" kern="1200" baseline="0" dirty="0" smtClean="0">
                          <a:effectLst/>
                        </a:rPr>
                        <a:t> и прочих уязвимостей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E8F4F2"/>
                    </a:solidFill>
                  </a:tcPr>
                </a:tc>
              </a:tr>
              <a:tr h="422974">
                <a:tc>
                  <a:txBody>
                    <a:bodyPr/>
                    <a:lstStyle/>
                    <a:p>
                      <a:pPr lvl="0" algn="l"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800" b="0" dirty="0" smtClean="0">
                          <a:solidFill>
                            <a:schemeClr val="bg2"/>
                          </a:solidFill>
                          <a:latin typeface="+mn-lt"/>
                          <a:cs typeface="Open Sans"/>
                        </a:rPr>
                        <a:t>БАНК</a:t>
                      </a:r>
                      <a:endParaRPr sz="800" b="0" dirty="0">
                        <a:solidFill>
                          <a:schemeClr val="bg2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Защита финансовых институтов от вновь</a:t>
                      </a:r>
                      <a:r>
                        <a:rPr lang="ru-RU" sz="900" kern="1200" baseline="0" dirty="0" smtClean="0">
                          <a:effectLst/>
                        </a:rPr>
                        <a:t> возникающих целевых </a:t>
                      </a:r>
                      <a:r>
                        <a:rPr lang="ru-RU" sz="900" kern="1200" baseline="0" dirty="0" err="1" smtClean="0">
                          <a:effectLst/>
                        </a:rPr>
                        <a:t>кибератак</a:t>
                      </a:r>
                      <a:r>
                        <a:rPr lang="ru-RU" sz="900" kern="1200" baseline="0" dirty="0" smtClean="0">
                          <a:effectLst/>
                        </a:rPr>
                        <a:t> высокого уровня</a:t>
                      </a:r>
                      <a:endParaRPr lang="ru-RU" sz="900" dirty="0" smtClean="0"/>
                    </a:p>
                  </a:txBody>
                  <a:tcPr marL="144000" marR="23813" marT="23813" marB="23813" anchor="ctr" horzOverflow="overflow">
                    <a:solidFill>
                      <a:srgbClr val="CEE8E4"/>
                    </a:solidFill>
                  </a:tcPr>
                </a:tc>
              </a:tr>
              <a:tr h="424317">
                <a:tc>
                  <a:txBody>
                    <a:bodyPr/>
                    <a:lstStyle/>
                    <a:p>
                      <a:pPr lvl="0" algn="l"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800" b="0" dirty="0" smtClean="0">
                          <a:solidFill>
                            <a:schemeClr val="bg2"/>
                          </a:solidFill>
                          <a:latin typeface="+mn-lt"/>
                          <a:cs typeface="Open Sans"/>
                        </a:rPr>
                        <a:t>ЭЛЕКТРОННОЕ ПРАВИТЕЛЬСТВО</a:t>
                      </a:r>
                      <a:endParaRPr sz="800" b="0" dirty="0">
                        <a:solidFill>
                          <a:schemeClr val="bg2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Защита публичных электронных</a:t>
                      </a:r>
                      <a:r>
                        <a:rPr lang="ru-RU" sz="900" kern="1200" baseline="0" dirty="0" smtClean="0">
                          <a:effectLst/>
                        </a:rPr>
                        <a:t> сервисов от атак и </a:t>
                      </a:r>
                      <a:r>
                        <a:rPr lang="ru-RU" sz="900" kern="1200" baseline="0" dirty="0" err="1" smtClean="0">
                          <a:effectLst/>
                        </a:rPr>
                        <a:t>эксплойтов</a:t>
                      </a:r>
                      <a:endParaRPr lang="ru-RU" sz="900" dirty="0" smtClean="0"/>
                    </a:p>
                  </a:txBody>
                  <a:tcPr marL="144000" marR="23813" marT="23813" marB="23813" anchor="ctr" horzOverflow="overflow">
                    <a:solidFill>
                      <a:srgbClr val="E8F4F2"/>
                    </a:solidFill>
                  </a:tcPr>
                </a:tc>
              </a:tr>
              <a:tr h="422974">
                <a:tc>
                  <a:txBody>
                    <a:bodyPr/>
                    <a:lstStyle/>
                    <a:p>
                      <a:pPr lvl="0" algn="l">
                        <a:defRPr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800" b="0" dirty="0" smtClean="0">
                          <a:solidFill>
                            <a:schemeClr val="bg2"/>
                          </a:solidFill>
                          <a:latin typeface="+mn-lt"/>
                          <a:cs typeface="Open Sans"/>
                        </a:rPr>
                        <a:t>ЭЛЕКТРОСТАНЦИЯ</a:t>
                      </a:r>
                      <a:endParaRPr sz="800" b="0" dirty="0">
                        <a:solidFill>
                          <a:schemeClr val="bg2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144000" marR="23813" marT="23813" marB="23813" anchor="ctr" horzOverflow="overflow">
                    <a:solidFill>
                      <a:srgbClr val="0097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effectLst/>
                        </a:rPr>
                        <a:t>Защита промышленных компаний и объектов</a:t>
                      </a:r>
                      <a:r>
                        <a:rPr lang="ru-RU" sz="900" kern="1200" baseline="0" dirty="0" smtClean="0">
                          <a:effectLst/>
                        </a:rPr>
                        <a:t> инфраструктуры (на примере газотурбинной электростанции)</a:t>
                      </a:r>
                      <a:endParaRPr lang="ru-RU" sz="900" dirty="0" smtClean="0"/>
                    </a:p>
                  </a:txBody>
                  <a:tcPr marL="144000" marR="23813" marT="23813" marB="23813" anchor="ctr" horzOverflow="overflow">
                    <a:solidFill>
                      <a:srgbClr val="CEE8E4"/>
                    </a:solidFill>
                  </a:tcPr>
                </a:tc>
              </a:tr>
            </a:tbl>
          </a:graphicData>
        </a:graphic>
      </p:graphicFrame>
      <p:sp>
        <p:nvSpPr>
          <p:cNvPr id="10" name="Text Placeholder 4"/>
          <p:cNvSpPr txBox="1">
            <a:spLocks/>
          </p:cNvSpPr>
          <p:nvPr/>
        </p:nvSpPr>
        <p:spPr>
          <a:xfrm>
            <a:off x="3886012" y="1196509"/>
            <a:ext cx="3428164" cy="142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lvl="1" indent="-285750">
              <a:lnSpc>
                <a:spcPct val="110000"/>
              </a:lnSpc>
              <a:spcBef>
                <a:spcPts val="600"/>
              </a:spcBef>
              <a:buFont typeface="Wingdings" charset="2"/>
              <a:buChar char="§"/>
              <a:tabLst>
                <a:tab pos="266700" algn="l"/>
              </a:tabLst>
            </a:pPr>
            <a:r>
              <a:rPr lang="ru-RU" sz="1400" dirty="0" smtClean="0">
                <a:latin typeface="Arial"/>
                <a:cs typeface="Arial"/>
              </a:rPr>
              <a:t>Деловая игра для выработки стратегии реагирования на </a:t>
            </a:r>
            <a:r>
              <a:rPr lang="ru-RU" sz="1400" dirty="0" err="1" smtClean="0">
                <a:latin typeface="Arial"/>
                <a:cs typeface="Arial"/>
              </a:rPr>
              <a:t>киберугрозы</a:t>
            </a:r>
            <a:r>
              <a:rPr lang="ru-RU" sz="1400" dirty="0" smtClean="0">
                <a:latin typeface="Arial"/>
                <a:cs typeface="Arial"/>
              </a:rPr>
              <a:t> (2 часа)</a:t>
            </a:r>
            <a:endParaRPr lang="en-GB" sz="1400" dirty="0" smtClean="0">
              <a:latin typeface="Arial"/>
              <a:cs typeface="Arial"/>
            </a:endParaRPr>
          </a:p>
          <a:p>
            <a:pPr marL="381000" lvl="1" indent="-285750">
              <a:lnSpc>
                <a:spcPct val="110000"/>
              </a:lnSpc>
              <a:spcBef>
                <a:spcPts val="600"/>
              </a:spcBef>
              <a:buFont typeface="Wingdings" charset="2"/>
              <a:buChar char="§"/>
              <a:tabLst>
                <a:tab pos="266700" algn="l"/>
              </a:tabLst>
            </a:pPr>
            <a:r>
              <a:rPr lang="ru-RU" sz="1400" dirty="0" smtClean="0">
                <a:latin typeface="Arial"/>
                <a:cs typeface="Arial"/>
              </a:rPr>
              <a:t>Командная работа для создания навыков сотрудничества</a:t>
            </a:r>
            <a:endParaRPr lang="en-GB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1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775" y="267494"/>
            <a:ext cx="8426450" cy="670523"/>
          </a:xfrm>
        </p:spPr>
        <p:txBody>
          <a:bodyPr/>
          <a:lstStyle/>
          <a:p>
            <a:r>
              <a:rPr lang="ru-RU" dirty="0" smtClean="0"/>
              <a:t>ШИФРОВАЛЬЩИКИ</a:t>
            </a:r>
            <a:r>
              <a:rPr lang="en-GB" dirty="0" smtClean="0"/>
              <a:t> – RAA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358775" y="771550"/>
            <a:ext cx="8426449" cy="3816425"/>
          </a:xfrm>
        </p:spPr>
        <p:txBody>
          <a:bodyPr/>
          <a:lstStyle/>
          <a:p>
            <a:pPr lvl="1"/>
            <a:r>
              <a:rPr lang="ru-RU" dirty="0" smtClean="0"/>
              <a:t>Одна из наиболее значительных инноваций в шифровальщиках-вымогателях в 2016 году.</a:t>
            </a:r>
            <a:r>
              <a:rPr lang="en-US" dirty="0" smtClean="0"/>
              <a:t> RAA </a:t>
            </a:r>
            <a:r>
              <a:rPr lang="ru-RU" dirty="0" smtClean="0"/>
              <a:t>целиком написан на </a:t>
            </a:r>
            <a:r>
              <a:rPr lang="en-US" dirty="0" smtClean="0"/>
              <a:t>JavaScript. </a:t>
            </a:r>
            <a:r>
              <a:rPr lang="ru-RU" dirty="0" smtClean="0"/>
              <a:t>Вся программа – это один-единственный файл </a:t>
            </a:r>
            <a:r>
              <a:rPr lang="en-GB" dirty="0" smtClean="0"/>
              <a:t>.JS</a:t>
            </a:r>
            <a:r>
              <a:rPr lang="ru-RU" dirty="0" smtClean="0"/>
              <a:t>, который попадает к пользователю как вложение в спам-сообщении.</a:t>
            </a:r>
            <a:r>
              <a:rPr lang="en-GB" dirty="0" smtClean="0"/>
              <a:t> </a:t>
            </a:r>
            <a:r>
              <a:rPr lang="ru-RU" dirty="0" smtClean="0"/>
              <a:t>При запуске информирует пользователя об ошибке, одновременно шифруя файлы. 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34" y="1823607"/>
            <a:ext cx="3564396" cy="317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4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CYBERSAFETY </a:t>
            </a:r>
            <a:r>
              <a:rPr lang="en-US" dirty="0" smtClean="0"/>
              <a:t>MANAGEMENT GAMES</a:t>
            </a:r>
            <a:endParaRPr lang="ru-RU" dirty="0"/>
          </a:p>
        </p:txBody>
      </p:sp>
      <p:pic>
        <p:nvPicPr>
          <p:cNvPr id="5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00" y="249932"/>
            <a:ext cx="1300500" cy="1310063"/>
          </a:xfrm>
          <a:prstGeom prst="rect">
            <a:avLst/>
          </a:prstGeom>
        </p:spPr>
      </p:pic>
      <p:sp>
        <p:nvSpPr>
          <p:cNvPr id="12" name="Rectangle 3"/>
          <p:cNvSpPr/>
          <p:nvPr/>
        </p:nvSpPr>
        <p:spPr>
          <a:xfrm>
            <a:off x="7866791" y="1222623"/>
            <a:ext cx="1277210" cy="4003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ru-RU" sz="1000" b="1" dirty="0" smtClean="0">
                <a:solidFill>
                  <a:srgbClr val="474747"/>
                </a:solidFill>
                <a:latin typeface="+mj-lt"/>
                <a:cs typeface="Museo Sans Cyrl 700"/>
              </a:rPr>
              <a:t>Для менеджеров</a:t>
            </a:r>
            <a:endParaRPr lang="ru-RU" sz="1000" b="1" dirty="0">
              <a:solidFill>
                <a:srgbClr val="474747"/>
              </a:solidFill>
              <a:latin typeface="+mj-lt"/>
              <a:cs typeface="Museo Sans Cyrl 70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4545218" y="1380137"/>
            <a:ext cx="2533499" cy="693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600" b="1" kern="1200">
                <a:solidFill>
                  <a:srgbClr val="006D5C"/>
                </a:solidFill>
                <a:latin typeface="+mj-lt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ru-RU" sz="1000" noProof="0" dirty="0" smtClean="0"/>
              <a:t>ПОНИМАНИЕ ВАЖНОСТИ </a:t>
            </a:r>
            <a:r>
              <a:rPr lang="ru-RU" sz="1000" dirty="0" smtClean="0"/>
              <a:t>ИБ</a:t>
            </a:r>
            <a:endParaRPr lang="ru-RU" sz="1000" noProof="0" dirty="0" smtClean="0"/>
          </a:p>
          <a:p>
            <a:pPr>
              <a:lnSpc>
                <a:spcPct val="100000"/>
              </a:lnSpc>
            </a:pPr>
            <a:r>
              <a:rPr lang="ru-RU" sz="800" b="0" dirty="0" smtClean="0">
                <a:solidFill>
                  <a:schemeClr val="accent4"/>
                </a:solidFill>
              </a:rPr>
              <a:t>Внедрение </a:t>
            </a:r>
            <a:r>
              <a:rPr lang="ru-RU" sz="800" b="0" dirty="0">
                <a:solidFill>
                  <a:schemeClr val="accent4"/>
                </a:solidFill>
              </a:rPr>
              <a:t>внутренних мер по </a:t>
            </a:r>
            <a:r>
              <a:rPr lang="ru-RU" sz="800" b="0" dirty="0" err="1">
                <a:solidFill>
                  <a:schemeClr val="accent4"/>
                </a:solidFill>
              </a:rPr>
              <a:t>кибербезопасности</a:t>
            </a:r>
            <a:r>
              <a:rPr lang="ru-RU" sz="800" b="0" dirty="0">
                <a:solidFill>
                  <a:schemeClr val="accent4"/>
                </a:solidFill>
              </a:rPr>
              <a:t> – </a:t>
            </a:r>
            <a:r>
              <a:rPr lang="ru-RU" sz="800" b="0" dirty="0" smtClean="0">
                <a:solidFill>
                  <a:schemeClr val="accent4"/>
                </a:solidFill>
              </a:rPr>
              <a:t>серьезный процесс</a:t>
            </a:r>
            <a:r>
              <a:rPr lang="ru-RU" sz="800" b="0" dirty="0">
                <a:solidFill>
                  <a:schemeClr val="accent4"/>
                </a:solidFill>
              </a:rPr>
              <a:t>, однако в его основе лежит набор простых действий, не требующих больших временных затрат </a:t>
            </a:r>
          </a:p>
          <a:p>
            <a:pPr lvl="0">
              <a:lnSpc>
                <a:spcPct val="100000"/>
              </a:lnSpc>
            </a:pPr>
            <a:r>
              <a:rPr lang="ru-RU" sz="700" b="0" noProof="0" dirty="0" smtClean="0">
                <a:solidFill>
                  <a:schemeClr val="accent4"/>
                </a:solidFill>
              </a:rPr>
              <a:t> 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Объект 3"/>
          <p:cNvSpPr txBox="1">
            <a:spLocks/>
          </p:cNvSpPr>
          <p:nvPr/>
        </p:nvSpPr>
        <p:spPr>
          <a:xfrm>
            <a:off x="4545218" y="2394638"/>
            <a:ext cx="2717178" cy="324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600" b="1" kern="1200">
                <a:solidFill>
                  <a:srgbClr val="006D5C"/>
                </a:solidFill>
                <a:latin typeface="+mj-lt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1000" noProof="0" dirty="0" smtClean="0"/>
              <a:t>УМЕНИЕ ПРИНИМАТЬ БИЗНЕС-РЕШЕНИЯ С УЧЕТОМ ПРИНЦИПОВ ИБ</a:t>
            </a:r>
            <a:endParaRPr lang="ru-RU" sz="800" noProof="0" dirty="0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800" b="0" dirty="0" err="1">
                <a:solidFill>
                  <a:schemeClr val="accent4"/>
                </a:solidFill>
              </a:rPr>
              <a:t>Кибербезопасность</a:t>
            </a:r>
            <a:r>
              <a:rPr lang="ru-RU" sz="800" b="0" dirty="0">
                <a:solidFill>
                  <a:schemeClr val="accent4"/>
                </a:solidFill>
              </a:rPr>
              <a:t> как неотъемлемая часть </a:t>
            </a:r>
            <a:r>
              <a:rPr lang="ru-RU" sz="800" b="0" dirty="0" smtClean="0">
                <a:solidFill>
                  <a:schemeClr val="accent4"/>
                </a:solidFill>
              </a:rPr>
              <a:t>бизнес-процессов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0" name="Объект 3"/>
          <p:cNvSpPr txBox="1">
            <a:spLocks/>
          </p:cNvSpPr>
          <p:nvPr/>
        </p:nvSpPr>
        <p:spPr>
          <a:xfrm>
            <a:off x="4545218" y="3204234"/>
            <a:ext cx="2468191" cy="324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600" b="1" kern="1200">
                <a:solidFill>
                  <a:srgbClr val="006D5C"/>
                </a:solidFill>
                <a:latin typeface="+mj-lt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ru-RU" sz="1000" noProof="0" dirty="0" smtClean="0"/>
              <a:t>МОНИТОРИНГ</a:t>
            </a:r>
          </a:p>
          <a:p>
            <a:pPr>
              <a:lnSpc>
                <a:spcPct val="100000"/>
              </a:lnSpc>
            </a:pPr>
            <a:r>
              <a:rPr lang="ru-RU" sz="800" b="0" dirty="0" smtClean="0">
                <a:solidFill>
                  <a:schemeClr val="accent4"/>
                </a:solidFill>
              </a:rPr>
              <a:t>Взгляд </a:t>
            </a:r>
            <a:r>
              <a:rPr lang="ru-RU" sz="800" b="0" dirty="0">
                <a:solidFill>
                  <a:schemeClr val="accent4"/>
                </a:solidFill>
              </a:rPr>
              <a:t>на повседневные рабочие процессы с точки зрения </a:t>
            </a:r>
            <a:r>
              <a:rPr lang="ru-RU" sz="800" b="0" dirty="0" err="1">
                <a:solidFill>
                  <a:schemeClr val="accent4"/>
                </a:solidFill>
              </a:rPr>
              <a:t>кибербезопасности</a:t>
            </a:r>
            <a:endParaRPr lang="ru-RU" sz="800" b="0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800" b="0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21" name="Объект 3"/>
          <p:cNvSpPr txBox="1">
            <a:spLocks/>
          </p:cNvSpPr>
          <p:nvPr/>
        </p:nvSpPr>
        <p:spPr>
          <a:xfrm>
            <a:off x="4545218" y="3979701"/>
            <a:ext cx="2717178" cy="324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1600" b="1" kern="1200">
                <a:solidFill>
                  <a:srgbClr val="006D5C"/>
                </a:solidFill>
                <a:latin typeface="+mj-lt"/>
                <a:ea typeface="+mn-ea"/>
                <a:cs typeface="Open San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ru-RU" sz="1000" noProof="0" dirty="0" smtClean="0"/>
              <a:t>УБЕЖДЕНИЕ И ВДОХНОВЕНИЕ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ru-RU" sz="800" b="0" dirty="0">
                <a:solidFill>
                  <a:schemeClr val="accent4"/>
                </a:solidFill>
              </a:rPr>
              <a:t>Вдумчивое руководство и полезные советы подчиненным</a:t>
            </a:r>
          </a:p>
          <a:p>
            <a:pPr lvl="0">
              <a:lnSpc>
                <a:spcPct val="100000"/>
              </a:lnSpc>
            </a:pPr>
            <a:endParaRPr lang="ru-RU" sz="800" b="0" dirty="0">
              <a:solidFill>
                <a:schemeClr val="accent4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" y="1086521"/>
            <a:ext cx="3511425" cy="35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= СМЕНА УБЕЖДЕНИЙ</a:t>
            </a:r>
            <a:endParaRPr lang="ru-RU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81736" y="1032342"/>
            <a:ext cx="4702097" cy="3385868"/>
            <a:chOff x="3540224" y="1894114"/>
            <a:chExt cx="5263953" cy="2501238"/>
          </a:xfrm>
        </p:grpSpPr>
        <p:sp>
          <p:nvSpPr>
            <p:cNvPr id="13" name="Freeform 12"/>
            <p:cNvSpPr/>
            <p:nvPr/>
          </p:nvSpPr>
          <p:spPr>
            <a:xfrm>
              <a:off x="3540224" y="1894114"/>
              <a:ext cx="1671096" cy="2501238"/>
            </a:xfrm>
            <a:custGeom>
              <a:avLst/>
              <a:gdLst>
                <a:gd name="connsiteX0" fmla="*/ 0 w 1671096"/>
                <a:gd name="connsiteY0" fmla="*/ 167110 h 3313793"/>
                <a:gd name="connsiteX1" fmla="*/ 167110 w 1671096"/>
                <a:gd name="connsiteY1" fmla="*/ 0 h 3313793"/>
                <a:gd name="connsiteX2" fmla="*/ 1503986 w 1671096"/>
                <a:gd name="connsiteY2" fmla="*/ 0 h 3313793"/>
                <a:gd name="connsiteX3" fmla="*/ 1671096 w 1671096"/>
                <a:gd name="connsiteY3" fmla="*/ 167110 h 3313793"/>
                <a:gd name="connsiteX4" fmla="*/ 1671096 w 1671096"/>
                <a:gd name="connsiteY4" fmla="*/ 3146683 h 3313793"/>
                <a:gd name="connsiteX5" fmla="*/ 1503986 w 1671096"/>
                <a:gd name="connsiteY5" fmla="*/ 3313793 h 3313793"/>
                <a:gd name="connsiteX6" fmla="*/ 167110 w 1671096"/>
                <a:gd name="connsiteY6" fmla="*/ 3313793 h 3313793"/>
                <a:gd name="connsiteX7" fmla="*/ 0 w 1671096"/>
                <a:gd name="connsiteY7" fmla="*/ 3146683 h 3313793"/>
                <a:gd name="connsiteX8" fmla="*/ 0 w 1671096"/>
                <a:gd name="connsiteY8" fmla="*/ 167110 h 3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096" h="3313793">
                  <a:moveTo>
                    <a:pt x="0" y="167110"/>
                  </a:moveTo>
                  <a:cubicBezTo>
                    <a:pt x="0" y="74818"/>
                    <a:pt x="74818" y="0"/>
                    <a:pt x="167110" y="0"/>
                  </a:cubicBezTo>
                  <a:lnTo>
                    <a:pt x="1503986" y="0"/>
                  </a:lnTo>
                  <a:cubicBezTo>
                    <a:pt x="1596278" y="0"/>
                    <a:pt x="1671096" y="74818"/>
                    <a:pt x="1671096" y="167110"/>
                  </a:cubicBezTo>
                  <a:lnTo>
                    <a:pt x="1671096" y="3146683"/>
                  </a:lnTo>
                  <a:cubicBezTo>
                    <a:pt x="1671096" y="3238975"/>
                    <a:pt x="1596278" y="3313793"/>
                    <a:pt x="1503986" y="3313793"/>
                  </a:cubicBezTo>
                  <a:lnTo>
                    <a:pt x="167110" y="3313793"/>
                  </a:lnTo>
                  <a:cubicBezTo>
                    <a:pt x="74818" y="3313793"/>
                    <a:pt x="0" y="3238975"/>
                    <a:pt x="0" y="3146683"/>
                  </a:cubicBezTo>
                  <a:lnTo>
                    <a:pt x="0" y="167110"/>
                  </a:lnTo>
                  <a:close/>
                </a:path>
              </a:pathLst>
            </a:custGeom>
            <a:solidFill>
              <a:srgbClr val="E0F0ED"/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248729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707334" y="2075980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EC683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“</a:t>
              </a:r>
              <a:r>
                <a:rPr lang="ru-RU" sz="1100" kern="1200" dirty="0" smtClean="0"/>
                <a:t>Хакеры сломают мой компьютер</a:t>
              </a:r>
              <a:r>
                <a:rPr lang="en-US" sz="1100" kern="1200" dirty="0" smtClean="0"/>
                <a:t>”</a:t>
              </a:r>
              <a:endParaRPr lang="ru-RU" sz="11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707334" y="2827165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Опасайтесь людей, а не сломанных компьютеров</a:t>
              </a:r>
              <a:endParaRPr lang="ru-RU" sz="11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707334" y="3578351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AFCB3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/>
                <a:t>Под</a:t>
              </a:r>
              <a:r>
                <a:rPr lang="ru-RU" sz="1100" kern="1200" dirty="0" smtClean="0"/>
                <a:t>умайте, кто может </a:t>
              </a:r>
              <a:r>
                <a:rPr lang="ru-RU" sz="1100" kern="1200" dirty="0" err="1" smtClean="0"/>
                <a:t>восполь-зоваться</a:t>
              </a:r>
              <a:r>
                <a:rPr lang="ru-RU" sz="1100" kern="1200" dirty="0" smtClean="0"/>
                <a:t> тем, что вы делаете</a:t>
              </a:r>
              <a:endParaRPr lang="ru-RU" sz="11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36652" y="1894114"/>
              <a:ext cx="1671096" cy="2501238"/>
            </a:xfrm>
            <a:custGeom>
              <a:avLst/>
              <a:gdLst>
                <a:gd name="connsiteX0" fmla="*/ 0 w 1671096"/>
                <a:gd name="connsiteY0" fmla="*/ 167110 h 3313793"/>
                <a:gd name="connsiteX1" fmla="*/ 167110 w 1671096"/>
                <a:gd name="connsiteY1" fmla="*/ 0 h 3313793"/>
                <a:gd name="connsiteX2" fmla="*/ 1503986 w 1671096"/>
                <a:gd name="connsiteY2" fmla="*/ 0 h 3313793"/>
                <a:gd name="connsiteX3" fmla="*/ 1671096 w 1671096"/>
                <a:gd name="connsiteY3" fmla="*/ 167110 h 3313793"/>
                <a:gd name="connsiteX4" fmla="*/ 1671096 w 1671096"/>
                <a:gd name="connsiteY4" fmla="*/ 3146683 h 3313793"/>
                <a:gd name="connsiteX5" fmla="*/ 1503986 w 1671096"/>
                <a:gd name="connsiteY5" fmla="*/ 3313793 h 3313793"/>
                <a:gd name="connsiteX6" fmla="*/ 167110 w 1671096"/>
                <a:gd name="connsiteY6" fmla="*/ 3313793 h 3313793"/>
                <a:gd name="connsiteX7" fmla="*/ 0 w 1671096"/>
                <a:gd name="connsiteY7" fmla="*/ 3146683 h 3313793"/>
                <a:gd name="connsiteX8" fmla="*/ 0 w 1671096"/>
                <a:gd name="connsiteY8" fmla="*/ 167110 h 3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096" h="3313793">
                  <a:moveTo>
                    <a:pt x="0" y="167110"/>
                  </a:moveTo>
                  <a:cubicBezTo>
                    <a:pt x="0" y="74818"/>
                    <a:pt x="74818" y="0"/>
                    <a:pt x="167110" y="0"/>
                  </a:cubicBezTo>
                  <a:lnTo>
                    <a:pt x="1503986" y="0"/>
                  </a:lnTo>
                  <a:cubicBezTo>
                    <a:pt x="1596278" y="0"/>
                    <a:pt x="1671096" y="74818"/>
                    <a:pt x="1671096" y="167110"/>
                  </a:cubicBezTo>
                  <a:lnTo>
                    <a:pt x="1671096" y="3146683"/>
                  </a:lnTo>
                  <a:cubicBezTo>
                    <a:pt x="1671096" y="3238975"/>
                    <a:pt x="1596278" y="3313793"/>
                    <a:pt x="1503986" y="3313793"/>
                  </a:cubicBezTo>
                  <a:lnTo>
                    <a:pt x="167110" y="3313793"/>
                  </a:lnTo>
                  <a:cubicBezTo>
                    <a:pt x="74818" y="3313793"/>
                    <a:pt x="0" y="3238975"/>
                    <a:pt x="0" y="3146683"/>
                  </a:cubicBezTo>
                  <a:lnTo>
                    <a:pt x="0" y="167110"/>
                  </a:lnTo>
                  <a:close/>
                </a:path>
              </a:pathLst>
            </a:custGeom>
            <a:solidFill>
              <a:srgbClr val="E0F0ED"/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248729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03762" y="2075980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EC683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“</a:t>
              </a:r>
              <a:r>
                <a:rPr lang="ru-RU" sz="1100" dirty="0" smtClean="0"/>
                <a:t>Я не представ-</a:t>
              </a:r>
              <a:r>
                <a:rPr lang="ru-RU" sz="1100" dirty="0" err="1" smtClean="0"/>
                <a:t>ляю</a:t>
              </a:r>
              <a:r>
                <a:rPr lang="ru-RU" sz="1100" dirty="0" smtClean="0"/>
                <a:t> интереса для </a:t>
              </a:r>
              <a:r>
                <a:rPr lang="ru-RU" sz="1100" dirty="0" err="1" smtClean="0"/>
                <a:t>кибер</a:t>
              </a:r>
              <a:r>
                <a:rPr lang="ru-RU" sz="1100" dirty="0" smtClean="0"/>
                <a:t>-преступников</a:t>
              </a:r>
              <a:r>
                <a:rPr lang="en-US" sz="1100" kern="1200" dirty="0" smtClean="0"/>
                <a:t>”</a:t>
              </a:r>
              <a:endParaRPr lang="ru-RU" sz="11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03762" y="2827165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Страдают не только те, кто представляет большой интерес</a:t>
              </a:r>
              <a:endParaRPr lang="ru-RU" sz="11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03762" y="3578351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AFCB3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Станьте менее уязвимым, чем другие</a:t>
              </a:r>
              <a:endParaRPr lang="ru-RU" sz="11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33081" y="1894114"/>
              <a:ext cx="1671096" cy="2501238"/>
            </a:xfrm>
            <a:custGeom>
              <a:avLst/>
              <a:gdLst>
                <a:gd name="connsiteX0" fmla="*/ 0 w 1671096"/>
                <a:gd name="connsiteY0" fmla="*/ 167110 h 3313793"/>
                <a:gd name="connsiteX1" fmla="*/ 167110 w 1671096"/>
                <a:gd name="connsiteY1" fmla="*/ 0 h 3313793"/>
                <a:gd name="connsiteX2" fmla="*/ 1503986 w 1671096"/>
                <a:gd name="connsiteY2" fmla="*/ 0 h 3313793"/>
                <a:gd name="connsiteX3" fmla="*/ 1671096 w 1671096"/>
                <a:gd name="connsiteY3" fmla="*/ 167110 h 3313793"/>
                <a:gd name="connsiteX4" fmla="*/ 1671096 w 1671096"/>
                <a:gd name="connsiteY4" fmla="*/ 3146683 h 3313793"/>
                <a:gd name="connsiteX5" fmla="*/ 1503986 w 1671096"/>
                <a:gd name="connsiteY5" fmla="*/ 3313793 h 3313793"/>
                <a:gd name="connsiteX6" fmla="*/ 167110 w 1671096"/>
                <a:gd name="connsiteY6" fmla="*/ 3313793 h 3313793"/>
                <a:gd name="connsiteX7" fmla="*/ 0 w 1671096"/>
                <a:gd name="connsiteY7" fmla="*/ 3146683 h 3313793"/>
                <a:gd name="connsiteX8" fmla="*/ 0 w 1671096"/>
                <a:gd name="connsiteY8" fmla="*/ 167110 h 3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1096" h="3313793">
                  <a:moveTo>
                    <a:pt x="0" y="167110"/>
                  </a:moveTo>
                  <a:cubicBezTo>
                    <a:pt x="0" y="74818"/>
                    <a:pt x="74818" y="0"/>
                    <a:pt x="167110" y="0"/>
                  </a:cubicBezTo>
                  <a:lnTo>
                    <a:pt x="1503986" y="0"/>
                  </a:lnTo>
                  <a:cubicBezTo>
                    <a:pt x="1596278" y="0"/>
                    <a:pt x="1671096" y="74818"/>
                    <a:pt x="1671096" y="167110"/>
                  </a:cubicBezTo>
                  <a:lnTo>
                    <a:pt x="1671096" y="3146683"/>
                  </a:lnTo>
                  <a:cubicBezTo>
                    <a:pt x="1671096" y="3238975"/>
                    <a:pt x="1596278" y="3313793"/>
                    <a:pt x="1503986" y="3313793"/>
                  </a:cubicBezTo>
                  <a:lnTo>
                    <a:pt x="167110" y="3313793"/>
                  </a:lnTo>
                  <a:cubicBezTo>
                    <a:pt x="74818" y="3313793"/>
                    <a:pt x="0" y="3238975"/>
                    <a:pt x="0" y="3146683"/>
                  </a:cubicBezTo>
                  <a:lnTo>
                    <a:pt x="0" y="167110"/>
                  </a:lnTo>
                  <a:close/>
                </a:path>
              </a:pathLst>
            </a:custGeom>
            <a:solidFill>
              <a:srgbClr val="E0F0ED"/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248729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00190" y="2075980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EC683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“</a:t>
              </a:r>
              <a:r>
                <a:rPr lang="ru-RU" sz="1100" dirty="0" smtClean="0"/>
                <a:t>У меня нет времени на безопасность</a:t>
              </a:r>
              <a:r>
                <a:rPr lang="en-US" sz="1100" kern="1200" dirty="0" smtClean="0"/>
                <a:t>”</a:t>
              </a:r>
              <a:endParaRPr lang="ru-RU" sz="1100" kern="12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300190" y="2827165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FBBA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Безопасность необходима для эффективной работы</a:t>
              </a:r>
              <a:endParaRPr lang="ru-RU" sz="11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00190" y="3578351"/>
              <a:ext cx="1336876" cy="651027"/>
            </a:xfrm>
            <a:custGeom>
              <a:avLst/>
              <a:gdLst>
                <a:gd name="connsiteX0" fmla="*/ 0 w 1336876"/>
                <a:gd name="connsiteY0" fmla="*/ 65103 h 651027"/>
                <a:gd name="connsiteX1" fmla="*/ 65103 w 1336876"/>
                <a:gd name="connsiteY1" fmla="*/ 0 h 651027"/>
                <a:gd name="connsiteX2" fmla="*/ 1271773 w 1336876"/>
                <a:gd name="connsiteY2" fmla="*/ 0 h 651027"/>
                <a:gd name="connsiteX3" fmla="*/ 1336876 w 1336876"/>
                <a:gd name="connsiteY3" fmla="*/ 65103 h 651027"/>
                <a:gd name="connsiteX4" fmla="*/ 1336876 w 1336876"/>
                <a:gd name="connsiteY4" fmla="*/ 585924 h 651027"/>
                <a:gd name="connsiteX5" fmla="*/ 1271773 w 1336876"/>
                <a:gd name="connsiteY5" fmla="*/ 651027 h 651027"/>
                <a:gd name="connsiteX6" fmla="*/ 65103 w 1336876"/>
                <a:gd name="connsiteY6" fmla="*/ 651027 h 651027"/>
                <a:gd name="connsiteX7" fmla="*/ 0 w 1336876"/>
                <a:gd name="connsiteY7" fmla="*/ 585924 h 651027"/>
                <a:gd name="connsiteX8" fmla="*/ 0 w 1336876"/>
                <a:gd name="connsiteY8" fmla="*/ 65103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876" h="651027">
                  <a:moveTo>
                    <a:pt x="0" y="65103"/>
                  </a:moveTo>
                  <a:cubicBezTo>
                    <a:pt x="0" y="29148"/>
                    <a:pt x="29148" y="0"/>
                    <a:pt x="65103" y="0"/>
                  </a:cubicBezTo>
                  <a:lnTo>
                    <a:pt x="1271773" y="0"/>
                  </a:lnTo>
                  <a:cubicBezTo>
                    <a:pt x="1307728" y="0"/>
                    <a:pt x="1336876" y="29148"/>
                    <a:pt x="1336876" y="65103"/>
                  </a:cubicBezTo>
                  <a:lnTo>
                    <a:pt x="1336876" y="585924"/>
                  </a:lnTo>
                  <a:cubicBezTo>
                    <a:pt x="1336876" y="621879"/>
                    <a:pt x="1307728" y="651027"/>
                    <a:pt x="1271773" y="651027"/>
                  </a:cubicBezTo>
                  <a:lnTo>
                    <a:pt x="65103" y="651027"/>
                  </a:lnTo>
                  <a:cubicBezTo>
                    <a:pt x="29148" y="651027"/>
                    <a:pt x="0" y="621879"/>
                    <a:pt x="0" y="585924"/>
                  </a:cubicBezTo>
                  <a:lnTo>
                    <a:pt x="0" y="65103"/>
                  </a:lnTo>
                  <a:close/>
                </a:path>
              </a:pathLst>
            </a:custGeom>
            <a:solidFill>
              <a:srgbClr val="AFCB3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8" tIns="41928" rIns="19068" bIns="41928" numCol="1" spcCol="1270" anchor="ctr" anchorCtr="0">
              <a:noAutofit/>
            </a:bodyPr>
            <a:lstStyle/>
            <a:p>
              <a:pPr lvl="0" algn="ctr" defTabSz="533400">
                <a:lnSpc>
                  <a:spcPct val="103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Сотрудничайте с отделом ИБ</a:t>
              </a:r>
              <a:endParaRPr lang="ru-RU" sz="1100" kern="1200" dirty="0"/>
            </a:p>
          </p:txBody>
        </p:sp>
      </p:grpSp>
      <p:sp>
        <p:nvSpPr>
          <p:cNvPr id="4" name="Down Arrow 3"/>
          <p:cNvSpPr/>
          <p:nvPr/>
        </p:nvSpPr>
        <p:spPr>
          <a:xfrm>
            <a:off x="404665" y="1052219"/>
            <a:ext cx="2377440" cy="3519781"/>
          </a:xfrm>
          <a:prstGeom prst="downArrow">
            <a:avLst>
              <a:gd name="adj1" fmla="val 62088"/>
              <a:gd name="adj2" fmla="val 17033"/>
            </a:avLst>
          </a:prstGeom>
          <a:solidFill>
            <a:srgbClr val="E0F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7162" y="1284426"/>
            <a:ext cx="14940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100" dirty="0" smtClean="0"/>
              <a:t>Преобразуйте заблуждения по поводу </a:t>
            </a:r>
            <a:r>
              <a:rPr lang="ru-RU" sz="1100" dirty="0" err="1" smtClean="0"/>
              <a:t>кибербезопасности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847162" y="2365446"/>
            <a:ext cx="1494000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100" dirty="0"/>
              <a:t>в</a:t>
            </a:r>
            <a:r>
              <a:rPr lang="ru-RU" sz="1100" dirty="0" smtClean="0"/>
              <a:t> адекватное восприятие реальности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847160" y="3300117"/>
            <a:ext cx="1494000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100" dirty="0" smtClean="0"/>
              <a:t>и покажите позитивную модель поведения</a:t>
            </a:r>
            <a:endParaRPr lang="ru-RU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79332" y="1275192"/>
            <a:ext cx="52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1C9BC"/>
                </a:solidFill>
              </a:rPr>
              <a:t>1</a:t>
            </a:r>
            <a:endParaRPr lang="ru-RU" sz="2400" dirty="0">
              <a:solidFill>
                <a:srgbClr val="71C9B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830" y="2303492"/>
            <a:ext cx="52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1C9BC"/>
                </a:solidFill>
              </a:rPr>
              <a:t>2</a:t>
            </a:r>
            <a:endParaRPr lang="ru-RU" sz="2400" dirty="0">
              <a:solidFill>
                <a:srgbClr val="71C9B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332" y="3311975"/>
            <a:ext cx="52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1C9BC"/>
                </a:solidFill>
              </a:rPr>
              <a:t>3</a:t>
            </a:r>
            <a:endParaRPr lang="ru-RU" sz="2400" dirty="0">
              <a:solidFill>
                <a:srgbClr val="71C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09094"/>
            <a:ext cx="649995" cy="634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5113" indent="-265113"/>
            <a:r>
              <a:rPr lang="en-US" dirty="0" smtClean="0"/>
              <a:t>3. </a:t>
            </a:r>
            <a:r>
              <a:rPr lang="ru-RU" dirty="0" smtClean="0"/>
              <a:t>ПЛАТФОРМА ОБУЧЕНИЯ НАВЫКАМ – </a:t>
            </a:r>
            <a:br>
              <a:rPr lang="ru-RU" dirty="0" smtClean="0"/>
            </a:br>
            <a:r>
              <a:rPr lang="ru-RU" dirty="0" smtClean="0"/>
              <a:t>МОДУЛЬНЫЙ ИНТЕРАКТИВНЫЙ ТРЕНИНГ</a:t>
            </a:r>
            <a:endParaRPr lang="ru-RU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90" y="287685"/>
            <a:ext cx="1000991" cy="862125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7740650" y="1209560"/>
            <a:ext cx="1277210" cy="4003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1000" b="1" dirty="0" smtClean="0">
                <a:solidFill>
                  <a:srgbClr val="474747"/>
                </a:solidFill>
                <a:latin typeface="+mj-lt"/>
                <a:cs typeface="Museo Sans Cyrl 700"/>
              </a:rPr>
              <a:t>Для всех сотрудников</a:t>
            </a:r>
            <a:endParaRPr lang="ru-RU" sz="1000" b="1" dirty="0">
              <a:solidFill>
                <a:srgbClr val="474747"/>
              </a:solidFill>
              <a:latin typeface="+mj-lt"/>
              <a:cs typeface="Museo Sans Cyrl 700"/>
            </a:endParaRPr>
          </a:p>
        </p:txBody>
      </p:sp>
      <p:graphicFrame>
        <p:nvGraphicFramePr>
          <p:cNvPr id="7" name="Diagram 9"/>
          <p:cNvGraphicFramePr/>
          <p:nvPr>
            <p:extLst/>
          </p:nvPr>
        </p:nvGraphicFramePr>
        <p:xfrm>
          <a:off x="366516" y="1131396"/>
          <a:ext cx="2556284" cy="337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/>
          <p:cNvSpPr/>
          <p:nvPr/>
        </p:nvSpPr>
        <p:spPr>
          <a:xfrm>
            <a:off x="382852" y="4618503"/>
            <a:ext cx="2676890" cy="448009"/>
          </a:xfrm>
          <a:prstGeom prst="rect">
            <a:avLst/>
          </a:prstGeom>
        </p:spPr>
        <p:txBody>
          <a:bodyPr wrap="none" lIns="77916" tIns="38958" rIns="77916" bIns="38958">
            <a:spAutoFit/>
          </a:bodyPr>
          <a:lstStyle/>
          <a:p>
            <a:r>
              <a:rPr lang="ru-RU" sz="1200" dirty="0" smtClean="0"/>
              <a:t>Облачная платформа с большим </a:t>
            </a:r>
          </a:p>
          <a:p>
            <a:r>
              <a:rPr lang="ru-RU" sz="1200" dirty="0" smtClean="0"/>
              <a:t>выбором административных ролей</a:t>
            </a:r>
            <a:endParaRPr lang="ru-RU" sz="1200" dirty="0"/>
          </a:p>
        </p:txBody>
      </p:sp>
      <p:pic>
        <p:nvPicPr>
          <p:cNvPr id="10" name="Picture 7"/>
          <p:cNvPicPr/>
          <p:nvPr/>
        </p:nvPicPr>
        <p:blipFill>
          <a:blip r:embed="rId8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31" y="1018087"/>
            <a:ext cx="2354915" cy="19906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977" y="1883325"/>
            <a:ext cx="2009672" cy="137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6388" y="3584050"/>
            <a:ext cx="627970" cy="1393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0088" y="3613074"/>
            <a:ext cx="567516" cy="1364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8505" y="3607090"/>
            <a:ext cx="532105" cy="11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ru-RU" dirty="0" smtClean="0"/>
              <a:t>ОЦЕНКА КУЛЬТУРЫ КИБЕРБЕЗОПАНОСТИ</a:t>
            </a:r>
            <a:endParaRPr lang="ru-RU" dirty="0"/>
          </a:p>
        </p:txBody>
      </p:sp>
      <p:sp>
        <p:nvSpPr>
          <p:cNvPr id="5" name="Rectangle 5"/>
          <p:cNvSpPr/>
          <p:nvPr/>
        </p:nvSpPr>
        <p:spPr>
          <a:xfrm>
            <a:off x="6109453" y="1907798"/>
            <a:ext cx="2836243" cy="1026629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/>
              <a:t>Позволяет проанализировать повседневное поведение сотрудников и их отношение к </a:t>
            </a:r>
            <a:r>
              <a:rPr lang="ru-RU" sz="1400" dirty="0" err="1" smtClean="0"/>
              <a:t>кибербезопасности</a:t>
            </a:r>
            <a:endParaRPr lang="ru-RU" sz="1400" dirty="0"/>
          </a:p>
        </p:txBody>
      </p:sp>
      <p:sp>
        <p:nvSpPr>
          <p:cNvPr id="6" name="Rectangle 8"/>
          <p:cNvSpPr/>
          <p:nvPr/>
        </p:nvSpPr>
        <p:spPr>
          <a:xfrm>
            <a:off x="6109453" y="3102976"/>
            <a:ext cx="2853368" cy="1263617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 smtClean="0"/>
              <a:t>Онлайн-исследование на основе кратких </a:t>
            </a:r>
            <a:r>
              <a:rPr lang="ru-RU" sz="1400" dirty="0" err="1" smtClean="0"/>
              <a:t>кастомизированных</a:t>
            </a:r>
            <a:r>
              <a:rPr lang="ru-RU" sz="1400" dirty="0" smtClean="0"/>
              <a:t> опросников для сотрудников и менеджеров. Развитая система отчетов. </a:t>
            </a:r>
            <a:endParaRPr lang="en-US" sz="1400" dirty="0"/>
          </a:p>
        </p:txBody>
      </p:sp>
      <p:pic>
        <p:nvPicPr>
          <p:cNvPr id="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26" y="217719"/>
            <a:ext cx="1547087" cy="1454724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7632094" y="1231793"/>
            <a:ext cx="1511906" cy="4003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1000" b="1" dirty="0" smtClean="0">
                <a:solidFill>
                  <a:srgbClr val="474747"/>
                </a:solidFill>
                <a:latin typeface="+mj-lt"/>
                <a:cs typeface="Museo Sans Cyrl 700"/>
              </a:rPr>
              <a:t>Для руководителей отделов ИБ</a:t>
            </a:r>
            <a:endParaRPr lang="ru-RU" sz="1000" b="1" dirty="0">
              <a:solidFill>
                <a:srgbClr val="474747"/>
              </a:solidFill>
              <a:latin typeface="+mj-lt"/>
              <a:cs typeface="Museo Sans Cyrl 7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13"/>
            <a:ext cx="5766175" cy="38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22490" y="217719"/>
            <a:ext cx="8426450" cy="432634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ru-RU" b="1" dirty="0" smtClean="0">
                <a:solidFill>
                  <a:srgbClr val="006D5C"/>
                </a:solidFill>
              </a:rPr>
              <a:t>МЕТОДОЛОГИЯ НЕПРЕРЫВНОГО ОБУЧЕНИЯ</a:t>
            </a:r>
            <a:endParaRPr lang="ru-RU" b="1" dirty="0">
              <a:solidFill>
                <a:srgbClr val="006D5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0104" y="2538612"/>
            <a:ext cx="2888138" cy="595742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666750">
              <a:lnSpc>
                <a:spcPct val="12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1C1C1C">
                    <a:lumMod val="75000"/>
                    <a:lumOff val="25000"/>
                  </a:srgbClr>
                </a:solidFill>
              </a:rPr>
              <a:t>Обучение продолжается в течение года, цикл за циклом. </a:t>
            </a:r>
            <a:endParaRPr lang="ru-RU" sz="14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5760104" y="3445048"/>
            <a:ext cx="2888138" cy="854274"/>
          </a:xfrm>
          <a:prstGeom prst="rect">
            <a:avLst/>
          </a:prstGeom>
        </p:spPr>
        <p:txBody>
          <a:bodyPr wrap="square" lIns="77916" tIns="38958" rIns="77916" bIns="38958">
            <a:spAutoFit/>
          </a:bodyPr>
          <a:lstStyle/>
          <a:p>
            <a:pPr defTabSz="666750">
              <a:lnSpc>
                <a:spcPct val="12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1C1C1C">
                    <a:lumMod val="75000"/>
                    <a:lumOff val="25000"/>
                  </a:srgbClr>
                </a:solidFill>
              </a:rPr>
              <a:t>Мы предоставляем руководство по рекомендованным практикам и техническую поддержку.</a:t>
            </a:r>
            <a:endParaRPr lang="ru-RU" sz="1400" dirty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2" r="18998"/>
          <a:stretch/>
        </p:blipFill>
        <p:spPr>
          <a:xfrm>
            <a:off x="322490" y="751470"/>
            <a:ext cx="4362450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8774" y="316759"/>
            <a:ext cx="8785225" cy="6722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КУЛЬТУРА </a:t>
            </a:r>
            <a:r>
              <a:rPr lang="ru-RU" dirty="0"/>
              <a:t>КИБЕРБЕЗОПАСНОСТИ </a:t>
            </a:r>
            <a:r>
              <a:rPr lang="ru-RU" dirty="0" smtClean="0"/>
              <a:t>ЛАБОРАТОРИИ КАСПЕРСКОГО – НЕКОТОРЫЕ ПРИМЕРЫ ВНЕДРЕНИЯ</a:t>
            </a:r>
            <a:endParaRPr lang="ru-RU" dirty="0"/>
          </a:p>
        </p:txBody>
      </p:sp>
      <p:pic>
        <p:nvPicPr>
          <p:cNvPr id="5" name="Picture 2" descr="10th Annual ICS Security Summit (Orlando, FL): Cour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33" y="3705466"/>
            <a:ext cx="829676" cy="530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57" y="3500171"/>
            <a:ext cx="900253" cy="84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289" y="3680493"/>
            <a:ext cx="1082601" cy="53440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6" y="1553539"/>
            <a:ext cx="987069" cy="2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05" y="1617414"/>
            <a:ext cx="740887" cy="73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2" y="1650000"/>
            <a:ext cx="731904" cy="73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73" y="3663856"/>
            <a:ext cx="1057074" cy="52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SLTN Inter Acc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73" y="3770970"/>
            <a:ext cx="914460" cy="435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23" y="2021285"/>
            <a:ext cx="884757" cy="54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9318" y="2981323"/>
            <a:ext cx="8329674" cy="446212"/>
          </a:xfrm>
          <a:prstGeom prst="rect">
            <a:avLst/>
          </a:prstGeom>
        </p:spPr>
        <p:txBody>
          <a:bodyPr vert="horz" lIns="0" tIns="45720" rIns="36000" bIns="4572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600" b="1" i="0" baseline="0">
                <a:solidFill>
                  <a:srgbClr val="006D5C"/>
                </a:solidFill>
                <a:effectLst/>
                <a:latin typeface="+mj-lt"/>
                <a:ea typeface="+mj-ea"/>
                <a:cs typeface="Open Sans"/>
              </a:defRPr>
            </a:lvl1pPr>
          </a:lstStyle>
          <a:p>
            <a:r>
              <a:rPr lang="ru-RU" dirty="0" smtClean="0"/>
              <a:t>Лицензированные партнеры по проведению тренингов</a:t>
            </a:r>
            <a:endParaRPr lang="ru-RU" dirty="0"/>
          </a:p>
        </p:txBody>
      </p:sp>
      <p:pic>
        <p:nvPicPr>
          <p:cNvPr id="1026" name="Picture 2" descr="Coat of arms or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009" y="1631707"/>
            <a:ext cx="890714" cy="67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satom.ru/upload/docs/a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4589" y="1624322"/>
            <a:ext cx="561230" cy="7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lt.net/wp-content/uploads/sites/10/2015/06/Yokogawa-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54" y="1519980"/>
            <a:ext cx="929423" cy="7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7" y="1623495"/>
            <a:ext cx="947281" cy="70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3125" y="318569"/>
            <a:ext cx="8097035" cy="444374"/>
          </a:xfrm>
        </p:spPr>
        <p:txBody>
          <a:bodyPr>
            <a:noAutofit/>
          </a:bodyPr>
          <a:lstStyle/>
          <a:p>
            <a:r>
              <a:rPr lang="ru-RU" dirty="0" smtClean="0"/>
              <a:t>ПРИМЕР ИЗ ПРАКТИКИ. </a:t>
            </a:r>
            <a:r>
              <a:rPr lang="en-US" dirty="0" smtClean="0"/>
              <a:t>STAR-3 </a:t>
            </a:r>
            <a:r>
              <a:rPr lang="ru-RU" dirty="0" smtClean="0"/>
              <a:t>– НАЦИОНАЛЬНЫЕ УЧЕНИЯ ПО КИБЕРБЕЗОПАСНОСТИ В КАТАРЕ. 2015 г.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5" y="1266936"/>
            <a:ext cx="2429628" cy="1619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91" y="1266936"/>
            <a:ext cx="2429628" cy="1619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07" y="1266936"/>
            <a:ext cx="2429628" cy="1619752"/>
          </a:xfrm>
          <a:prstGeom prst="rect">
            <a:avLst/>
          </a:prstGeom>
        </p:spPr>
      </p:pic>
      <p:sp>
        <p:nvSpPr>
          <p:cNvPr id="21" name="Rectangle 15"/>
          <p:cNvSpPr/>
          <p:nvPr/>
        </p:nvSpPr>
        <p:spPr>
          <a:xfrm>
            <a:off x="376876" y="3371652"/>
            <a:ext cx="25909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ru-RU" sz="1100" dirty="0" smtClean="0"/>
              <a:t>Во время Национальных учений по </a:t>
            </a:r>
            <a:r>
              <a:rPr lang="ru-RU" sz="1100" dirty="0" err="1" smtClean="0"/>
              <a:t>кибербезопасности</a:t>
            </a:r>
            <a:r>
              <a:rPr lang="ru-RU" sz="1100" dirty="0" smtClean="0"/>
              <a:t> использовалась Стратегическая бизнес-симуляция «Лаборатории Касперского» (</a:t>
            </a:r>
            <a:r>
              <a:rPr lang="en-US" sz="1100" dirty="0" smtClean="0"/>
              <a:t>KIPS)</a:t>
            </a:r>
            <a:endParaRPr lang="en-US" sz="1100" dirty="0"/>
          </a:p>
        </p:txBody>
      </p:sp>
      <p:sp>
        <p:nvSpPr>
          <p:cNvPr id="22" name="Rectangle 15"/>
          <p:cNvSpPr/>
          <p:nvPr/>
        </p:nvSpPr>
        <p:spPr>
          <a:xfrm>
            <a:off x="3257710" y="3382669"/>
            <a:ext cx="203467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ru-RU" sz="1100" dirty="0" smtClean="0"/>
              <a:t>Игровые тренинги проводились для 4 секторов экономики: </a:t>
            </a:r>
            <a:endParaRPr lang="en-US" sz="1100" dirty="0"/>
          </a:p>
        </p:txBody>
      </p:sp>
      <p:sp>
        <p:nvSpPr>
          <p:cNvPr id="23" name="Rectangle 15"/>
          <p:cNvSpPr/>
          <p:nvPr/>
        </p:nvSpPr>
        <p:spPr>
          <a:xfrm>
            <a:off x="5984307" y="3366959"/>
            <a:ext cx="211534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lnSpc>
                <a:spcPct val="120000"/>
              </a:lnSpc>
              <a:buClr>
                <a:srgbClr val="006D5C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Финансовый сектор</a:t>
            </a:r>
          </a:p>
          <a:p>
            <a:pPr marL="171450" lvl="1" indent="-171450">
              <a:lnSpc>
                <a:spcPct val="120000"/>
              </a:lnSpc>
              <a:buClr>
                <a:srgbClr val="006D5C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Промышленность</a:t>
            </a:r>
          </a:p>
          <a:p>
            <a:pPr marL="171450" lvl="1" indent="-171450">
              <a:lnSpc>
                <a:spcPct val="120000"/>
              </a:lnSpc>
              <a:buClr>
                <a:srgbClr val="006D5C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Корпоративный сектор</a:t>
            </a:r>
          </a:p>
          <a:p>
            <a:pPr marL="171450" lvl="1" indent="-171450">
              <a:lnSpc>
                <a:spcPct val="120000"/>
              </a:lnSpc>
              <a:buClr>
                <a:srgbClr val="006D5C"/>
              </a:buClr>
              <a:buFont typeface="Wingdings" panose="05000000000000000000" pitchFamily="2" charset="2"/>
              <a:buChar char="§"/>
            </a:pPr>
            <a:r>
              <a:rPr lang="ru-RU" sz="1100" dirty="0" smtClean="0"/>
              <a:t>Государственные услуги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494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8946" y="992033"/>
            <a:ext cx="3272061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en-US" sz="1400" dirty="0" smtClean="0"/>
              <a:t>93</a:t>
            </a:r>
            <a:r>
              <a:rPr lang="en-US" sz="1400" dirty="0"/>
              <a:t>%</a:t>
            </a:r>
            <a:r>
              <a:rPr lang="ru-RU" sz="1400" dirty="0"/>
              <a:t> – вероятность применения полученных знаний в повседневной работе</a:t>
            </a:r>
            <a:endParaRPr lang="en-US" sz="1400" dirty="0"/>
          </a:p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en-US" sz="1400" dirty="0"/>
              <a:t>90% </a:t>
            </a:r>
            <a:r>
              <a:rPr lang="ru-RU" sz="1400" dirty="0"/>
              <a:t>– сокращение числа </a:t>
            </a:r>
            <a:r>
              <a:rPr lang="ru-RU" sz="1400" dirty="0" smtClean="0"/>
              <a:t>инцидентов</a:t>
            </a:r>
            <a:endParaRPr lang="en-US" sz="1400" dirty="0"/>
          </a:p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en-US" sz="1400" dirty="0"/>
              <a:t>50-60%</a:t>
            </a:r>
            <a:r>
              <a:rPr lang="ru-RU" sz="1400" dirty="0"/>
              <a:t> – снижение рисков </a:t>
            </a:r>
            <a:r>
              <a:rPr lang="ru-RU" sz="1400" dirty="0" err="1"/>
              <a:t>кибербезопасности</a:t>
            </a:r>
            <a:r>
              <a:rPr lang="ru-RU" sz="1400" dirty="0"/>
              <a:t> в денежном эквиваленте</a:t>
            </a:r>
          </a:p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ru-RU" sz="1400" dirty="0"/>
              <a:t>Более чем 30-кратная окупаемость вложений (</a:t>
            </a:r>
            <a:r>
              <a:rPr lang="en-US" sz="1400" dirty="0"/>
              <a:t>ROI</a:t>
            </a:r>
            <a:r>
              <a:rPr lang="en-US" sz="1400" dirty="0" smtClean="0"/>
              <a:t>)</a:t>
            </a:r>
            <a:endParaRPr lang="ru-RU" sz="1400" dirty="0" smtClean="0"/>
          </a:p>
          <a:p>
            <a:pPr marL="268288" indent="-268288">
              <a:spcBef>
                <a:spcPts val="600"/>
              </a:spcBef>
              <a:buFont typeface="Wingdings" charset="2"/>
              <a:buChar char="§"/>
            </a:pPr>
            <a:r>
              <a:rPr lang="ru-RU" sz="1400" dirty="0" smtClean="0"/>
              <a:t>Измеримые результаты программы осведомленности</a:t>
            </a:r>
            <a:endParaRPr lang="ru-RU" sz="14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Wingdings" charset="2"/>
              <a:buChar char="§"/>
            </a:pPr>
            <a:endParaRPr lang="en-US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7327" y="4099038"/>
            <a:ext cx="22461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*</a:t>
            </a:r>
            <a:r>
              <a:rPr lang="en-US" sz="900" dirty="0" smtClean="0"/>
              <a:t> </a:t>
            </a:r>
            <a:r>
              <a:rPr lang="ru-RU" sz="900" dirty="0" smtClean="0"/>
              <a:t>Исследование </a:t>
            </a:r>
            <a:r>
              <a:rPr lang="en-US" sz="900" dirty="0" smtClean="0"/>
              <a:t>Aberdeen Group</a:t>
            </a:r>
            <a:r>
              <a:rPr lang="ru-RU" sz="900" dirty="0" smtClean="0"/>
              <a:t>, 2</a:t>
            </a:r>
            <a:r>
              <a:rPr lang="en-US" sz="900" dirty="0" smtClean="0"/>
              <a:t>014</a:t>
            </a:r>
            <a:endParaRPr lang="ru-RU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79" y="1201950"/>
            <a:ext cx="5235506" cy="30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ИТ-Специалистов общего направления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9123A-F87C-4031-98BC-669B89EDA10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Analyst Summit 2015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2"/>
          </p:nvPr>
        </p:nvSpPr>
        <p:spPr>
          <a:xfrm>
            <a:off x="357441" y="1495548"/>
            <a:ext cx="8426450" cy="3492501"/>
          </a:xfrm>
        </p:spPr>
        <p:txBody>
          <a:bodyPr/>
          <a:lstStyle/>
          <a:p>
            <a:r>
              <a:rPr lang="ru-RU" dirty="0"/>
              <a:t>Вредоносное программное обеспечение</a:t>
            </a:r>
          </a:p>
          <a:p>
            <a:r>
              <a:rPr lang="ru-RU" dirty="0" smtClean="0"/>
              <a:t>Потенциально </a:t>
            </a:r>
            <a:r>
              <a:rPr lang="ru-RU" dirty="0"/>
              <a:t>нежелательные программы и файлы</a:t>
            </a:r>
          </a:p>
          <a:p>
            <a:r>
              <a:rPr lang="ru-RU" dirty="0" smtClean="0"/>
              <a:t>Основы </a:t>
            </a:r>
            <a:r>
              <a:rPr lang="ru-RU" dirty="0"/>
              <a:t>расследования инцидентов</a:t>
            </a:r>
          </a:p>
          <a:p>
            <a:r>
              <a:rPr lang="ru-RU" dirty="0" smtClean="0"/>
              <a:t>Реагирование </a:t>
            </a:r>
            <a:r>
              <a:rPr lang="ru-RU" dirty="0"/>
              <a:t>на </a:t>
            </a:r>
            <a:r>
              <a:rPr lang="ru-RU" dirty="0" err="1"/>
              <a:t>фишинг</a:t>
            </a:r>
            <a:r>
              <a:rPr lang="ru-RU" dirty="0"/>
              <a:t> и разведка в открытых источниках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53" y="1354140"/>
            <a:ext cx="2960541" cy="19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0" y="269778"/>
            <a:ext cx="7433128" cy="4794871"/>
          </a:xfrm>
        </p:spPr>
      </p:pic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1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" y="270973"/>
            <a:ext cx="7465833" cy="4785053"/>
          </a:xfrm>
        </p:spPr>
      </p:pic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9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Двойной клик запускает скрипт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Осуществляется загрузка файлов: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Скрипт обращается на сервер 13.82.139.29 </a:t>
            </a:r>
            <a:r>
              <a:rPr lang="ru-RU" dirty="0"/>
              <a:t>в </a:t>
            </a:r>
            <a:r>
              <a:rPr lang="ru-RU" dirty="0" smtClean="0"/>
              <a:t>США, использует </a:t>
            </a:r>
            <a:r>
              <a:rPr lang="ru-RU" dirty="0"/>
              <a:t>443 </a:t>
            </a:r>
            <a:r>
              <a:rPr lang="ru-RU" dirty="0" smtClean="0"/>
              <a:t>порт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4" y="1842295"/>
            <a:ext cx="3537056" cy="2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61" y="0"/>
            <a:ext cx="10057471" cy="515935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8774" y="303498"/>
            <a:ext cx="8426450" cy="67052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 всё так плохо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318490"/>
            <a:ext cx="8712967" cy="670523"/>
          </a:xfrm>
        </p:spPr>
        <p:txBody>
          <a:bodyPr/>
          <a:lstStyle/>
          <a:p>
            <a:r>
              <a:rPr lang="ru-RU" sz="2300" kern="0" dirty="0"/>
              <a:t>КАК защититься от </a:t>
            </a:r>
            <a:r>
              <a:rPr lang="ru-RU" sz="2300" kern="0" dirty="0" smtClean="0"/>
              <a:t>атак </a:t>
            </a:r>
            <a:r>
              <a:rPr lang="en-US" sz="2300" kern="0" dirty="0" err="1" smtClean="0"/>
              <a:t>EternalBlue</a:t>
            </a:r>
            <a:r>
              <a:rPr lang="en-US" sz="2300" kern="0" dirty="0" smtClean="0"/>
              <a:t>/</a:t>
            </a:r>
            <a:r>
              <a:rPr lang="en-US" sz="2300" kern="0" dirty="0" err="1" smtClean="0"/>
              <a:t>DoublePulsar</a:t>
            </a:r>
            <a:r>
              <a:rPr lang="ru-RU" kern="0" dirty="0"/>
              <a:t/>
            </a:r>
            <a:br>
              <a:rPr lang="ru-RU" kern="0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BD8DE-ADFE-49B5-985F-A74101372B3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43060" y="879562"/>
            <a:ext cx="8426450" cy="306234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600" dirty="0"/>
              <a:t>Установить критические обновления безопасности </a:t>
            </a:r>
            <a:r>
              <a:rPr lang="en-US" sz="1600" b="1" dirty="0"/>
              <a:t>MS17-010</a:t>
            </a:r>
            <a:r>
              <a:rPr lang="ru-RU" sz="1600" dirty="0"/>
              <a:t>. </a:t>
            </a:r>
            <a:br>
              <a:rPr lang="ru-RU" sz="1600" dirty="0"/>
            </a:br>
            <a:r>
              <a:rPr lang="ru-RU" sz="1600" dirty="0"/>
              <a:t>Уязвимость открывает дверь практически на один уровень с защитными решениями, позволяет украсть реквизиты пользователей, запустить любой исполняемый код. Эксплуатируется очень </a:t>
            </a:r>
            <a:r>
              <a:rPr lang="ru-RU" sz="1600" dirty="0" smtClean="0"/>
              <a:t>легко.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Использовать в </a:t>
            </a:r>
            <a:r>
              <a:rPr lang="en-US" sz="1600" dirty="0" smtClean="0"/>
              <a:t>KES</a:t>
            </a:r>
            <a:r>
              <a:rPr lang="ru-RU" sz="1600" dirty="0" smtClean="0"/>
              <a:t> </a:t>
            </a:r>
            <a:r>
              <a:rPr lang="ru-RU" sz="1600" b="1" dirty="0" smtClean="0"/>
              <a:t>защиту от сетевых атак</a:t>
            </a:r>
            <a:r>
              <a:rPr lang="ru-RU" sz="1600" dirty="0" smtClean="0"/>
              <a:t>. Компонент обнаруживает атаки </a:t>
            </a:r>
            <a:r>
              <a:rPr lang="en-US" sz="1600" b="1" dirty="0" err="1" smtClean="0"/>
              <a:t>Intrusion.Win.DoublePulsar.a</a:t>
            </a:r>
            <a:r>
              <a:rPr lang="en-US" sz="1600" dirty="0" smtClean="0"/>
              <a:t> </a:t>
            </a:r>
            <a:r>
              <a:rPr lang="ru-RU" sz="1600" dirty="0" smtClean="0"/>
              <a:t>и по умолчанию блокирует атакующий хост на 60минут.</a:t>
            </a:r>
            <a:br>
              <a:rPr lang="ru-RU" sz="1600" dirty="0" smtClean="0"/>
            </a:br>
            <a:r>
              <a:rPr lang="ru-RU" sz="1600" dirty="0" smtClean="0"/>
              <a:t>Проникнуть в систему с включенной защитой от сетевых атак, используя </a:t>
            </a:r>
            <a:r>
              <a:rPr lang="en-US" sz="1600" dirty="0" err="1" smtClean="0"/>
              <a:t>EternalBlue</a:t>
            </a:r>
            <a:r>
              <a:rPr lang="en-US" sz="1600" dirty="0" smtClean="0"/>
              <a:t>/</a:t>
            </a:r>
            <a:r>
              <a:rPr lang="en-US" sz="1600" dirty="0" err="1" smtClean="0"/>
              <a:t>DoublePulsar</a:t>
            </a:r>
            <a:r>
              <a:rPr lang="en-US" sz="1600" dirty="0" smtClean="0"/>
              <a:t> </a:t>
            </a:r>
            <a:r>
              <a:rPr lang="ru-RU" sz="1600" dirty="0" smtClean="0"/>
              <a:t>невозможно.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Использовать </a:t>
            </a:r>
            <a:r>
              <a:rPr lang="ru-RU" sz="1600" dirty="0"/>
              <a:t>в </a:t>
            </a:r>
            <a:r>
              <a:rPr lang="en-US" sz="1600" dirty="0"/>
              <a:t>KES </a:t>
            </a:r>
            <a:r>
              <a:rPr lang="ru-RU" sz="1600" b="1" dirty="0"/>
              <a:t>мониторинг системы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При запуске вредоносного кода после проникновения в систему мониторинг обнаруживает характерное поведение </a:t>
            </a:r>
            <a:r>
              <a:rPr lang="en-US" sz="1600" b="1" dirty="0"/>
              <a:t>PDM:Trojan.Win32.Generic</a:t>
            </a:r>
            <a:endParaRPr lang="ru-RU" sz="1600" dirty="0"/>
          </a:p>
          <a:p>
            <a:pPr marL="342900" indent="-342900">
              <a:buAutoNum type="arabicPeriod"/>
            </a:pPr>
            <a:r>
              <a:rPr lang="ru-RU" sz="1600" dirty="0"/>
              <a:t>На уже заражённых системах антивирусная проверка </a:t>
            </a:r>
            <a:r>
              <a:rPr lang="ru-RU" sz="1600" dirty="0" err="1"/>
              <a:t>детектит</a:t>
            </a:r>
            <a:r>
              <a:rPr lang="ru-RU" sz="1600" dirty="0"/>
              <a:t> </a:t>
            </a:r>
            <a:r>
              <a:rPr lang="en-US" sz="1600" b="1" dirty="0"/>
              <a:t>MEM:Trojan.Win64.EquationDrug.a</a:t>
            </a:r>
            <a:r>
              <a:rPr lang="ru-RU" sz="1600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770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2" y="0"/>
            <a:ext cx="9396536" cy="55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OR" val="powerlexis_panel_for_kaspersky"/>
  <p:tag name="FORMAT" val="widescreen"/>
  <p:tag name="TYPE" val="model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8E1B"/>
        </a:solidFill>
        <a:ln w="28575">
          <a:noFill/>
        </a:ln>
      </a:spPr>
      <a:bodyPr rtlCol="0" anchor="ctr"/>
      <a:lstStyle>
        <a:defPPr algn="ctr">
          <a:defRPr sz="1200" b="1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ain">
  <a:themeElements>
    <a:clrScheme name="Gradation">
      <a:dk1>
        <a:srgbClr val="1C1C1C"/>
      </a:dk1>
      <a:lt1>
        <a:srgbClr val="FFFFFF"/>
      </a:lt1>
      <a:dk2>
        <a:srgbClr val="CDD8D6"/>
      </a:dk2>
      <a:lt2>
        <a:srgbClr val="ED1C24"/>
      </a:lt2>
      <a:accent1>
        <a:srgbClr val="00695D"/>
      </a:accent1>
      <a:accent2>
        <a:srgbClr val="027A7A"/>
      </a:accent2>
      <a:accent3>
        <a:srgbClr val="258D86"/>
      </a:accent3>
      <a:accent4>
        <a:srgbClr val="65A49C"/>
      </a:accent4>
      <a:accent5>
        <a:srgbClr val="92BBB5"/>
      </a:accent5>
      <a:accent6>
        <a:srgbClr val="ADCCC7"/>
      </a:accent6>
      <a:hlink>
        <a:srgbClr val="C9DCDA"/>
      </a:hlink>
      <a:folHlink>
        <a:srgbClr val="E3EDEC"/>
      </a:folHlink>
    </a:clrScheme>
    <a:fontScheme name="Custom 2">
      <a:majorFont>
        <a:latin typeface="Lab Gothic Medium"/>
        <a:ea typeface=""/>
        <a:cs typeface=""/>
      </a:majorFont>
      <a:minorFont>
        <a:latin typeface="Lab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00826C"/>
          </a:solidFill>
        </a:ln>
      </a:spPr>
      <a:bodyPr rtlCol="0" anchor="ctr"/>
      <a:lstStyle>
        <a:defPPr algn="ctr">
          <a:defRPr sz="12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spAutoFit/>
      </a:bodyPr>
      <a:lstStyle>
        <a:defPPr defTabSz="666750">
          <a:spcBef>
            <a:spcPct val="0"/>
          </a:spcBef>
          <a:defRPr sz="1500" dirty="0">
            <a:solidFill>
              <a:srgbClr val="1C1C1C">
                <a:lumMod val="75000"/>
                <a:lumOff val="25000"/>
              </a:srgb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8a09c138-3bb3-4bc6-a8a7-2afac9fb1b96">https://intranet.kaspersky.com/PublishingImages/Brand_Central/16x9.jpg, </Preview>
    <Link xmlns="8a09c138-3bb3-4bc6-a8a7-2afac9fb1b96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86E4E9F030F4399E265B5D2D2EC9A" ma:contentTypeVersion="2" ma:contentTypeDescription="Create a new document." ma:contentTypeScope="" ma:versionID="4091279fccd7624e96e41653ff018ce7">
  <xsd:schema xmlns:xsd="http://www.w3.org/2001/XMLSchema" xmlns:xs="http://www.w3.org/2001/XMLSchema" xmlns:p="http://schemas.microsoft.com/office/2006/metadata/properties" xmlns:ns1="8a09c138-3bb3-4bc6-a8a7-2afac9fb1b96" targetNamespace="http://schemas.microsoft.com/office/2006/metadata/properties" ma:root="true" ma:fieldsID="920cbb75d2dd36b9330eb638bfb0df8f" ns1:_="">
    <xsd:import namespace="8a09c138-3bb3-4bc6-a8a7-2afac9fb1b96"/>
    <xsd:element name="properties">
      <xsd:complexType>
        <xsd:sequence>
          <xsd:element name="documentManagement">
            <xsd:complexType>
              <xsd:all>
                <xsd:element ref="ns1:Preview" minOccurs="0"/>
                <xsd:element ref="ns1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9c138-3bb3-4bc6-a8a7-2afac9fb1b96" elementFormDefault="qualified">
    <xsd:import namespace="http://schemas.microsoft.com/office/2006/documentManagement/types"/>
    <xsd:import namespace="http://schemas.microsoft.com/office/infopath/2007/PartnerControls"/>
    <xsd:element name="Preview" ma:index="0" nillable="true" ma:displayName="Preview" ma:format="Image" ma:internalName="Preview">
      <xsd:simpleType>
        <xsd:restriction base="dms:Unknown"/>
      </xsd:simpleType>
    </xsd:element>
    <xsd:element name="Link" ma:index="9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684E87-8FA4-4297-8378-8D5D3320C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5EFE6-ED36-44A8-992E-657AFD707955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a09c138-3bb3-4bc6-a8a7-2afac9fb1b9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F66CE6-A235-4737-ABB5-528646C78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09c138-3bb3-4bc6-a8a7-2afac9fb1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41157</TotalTime>
  <Words>2576</Words>
  <Application>Microsoft Office PowerPoint</Application>
  <PresentationFormat>Экран (16:9)</PresentationFormat>
  <Paragraphs>429</Paragraphs>
  <Slides>39</Slides>
  <Notes>20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54" baseType="lpstr">
      <vt:lpstr>Arial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Lab Gothic Book</vt:lpstr>
      <vt:lpstr>Lab Gothic Medium</vt:lpstr>
      <vt:lpstr>Museo Sans Cyrl 700</vt:lpstr>
      <vt:lpstr>Open Sans</vt:lpstr>
      <vt:lpstr>Times New Roman</vt:lpstr>
      <vt:lpstr>Wingdings</vt:lpstr>
      <vt:lpstr>Custom Design</vt:lpstr>
      <vt:lpstr>Main</vt:lpstr>
      <vt:lpstr>1_Main</vt:lpstr>
      <vt:lpstr>КАК не стать жертвой и обеспечить безопасность организации</vt:lpstr>
      <vt:lpstr>Презентация PowerPoint</vt:lpstr>
      <vt:lpstr>ШИФРОВАЛЬЩИКИ – RAA</vt:lpstr>
      <vt:lpstr>Презентация PowerPoint</vt:lpstr>
      <vt:lpstr>Презентация PowerPoint</vt:lpstr>
      <vt:lpstr>Двойной клик запускает скрипт</vt:lpstr>
      <vt:lpstr>Не всё так плохо</vt:lpstr>
      <vt:lpstr>КАК защититься от атак EternalBlue/DoublePulsar </vt:lpstr>
      <vt:lpstr>Презентация PowerPoint</vt:lpstr>
      <vt:lpstr>Презентация PowerPoint</vt:lpstr>
      <vt:lpstr>Презентация PowerPoint</vt:lpstr>
      <vt:lpstr>МНОГОУРОВНЕВАЯ ЗАЩИТА</vt:lpstr>
      <vt:lpstr>ЕДИНАЯ ПЛАТФОРМА БЕЗОПАСНОСТИ  Kaspersky Security для бизнеса</vt:lpstr>
      <vt:lpstr>Презентация PowerPoint</vt:lpstr>
      <vt:lpstr>МОНИТОРИНГ СИСТЕМЫ и Автоматическая Защита ОТ ЭКСПЛОЙТОВ</vt:lpstr>
      <vt:lpstr>KASPERSKY SECURITY ДЛЯ МОБИЛЬНЫХ УСТРОЙСТВ</vt:lpstr>
      <vt:lpstr>ПОЛНОСТЬЮ ИНТЕГРИРОВАННОЕ РЕШЕНИЕ ДЛЯ МОБИЛЬНЫХ УСТРОЙСТВ</vt:lpstr>
      <vt:lpstr>Презентация PowerPoint</vt:lpstr>
      <vt:lpstr>ШИФРОВАНИЕ ДАННЫХ</vt:lpstr>
      <vt:lpstr>Системное администрирование: KASPERSKY SYSTEMS MANAGEMENT</vt:lpstr>
      <vt:lpstr>УПРАВЛЕНИЕ ЖИЗНЕННЫМ ЦИКЛОМ программ НА РАБОЧИХ МЕСТАХ</vt:lpstr>
      <vt:lpstr>Презентация PowerPoint</vt:lpstr>
      <vt:lpstr>УПРАВЛЕНИЕ КИБЕРБЕЗОПАСНОСТЬЮ: ПОНИМАНИЕ ЧЕРЕЗ ОПЫТ</vt:lpstr>
      <vt:lpstr>ОШИБКИ СОТРУДНИКОВ – КЛЮЧЕВАЯ УГРОЗА БЕЗОПАСНОСТИ КРУПНЫХ КОМПАНИЙ СЕГОДНЯ</vt:lpstr>
      <vt:lpstr>ПОДХОДЫ К ОБУЧЕНИЮ КИБЕРБЕЗОПАСНОСТИ</vt:lpstr>
      <vt:lpstr>КУЛЬТУРА КИБЕРБЕЗОПАСНОСТИ: ПСИХОЛОГИЯ В ОСНОВЕ ВСЕГО</vt:lpstr>
      <vt:lpstr>КАК ВЕДУТ СЕБЯ ЛЮДИ, ЕСЛИ ПРОГРАММА ОСВЕДОМЛЕННОСТИ РАБОТАЕТ</vt:lpstr>
      <vt:lpstr>ПРОГРАММЫ ПОВЫШЕНИЯ ОСВЕДОМЛЕННОСТИ ЛАБОРАТОРИИ КАСПЕРСКОГО</vt:lpstr>
      <vt:lpstr>1. INTERACTIVE PROTECTION SIMULATION</vt:lpstr>
      <vt:lpstr>2. CYBERSAFETY MANAGEMENT GAMES</vt:lpstr>
      <vt:lpstr>МОТИВАЦИЯ = СМЕНА УБЕЖДЕНИЙ</vt:lpstr>
      <vt:lpstr>3. ПЛАТФОРМА ОБУЧЕНИЯ НАВЫКАМ –  МОДУЛЬНЫЙ ИНТЕРАКТИВНЫЙ ТРЕНИНГ</vt:lpstr>
      <vt:lpstr>4. ОЦЕНКА КУЛЬТУРЫ КИБЕРБЕЗОПАНОСТИ</vt:lpstr>
      <vt:lpstr>МЕТОДОЛОГИЯ НЕПРЕРЫВНОГО ОБУЧЕНИЯ</vt:lpstr>
      <vt:lpstr>КУЛЬТУРА КИБЕРБЕЗОПАСНОСТИ ЛАБОРАТОРИИ КАСПЕРСКОГО – НЕКОТОРЫЕ ПРИМЕРЫ ВНЕДРЕНИЯ</vt:lpstr>
      <vt:lpstr>ПРИМЕР ИЗ ПРАКТИКИ. STAR-3 – НАЦИОНАЛЬНЫЕ УЧЕНИЯ ПО КИБЕРБЕЗОПАСНОСТИ В КАТАРЕ. 2015 г.</vt:lpstr>
      <vt:lpstr>ЭФФЕКТ</vt:lpstr>
      <vt:lpstr>Обучение ИТ-Специалистов общего направления</vt:lpstr>
      <vt:lpstr>Презентация PowerPoint</vt:lpstr>
    </vt:vector>
  </TitlesOfParts>
  <Company>PowerLexis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Ilya Kudrin</cp:lastModifiedBy>
  <cp:revision>1486</cp:revision>
  <dcterms:created xsi:type="dcterms:W3CDTF">2013-03-22T11:06:22Z</dcterms:created>
  <dcterms:modified xsi:type="dcterms:W3CDTF">2017-10-18T11:06:20Z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0x010100C1586E4E9F030F4399E265B5D2D2EC9A</vt:lpwstr>
  </property>
</Properties>
</file>