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61" r:id="rId7"/>
    <p:sldId id="262" r:id="rId8"/>
    <p:sldId id="263" r:id="rId9"/>
    <p:sldId id="270" r:id="rId10"/>
    <p:sldId id="285" r:id="rId11"/>
    <p:sldId id="287" r:id="rId12"/>
    <p:sldId id="288" r:id="rId13"/>
    <p:sldId id="318" r:id="rId14"/>
    <p:sldId id="290" r:id="rId15"/>
    <p:sldId id="294" r:id="rId16"/>
    <p:sldId id="291" r:id="rId17"/>
    <p:sldId id="292" r:id="rId18"/>
    <p:sldId id="293" r:id="rId19"/>
    <p:sldId id="295" r:id="rId20"/>
    <p:sldId id="301" r:id="rId21"/>
    <p:sldId id="304" r:id="rId22"/>
    <p:sldId id="305" r:id="rId23"/>
    <p:sldId id="306" r:id="rId24"/>
    <p:sldId id="307" r:id="rId25"/>
    <p:sldId id="308" r:id="rId26"/>
    <p:sldId id="320" r:id="rId27"/>
    <p:sldId id="316" r:id="rId28"/>
    <p:sldId id="322" r:id="rId29"/>
    <p:sldId id="30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F3FC"/>
    <a:srgbClr val="164AB3"/>
    <a:srgbClr val="21AFEF"/>
    <a:srgbClr val="EE1C24"/>
    <a:srgbClr val="6EAB46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80FB6-3D09-464A-BA6D-AF35EE5AC619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42146-3D4D-4578-A0C2-114C3DD31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247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42146-3D4D-4578-A0C2-114C3DD3193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9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D505-DE90-4AAA-8666-39F5D9255C37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93-6355-4370-824B-C5780B3AF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5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D505-DE90-4AAA-8666-39F5D9255C37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93-6355-4370-824B-C5780B3AF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2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D505-DE90-4AAA-8666-39F5D9255C37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93-6355-4370-824B-C5780B3AF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1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D505-DE90-4AAA-8666-39F5D9255C37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93-6355-4370-824B-C5780B3AF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6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D505-DE90-4AAA-8666-39F5D9255C37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93-6355-4370-824B-C5780B3AF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98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D505-DE90-4AAA-8666-39F5D9255C37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93-6355-4370-824B-C5780B3AF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59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D505-DE90-4AAA-8666-39F5D9255C37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93-6355-4370-824B-C5780B3AF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4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D505-DE90-4AAA-8666-39F5D9255C37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93-6355-4370-824B-C5780B3AF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D505-DE90-4AAA-8666-39F5D9255C37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93-6355-4370-824B-C5780B3AF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10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D505-DE90-4AAA-8666-39F5D9255C37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93-6355-4370-824B-C5780B3AF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9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D505-DE90-4AAA-8666-39F5D9255C37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BBE93-6355-4370-824B-C5780B3AF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52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9D505-DE90-4AAA-8666-39F5D9255C37}" type="datetimeFigureOut">
              <a:rPr lang="ru-RU" smtClean="0"/>
              <a:t>18.10.2017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BBE93-6355-4370-824B-C5780B3AF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27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BDF68D-2A0B-4658-BB62-1CE2572799D3}"/>
              </a:ext>
            </a:extLst>
          </p:cNvPr>
          <p:cNvSpPr/>
          <p:nvPr/>
        </p:nvSpPr>
        <p:spPr>
          <a:xfrm>
            <a:off x="0" y="4294583"/>
            <a:ext cx="12192000" cy="2134792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ru-RU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Преимущества платформы</a:t>
            </a:r>
            <a:endParaRPr lang="en-US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ru-RU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1С-Битрикс для бизнеса</a:t>
            </a:r>
          </a:p>
        </p:txBody>
      </p:sp>
      <p:pic>
        <p:nvPicPr>
          <p:cNvPr id="1026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FD94957E-44C4-482B-8FEE-F0B58B588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24" y="330884"/>
            <a:ext cx="1445952" cy="105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1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1С-Битрикс</a:t>
            </a:r>
          </a:p>
        </p:txBody>
      </p:sp>
      <p:pic>
        <p:nvPicPr>
          <p:cNvPr id="9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5F6DB290-3CF7-48A0-B858-AB7E16BD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buh55.ru/upload/iblock/0d5/0d5ef8d3863784e15f1b58d2a520b520.png">
            <a:extLst>
              <a:ext uri="{FF2B5EF4-FFF2-40B4-BE49-F238E27FC236}">
                <a16:creationId xmlns:a16="http://schemas.microsoft.com/office/drawing/2014/main" id="{E92F8A0A-5904-4CCF-8412-4D3834866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3576"/>
            <a:ext cx="4073525" cy="42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DF25FF47-244C-406F-931E-E3EB999AD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524" y="1973575"/>
            <a:ext cx="7280275" cy="452569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5400" dirty="0"/>
              <a:t> </a:t>
            </a:r>
            <a:r>
              <a:rPr lang="ru-RU" sz="5400" dirty="0"/>
              <a:t>самая популярная коммерческая </a:t>
            </a:r>
            <a:r>
              <a:rPr lang="en-US" sz="5400" dirty="0"/>
              <a:t>CMS</a:t>
            </a:r>
          </a:p>
          <a:p>
            <a:pPr>
              <a:lnSpc>
                <a:spcPct val="120000"/>
              </a:lnSpc>
            </a:pPr>
            <a:r>
              <a:rPr lang="en-US" sz="5400" dirty="0"/>
              <a:t> </a:t>
            </a:r>
            <a:r>
              <a:rPr lang="ru-RU" sz="5400" dirty="0"/>
              <a:t>большое русскоязычное сообщество</a:t>
            </a:r>
          </a:p>
          <a:p>
            <a:pPr>
              <a:lnSpc>
                <a:spcPct val="120000"/>
              </a:lnSpc>
            </a:pPr>
            <a:r>
              <a:rPr lang="ru-RU" sz="5400" dirty="0"/>
              <a:t> широкий инструментарий для бизнес</a:t>
            </a:r>
          </a:p>
          <a:p>
            <a:pPr>
              <a:lnSpc>
                <a:spcPct val="120000"/>
              </a:lnSpc>
            </a:pPr>
            <a:r>
              <a:rPr lang="ru-RU" sz="5400" dirty="0"/>
              <a:t> мобильное администрирование</a:t>
            </a:r>
          </a:p>
          <a:p>
            <a:pPr>
              <a:lnSpc>
                <a:spcPct val="120000"/>
              </a:lnSpc>
            </a:pPr>
            <a:r>
              <a:rPr lang="ru-RU" sz="5400" dirty="0"/>
              <a:t> лучшая интеграция с 1С</a:t>
            </a:r>
          </a:p>
          <a:p>
            <a:pPr>
              <a:lnSpc>
                <a:spcPct val="120000"/>
              </a:lnSpc>
            </a:pPr>
            <a:r>
              <a:rPr lang="ru-RU" sz="5400" dirty="0"/>
              <a:t> лучшая интеграция с Битрикс24</a:t>
            </a:r>
          </a:p>
        </p:txBody>
      </p:sp>
    </p:spTree>
    <p:extLst>
      <p:ext uri="{BB962C8B-B14F-4D97-AF65-F5344CB8AC3E}">
        <p14:creationId xmlns:p14="http://schemas.microsoft.com/office/powerpoint/2010/main" val="36268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Битрикс для бизнеса</a:t>
            </a:r>
            <a:b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Плюсы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85C22B45-E056-4D41-BB7F-D930CBF55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5400" dirty="0"/>
              <a:t> </a:t>
            </a:r>
            <a:r>
              <a:rPr lang="ru-RU" sz="5400" dirty="0" err="1"/>
              <a:t>маркетплейс</a:t>
            </a:r>
            <a:endParaRPr lang="ru-RU" sz="5400" dirty="0"/>
          </a:p>
        </p:txBody>
      </p:sp>
      <p:pic>
        <p:nvPicPr>
          <p:cNvPr id="5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35583889-B921-4C85-87D6-AD2D4634A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4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Плюсы Битрикс</a:t>
            </a:r>
            <a:b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Маркетплейс</a:t>
            </a:r>
            <a:endParaRPr lang="ru-RU" sz="48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292F05-562C-4276-87BF-2083BD459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9652" y="1825625"/>
            <a:ext cx="5181600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3800" b="1" dirty="0">
                <a:solidFill>
                  <a:srgbClr val="EE1C24"/>
                </a:solidFill>
              </a:rPr>
              <a:t>1 500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800" dirty="0"/>
              <a:t>вспомогательных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800" dirty="0"/>
              <a:t>модулей</a:t>
            </a:r>
          </a:p>
        </p:txBody>
      </p:sp>
      <p:sp>
        <p:nvSpPr>
          <p:cNvPr id="10" name="Объект 3">
            <a:extLst>
              <a:ext uri="{FF2B5EF4-FFF2-40B4-BE49-F238E27FC236}">
                <a16:creationId xmlns:a16="http://schemas.microsoft.com/office/drawing/2014/main" id="{A63F2272-F3A8-4EBE-9DEF-20406CED4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748" y="1825625"/>
            <a:ext cx="5181600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3800" b="1" dirty="0">
                <a:solidFill>
                  <a:srgbClr val="EE1C24"/>
                </a:solidFill>
              </a:rPr>
              <a:t>1 000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800" dirty="0"/>
              <a:t>готовых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4800" dirty="0"/>
              <a:t>решений</a:t>
            </a:r>
          </a:p>
        </p:txBody>
      </p:sp>
      <p:pic>
        <p:nvPicPr>
          <p:cNvPr id="11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9D3EC37E-2907-4115-861D-90E257B46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8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Битрикс для бизнеса</a:t>
            </a:r>
            <a:b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Плюсы</a:t>
            </a:r>
          </a:p>
        </p:txBody>
      </p:sp>
      <p:pic>
        <p:nvPicPr>
          <p:cNvPr id="5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CD97F04F-6189-478D-9A2F-ACE3AE5F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1">
            <a:extLst>
              <a:ext uri="{FF2B5EF4-FFF2-40B4-BE49-F238E27FC236}">
                <a16:creationId xmlns:a16="http://schemas.microsoft.com/office/drawing/2014/main" id="{5C28F7E3-87AE-403D-96B7-C0A3D8C16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49"/>
            <a:ext cx="10515600" cy="50323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400" dirty="0"/>
              <a:t> </a:t>
            </a:r>
            <a:r>
              <a:rPr lang="ru-RU" sz="4400" dirty="0" err="1"/>
              <a:t>маркетплейс</a:t>
            </a:r>
            <a:endParaRPr lang="ru-RU" sz="4400" dirty="0"/>
          </a:p>
          <a:p>
            <a:pPr>
              <a:lnSpc>
                <a:spcPct val="100000"/>
              </a:lnSpc>
            </a:pPr>
            <a:r>
              <a:rPr lang="ru-RU" sz="4400" dirty="0"/>
              <a:t> готовые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42007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Битрикс для бизнеса</a:t>
            </a:r>
            <a:b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Плюсы</a:t>
            </a:r>
          </a:p>
        </p:txBody>
      </p:sp>
      <p:pic>
        <p:nvPicPr>
          <p:cNvPr id="5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E9911AE2-E65E-4775-B9E1-53D76D3C7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1">
            <a:extLst>
              <a:ext uri="{FF2B5EF4-FFF2-40B4-BE49-F238E27FC236}">
                <a16:creationId xmlns:a16="http://schemas.microsoft.com/office/drawing/2014/main" id="{1DF9F381-6451-4938-A87A-9E24A6AF8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49"/>
            <a:ext cx="10515600" cy="50323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400" dirty="0"/>
              <a:t> </a:t>
            </a:r>
            <a:r>
              <a:rPr lang="ru-RU" sz="4400" dirty="0" err="1"/>
              <a:t>маркетплейс</a:t>
            </a:r>
            <a:endParaRPr lang="ru-RU" sz="4400" dirty="0"/>
          </a:p>
          <a:p>
            <a:pPr>
              <a:lnSpc>
                <a:spcPct val="100000"/>
              </a:lnSpc>
            </a:pPr>
            <a:r>
              <a:rPr lang="ru-RU" sz="4400" dirty="0"/>
              <a:t> готовые решения</a:t>
            </a:r>
          </a:p>
          <a:p>
            <a:pPr>
              <a:lnSpc>
                <a:spcPct val="100000"/>
              </a:lnSpc>
            </a:pPr>
            <a:r>
              <a:rPr lang="ru-RU" sz="4400" dirty="0"/>
              <a:t> любит ФЗ</a:t>
            </a:r>
          </a:p>
        </p:txBody>
      </p:sp>
    </p:spTree>
    <p:extLst>
      <p:ext uri="{BB962C8B-B14F-4D97-AF65-F5344CB8AC3E}">
        <p14:creationId xmlns:p14="http://schemas.microsoft.com/office/powerpoint/2010/main" val="30890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Битрикс для бизнеса</a:t>
            </a:r>
            <a:b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Плюсы</a:t>
            </a:r>
          </a:p>
        </p:txBody>
      </p:sp>
      <p:pic>
        <p:nvPicPr>
          <p:cNvPr id="5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77207213-99F1-4501-90BD-31876F618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1">
            <a:extLst>
              <a:ext uri="{FF2B5EF4-FFF2-40B4-BE49-F238E27FC236}">
                <a16:creationId xmlns:a16="http://schemas.microsoft.com/office/drawing/2014/main" id="{819E4402-8DA4-4520-8D98-523305715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49"/>
            <a:ext cx="10515600" cy="50323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400" dirty="0"/>
              <a:t> </a:t>
            </a:r>
            <a:r>
              <a:rPr lang="ru-RU" sz="4400" dirty="0" err="1"/>
              <a:t>маркетплейс</a:t>
            </a:r>
            <a:endParaRPr lang="ru-RU" sz="4400" dirty="0"/>
          </a:p>
          <a:p>
            <a:pPr>
              <a:lnSpc>
                <a:spcPct val="100000"/>
              </a:lnSpc>
            </a:pPr>
            <a:r>
              <a:rPr lang="ru-RU" sz="4400" dirty="0"/>
              <a:t> готовые решения</a:t>
            </a:r>
          </a:p>
          <a:p>
            <a:pPr>
              <a:lnSpc>
                <a:spcPct val="100000"/>
              </a:lnSpc>
            </a:pPr>
            <a:r>
              <a:rPr lang="ru-RU" sz="4400" dirty="0"/>
              <a:t> любит ФЗ</a:t>
            </a:r>
          </a:p>
          <a:p>
            <a:pPr>
              <a:lnSpc>
                <a:spcPct val="100000"/>
              </a:lnSpc>
            </a:pPr>
            <a:r>
              <a:rPr lang="ru-RU" sz="4400" dirty="0"/>
              <a:t> интеграции</a:t>
            </a:r>
          </a:p>
        </p:txBody>
      </p:sp>
    </p:spTree>
    <p:extLst>
      <p:ext uri="{BB962C8B-B14F-4D97-AF65-F5344CB8AC3E}">
        <p14:creationId xmlns:p14="http://schemas.microsoft.com/office/powerpoint/2010/main" val="402931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0233646D-672B-43ED-9833-4EEC4072BB55}"/>
              </a:ext>
            </a:extLst>
          </p:cNvPr>
          <p:cNvCxnSpPr/>
          <p:nvPr/>
        </p:nvCxnSpPr>
        <p:spPr>
          <a:xfrm flipH="1" flipV="1">
            <a:off x="2814221" y="2308194"/>
            <a:ext cx="1340529" cy="112746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FA764A23-C712-438B-98DF-DAA5CA9B71A4}"/>
              </a:ext>
            </a:extLst>
          </p:cNvPr>
          <p:cNvCxnSpPr/>
          <p:nvPr/>
        </p:nvCxnSpPr>
        <p:spPr>
          <a:xfrm flipH="1" flipV="1">
            <a:off x="2095130" y="3275860"/>
            <a:ext cx="2058910" cy="204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24B96258-E15B-412F-ADF3-6D9DB6DFB10D}"/>
              </a:ext>
            </a:extLst>
          </p:cNvPr>
          <p:cNvCxnSpPr/>
          <p:nvPr/>
        </p:nvCxnSpPr>
        <p:spPr>
          <a:xfrm flipH="1">
            <a:off x="2343362" y="3506680"/>
            <a:ext cx="1811388" cy="9055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A3D105E0-D162-47DC-B218-93F818CDC2E1}"/>
              </a:ext>
            </a:extLst>
          </p:cNvPr>
          <p:cNvCxnSpPr/>
          <p:nvPr/>
        </p:nvCxnSpPr>
        <p:spPr>
          <a:xfrm flipV="1">
            <a:off x="7904224" y="2927081"/>
            <a:ext cx="1142173" cy="13056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23E1BAB9-1396-404F-B1F7-0DF830331A50}"/>
              </a:ext>
            </a:extLst>
          </p:cNvPr>
          <p:cNvCxnSpPr/>
          <p:nvPr/>
        </p:nvCxnSpPr>
        <p:spPr>
          <a:xfrm>
            <a:off x="7812350" y="4232687"/>
            <a:ext cx="170771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BA9A39B4-2933-416D-8FE6-7E215FEA8E3B}"/>
              </a:ext>
            </a:extLst>
          </p:cNvPr>
          <p:cNvCxnSpPr/>
          <p:nvPr/>
        </p:nvCxnSpPr>
        <p:spPr>
          <a:xfrm>
            <a:off x="9520061" y="4232687"/>
            <a:ext cx="1461617" cy="9696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Плюсы Битрикс</a:t>
            </a:r>
            <a:b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Интеграции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E1B0EFC-C417-4F03-8760-ADDD4BE99FA9}"/>
              </a:ext>
            </a:extLst>
          </p:cNvPr>
          <p:cNvGrpSpPr/>
          <p:nvPr/>
        </p:nvGrpSpPr>
        <p:grpSpPr>
          <a:xfrm>
            <a:off x="1637107" y="1814274"/>
            <a:ext cx="9844308" cy="4215601"/>
            <a:chOff x="1065918" y="1761008"/>
            <a:chExt cx="9844308" cy="4215601"/>
          </a:xfrm>
        </p:grpSpPr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09AF75E3-9764-4369-A814-3CD6B87FE0B8}"/>
                </a:ext>
              </a:extLst>
            </p:cNvPr>
            <p:cNvSpPr/>
            <p:nvPr/>
          </p:nvSpPr>
          <p:spPr>
            <a:xfrm>
              <a:off x="4662262" y="3311389"/>
              <a:ext cx="1589086" cy="1589086"/>
            </a:xfrm>
            <a:custGeom>
              <a:avLst/>
              <a:gdLst>
                <a:gd name="connsiteX0" fmla="*/ 0 w 1589086"/>
                <a:gd name="connsiteY0" fmla="*/ 794543 h 1589086"/>
                <a:gd name="connsiteX1" fmla="*/ 794543 w 1589086"/>
                <a:gd name="connsiteY1" fmla="*/ 0 h 1589086"/>
                <a:gd name="connsiteX2" fmla="*/ 1589086 w 1589086"/>
                <a:gd name="connsiteY2" fmla="*/ 794543 h 1589086"/>
                <a:gd name="connsiteX3" fmla="*/ 794543 w 1589086"/>
                <a:gd name="connsiteY3" fmla="*/ 1589086 h 1589086"/>
                <a:gd name="connsiteX4" fmla="*/ 0 w 1589086"/>
                <a:gd name="connsiteY4" fmla="*/ 794543 h 158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086" h="1589086">
                  <a:moveTo>
                    <a:pt x="0" y="794543"/>
                  </a:moveTo>
                  <a:cubicBezTo>
                    <a:pt x="0" y="355729"/>
                    <a:pt x="355729" y="0"/>
                    <a:pt x="794543" y="0"/>
                  </a:cubicBezTo>
                  <a:cubicBezTo>
                    <a:pt x="1233357" y="0"/>
                    <a:pt x="1589086" y="355729"/>
                    <a:pt x="1589086" y="794543"/>
                  </a:cubicBezTo>
                  <a:cubicBezTo>
                    <a:pt x="1589086" y="1233357"/>
                    <a:pt x="1233357" y="1589086"/>
                    <a:pt x="794543" y="1589086"/>
                  </a:cubicBezTo>
                  <a:cubicBezTo>
                    <a:pt x="355729" y="1589086"/>
                    <a:pt x="0" y="1233357"/>
                    <a:pt x="0" y="794543"/>
                  </a:cubicBezTo>
                  <a:close/>
                </a:path>
              </a:pathLst>
            </a:custGeom>
            <a:solidFill>
              <a:srgbClr val="EE1C2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956" tIns="247956" rIns="247956" bIns="24795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kern="1200" dirty="0"/>
                <a:t>Битрикс</a:t>
              </a:r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EF9119FD-8480-4917-8366-917A1E7DCC4C}"/>
                </a:ext>
              </a:extLst>
            </p:cNvPr>
            <p:cNvSpPr/>
            <p:nvPr/>
          </p:nvSpPr>
          <p:spPr>
            <a:xfrm rot="19404865">
              <a:off x="3849100" y="4891956"/>
              <a:ext cx="1075686" cy="16216"/>
            </a:xfrm>
            <a:custGeom>
              <a:avLst/>
              <a:gdLst>
                <a:gd name="connsiteX0" fmla="*/ 0 w 1075685"/>
                <a:gd name="connsiteY0" fmla="*/ 8107 h 16215"/>
                <a:gd name="connsiteX1" fmla="*/ 1075685 w 1075685"/>
                <a:gd name="connsiteY1" fmla="*/ 8107 h 1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5685" h="16215">
                  <a:moveTo>
                    <a:pt x="1075685" y="8108"/>
                  </a:moveTo>
                  <a:lnTo>
                    <a:pt x="0" y="810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23650" tIns="-18785" rIns="523651" bIns="-1878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500" kern="1200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2F3A7FAF-28A7-4B1F-9AEA-88EA07757DAC}"/>
                </a:ext>
              </a:extLst>
            </p:cNvPr>
            <p:cNvSpPr/>
            <p:nvPr/>
          </p:nvSpPr>
          <p:spPr>
            <a:xfrm>
              <a:off x="3101071" y="5029281"/>
              <a:ext cx="947328" cy="947328"/>
            </a:xfrm>
            <a:custGeom>
              <a:avLst/>
              <a:gdLst>
                <a:gd name="connsiteX0" fmla="*/ 0 w 947328"/>
                <a:gd name="connsiteY0" fmla="*/ 473664 h 947328"/>
                <a:gd name="connsiteX1" fmla="*/ 473664 w 947328"/>
                <a:gd name="connsiteY1" fmla="*/ 0 h 947328"/>
                <a:gd name="connsiteX2" fmla="*/ 947328 w 947328"/>
                <a:gd name="connsiteY2" fmla="*/ 473664 h 947328"/>
                <a:gd name="connsiteX3" fmla="*/ 473664 w 947328"/>
                <a:gd name="connsiteY3" fmla="*/ 947328 h 947328"/>
                <a:gd name="connsiteX4" fmla="*/ 0 w 947328"/>
                <a:gd name="connsiteY4" fmla="*/ 473664 h 94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328" h="947328">
                  <a:moveTo>
                    <a:pt x="0" y="473664"/>
                  </a:moveTo>
                  <a:cubicBezTo>
                    <a:pt x="0" y="212067"/>
                    <a:pt x="212067" y="0"/>
                    <a:pt x="473664" y="0"/>
                  </a:cubicBezTo>
                  <a:cubicBezTo>
                    <a:pt x="735261" y="0"/>
                    <a:pt x="947328" y="212067"/>
                    <a:pt x="947328" y="473664"/>
                  </a:cubicBezTo>
                  <a:cubicBezTo>
                    <a:pt x="947328" y="735261"/>
                    <a:pt x="735261" y="947328"/>
                    <a:pt x="473664" y="947328"/>
                  </a:cubicBezTo>
                  <a:cubicBezTo>
                    <a:pt x="212067" y="947328"/>
                    <a:pt x="0" y="735261"/>
                    <a:pt x="0" y="473664"/>
                  </a:cubicBezTo>
                  <a:close/>
                </a:path>
              </a:pathLst>
            </a:custGeom>
            <a:solidFill>
              <a:srgbClr val="6EAB4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083" tIns="145083" rIns="145083" bIns="14508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b="1" kern="1200" dirty="0"/>
                <a:t>Службы доставки</a:t>
              </a:r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F88B0ECE-17F0-4998-9934-BEA2145CE936}"/>
                </a:ext>
              </a:extLst>
            </p:cNvPr>
            <p:cNvSpPr/>
            <p:nvPr/>
          </p:nvSpPr>
          <p:spPr>
            <a:xfrm rot="16533143">
              <a:off x="5333797" y="3086751"/>
              <a:ext cx="442593" cy="16215"/>
            </a:xfrm>
            <a:custGeom>
              <a:avLst/>
              <a:gdLst>
                <a:gd name="connsiteX0" fmla="*/ 0 w 442593"/>
                <a:gd name="connsiteY0" fmla="*/ 8107 h 16215"/>
                <a:gd name="connsiteX1" fmla="*/ 442593 w 442593"/>
                <a:gd name="connsiteY1" fmla="*/ 8107 h 1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2593" h="16215">
                  <a:moveTo>
                    <a:pt x="0" y="8107"/>
                  </a:moveTo>
                  <a:lnTo>
                    <a:pt x="442593" y="810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2930" tIns="-2958" rIns="222933" bIns="-2957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500" kern="1200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31F015F7-FE52-433E-8AFF-8E06B827B7A5}"/>
                </a:ext>
              </a:extLst>
            </p:cNvPr>
            <p:cNvSpPr/>
            <p:nvPr/>
          </p:nvSpPr>
          <p:spPr>
            <a:xfrm>
              <a:off x="5148671" y="1929494"/>
              <a:ext cx="947328" cy="947328"/>
            </a:xfrm>
            <a:custGeom>
              <a:avLst/>
              <a:gdLst>
                <a:gd name="connsiteX0" fmla="*/ 0 w 947328"/>
                <a:gd name="connsiteY0" fmla="*/ 473664 h 947328"/>
                <a:gd name="connsiteX1" fmla="*/ 473664 w 947328"/>
                <a:gd name="connsiteY1" fmla="*/ 0 h 947328"/>
                <a:gd name="connsiteX2" fmla="*/ 947328 w 947328"/>
                <a:gd name="connsiteY2" fmla="*/ 473664 h 947328"/>
                <a:gd name="connsiteX3" fmla="*/ 473664 w 947328"/>
                <a:gd name="connsiteY3" fmla="*/ 947328 h 947328"/>
                <a:gd name="connsiteX4" fmla="*/ 0 w 947328"/>
                <a:gd name="connsiteY4" fmla="*/ 473664 h 94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328" h="947328">
                  <a:moveTo>
                    <a:pt x="0" y="473664"/>
                  </a:moveTo>
                  <a:cubicBezTo>
                    <a:pt x="0" y="212067"/>
                    <a:pt x="212067" y="0"/>
                    <a:pt x="473664" y="0"/>
                  </a:cubicBezTo>
                  <a:cubicBezTo>
                    <a:pt x="735261" y="0"/>
                    <a:pt x="947328" y="212067"/>
                    <a:pt x="947328" y="473664"/>
                  </a:cubicBezTo>
                  <a:cubicBezTo>
                    <a:pt x="947328" y="735261"/>
                    <a:pt x="735261" y="947328"/>
                    <a:pt x="473664" y="947328"/>
                  </a:cubicBezTo>
                  <a:cubicBezTo>
                    <a:pt x="212067" y="947328"/>
                    <a:pt x="0" y="735261"/>
                    <a:pt x="0" y="473664"/>
                  </a:cubicBezTo>
                  <a:close/>
                </a:path>
              </a:pathLst>
            </a:custGeom>
            <a:solidFill>
              <a:srgbClr val="6EAB4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083" tIns="145083" rIns="145083" bIns="14508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/>
                <a:t>1С</a:t>
              </a:r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0909E822-1352-4F38-B8AF-DC6BE9192BC3}"/>
                </a:ext>
              </a:extLst>
            </p:cNvPr>
            <p:cNvSpPr/>
            <p:nvPr/>
          </p:nvSpPr>
          <p:spPr>
            <a:xfrm rot="22817624">
              <a:off x="4020302" y="3698531"/>
              <a:ext cx="713422" cy="16215"/>
            </a:xfrm>
            <a:custGeom>
              <a:avLst/>
              <a:gdLst>
                <a:gd name="connsiteX0" fmla="*/ 0 w 713421"/>
                <a:gd name="connsiteY0" fmla="*/ 8107 h 16215"/>
                <a:gd name="connsiteX1" fmla="*/ 713421 w 713421"/>
                <a:gd name="connsiteY1" fmla="*/ 8107 h 1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3421" h="16215">
                  <a:moveTo>
                    <a:pt x="713421" y="8108"/>
                  </a:moveTo>
                  <a:lnTo>
                    <a:pt x="0" y="8108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1575" tIns="-9727" rIns="351575" bIns="-973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500" kern="1200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9EBA852A-A49F-466C-B886-0918049D8360}"/>
                </a:ext>
              </a:extLst>
            </p:cNvPr>
            <p:cNvSpPr/>
            <p:nvPr/>
          </p:nvSpPr>
          <p:spPr>
            <a:xfrm>
              <a:off x="3124518" y="2944973"/>
              <a:ext cx="947328" cy="947328"/>
            </a:xfrm>
            <a:custGeom>
              <a:avLst/>
              <a:gdLst>
                <a:gd name="connsiteX0" fmla="*/ 0 w 947328"/>
                <a:gd name="connsiteY0" fmla="*/ 473664 h 947328"/>
                <a:gd name="connsiteX1" fmla="*/ 473664 w 947328"/>
                <a:gd name="connsiteY1" fmla="*/ 0 h 947328"/>
                <a:gd name="connsiteX2" fmla="*/ 947328 w 947328"/>
                <a:gd name="connsiteY2" fmla="*/ 473664 h 947328"/>
                <a:gd name="connsiteX3" fmla="*/ 473664 w 947328"/>
                <a:gd name="connsiteY3" fmla="*/ 947328 h 947328"/>
                <a:gd name="connsiteX4" fmla="*/ 0 w 947328"/>
                <a:gd name="connsiteY4" fmla="*/ 473664 h 94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328" h="947328">
                  <a:moveTo>
                    <a:pt x="0" y="473664"/>
                  </a:moveTo>
                  <a:cubicBezTo>
                    <a:pt x="0" y="212067"/>
                    <a:pt x="212067" y="0"/>
                    <a:pt x="473664" y="0"/>
                  </a:cubicBezTo>
                  <a:cubicBezTo>
                    <a:pt x="735261" y="0"/>
                    <a:pt x="947328" y="212067"/>
                    <a:pt x="947328" y="473664"/>
                  </a:cubicBezTo>
                  <a:cubicBezTo>
                    <a:pt x="947328" y="735261"/>
                    <a:pt x="735261" y="947328"/>
                    <a:pt x="473664" y="947328"/>
                  </a:cubicBezTo>
                  <a:cubicBezTo>
                    <a:pt x="212067" y="947328"/>
                    <a:pt x="0" y="735261"/>
                    <a:pt x="0" y="473664"/>
                  </a:cubicBezTo>
                  <a:close/>
                </a:path>
              </a:pathLst>
            </a:custGeom>
            <a:solidFill>
              <a:srgbClr val="6EAB4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083" tIns="145083" rIns="145083" bIns="14508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000" b="1" kern="1200" dirty="0"/>
                <a:t>Платежные</a:t>
              </a:r>
            </a:p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000" b="1" kern="1200" dirty="0"/>
                <a:t>системы</a:t>
              </a:r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FB0E9974-61D8-47C0-80A4-3DA6127DFB06}"/>
                </a:ext>
              </a:extLst>
            </p:cNvPr>
            <p:cNvSpPr/>
            <p:nvPr/>
          </p:nvSpPr>
          <p:spPr>
            <a:xfrm rot="168194">
              <a:off x="6250073" y="4149949"/>
              <a:ext cx="542528" cy="16215"/>
            </a:xfrm>
            <a:custGeom>
              <a:avLst/>
              <a:gdLst>
                <a:gd name="connsiteX0" fmla="*/ 0 w 542528"/>
                <a:gd name="connsiteY0" fmla="*/ 8107 h 16215"/>
                <a:gd name="connsiteX1" fmla="*/ 542528 w 542528"/>
                <a:gd name="connsiteY1" fmla="*/ 8107 h 1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2528" h="16215">
                  <a:moveTo>
                    <a:pt x="0" y="8107"/>
                  </a:moveTo>
                  <a:lnTo>
                    <a:pt x="542528" y="8107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0400" tIns="-5457" rIns="270401" bIns="-545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500" kern="1200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408A8DC7-E0CD-426C-91C1-0FCF338DC082}"/>
                </a:ext>
              </a:extLst>
            </p:cNvPr>
            <p:cNvSpPr/>
            <p:nvPr/>
          </p:nvSpPr>
          <p:spPr>
            <a:xfrm>
              <a:off x="6791710" y="3720824"/>
              <a:ext cx="947328" cy="947328"/>
            </a:xfrm>
            <a:custGeom>
              <a:avLst/>
              <a:gdLst>
                <a:gd name="connsiteX0" fmla="*/ 0 w 947328"/>
                <a:gd name="connsiteY0" fmla="*/ 473664 h 947328"/>
                <a:gd name="connsiteX1" fmla="*/ 473664 w 947328"/>
                <a:gd name="connsiteY1" fmla="*/ 0 h 947328"/>
                <a:gd name="connsiteX2" fmla="*/ 947328 w 947328"/>
                <a:gd name="connsiteY2" fmla="*/ 473664 h 947328"/>
                <a:gd name="connsiteX3" fmla="*/ 473664 w 947328"/>
                <a:gd name="connsiteY3" fmla="*/ 947328 h 947328"/>
                <a:gd name="connsiteX4" fmla="*/ 0 w 947328"/>
                <a:gd name="connsiteY4" fmla="*/ 473664 h 94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328" h="947328">
                  <a:moveTo>
                    <a:pt x="0" y="473664"/>
                  </a:moveTo>
                  <a:cubicBezTo>
                    <a:pt x="0" y="212067"/>
                    <a:pt x="212067" y="0"/>
                    <a:pt x="473664" y="0"/>
                  </a:cubicBezTo>
                  <a:cubicBezTo>
                    <a:pt x="735261" y="0"/>
                    <a:pt x="947328" y="212067"/>
                    <a:pt x="947328" y="473664"/>
                  </a:cubicBezTo>
                  <a:cubicBezTo>
                    <a:pt x="947328" y="735261"/>
                    <a:pt x="735261" y="947328"/>
                    <a:pt x="473664" y="947328"/>
                  </a:cubicBezTo>
                  <a:cubicBezTo>
                    <a:pt x="212067" y="947328"/>
                    <a:pt x="0" y="735261"/>
                    <a:pt x="0" y="473664"/>
                  </a:cubicBezTo>
                  <a:close/>
                </a:path>
              </a:pathLst>
            </a:custGeom>
            <a:solidFill>
              <a:srgbClr val="6EAB4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083" tIns="145083" rIns="145083" bIns="14508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CRM</a:t>
              </a:r>
              <a:endParaRPr lang="ru-RU" sz="2000" b="1" kern="1200" dirty="0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0EC067EE-3F7C-44FB-8E5C-659E89184A3D}"/>
                </a:ext>
              </a:extLst>
            </p:cNvPr>
            <p:cNvSpPr/>
            <p:nvPr/>
          </p:nvSpPr>
          <p:spPr>
            <a:xfrm>
              <a:off x="8475208" y="3697462"/>
              <a:ext cx="947328" cy="947328"/>
            </a:xfrm>
            <a:custGeom>
              <a:avLst/>
              <a:gdLst>
                <a:gd name="connsiteX0" fmla="*/ 0 w 947328"/>
                <a:gd name="connsiteY0" fmla="*/ 473664 h 947328"/>
                <a:gd name="connsiteX1" fmla="*/ 473664 w 947328"/>
                <a:gd name="connsiteY1" fmla="*/ 0 h 947328"/>
                <a:gd name="connsiteX2" fmla="*/ 947328 w 947328"/>
                <a:gd name="connsiteY2" fmla="*/ 473664 h 947328"/>
                <a:gd name="connsiteX3" fmla="*/ 473664 w 947328"/>
                <a:gd name="connsiteY3" fmla="*/ 947328 h 947328"/>
                <a:gd name="connsiteX4" fmla="*/ 0 w 947328"/>
                <a:gd name="connsiteY4" fmla="*/ 473664 h 94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328" h="947328">
                  <a:moveTo>
                    <a:pt x="0" y="473664"/>
                  </a:moveTo>
                  <a:cubicBezTo>
                    <a:pt x="0" y="212067"/>
                    <a:pt x="212067" y="0"/>
                    <a:pt x="473664" y="0"/>
                  </a:cubicBezTo>
                  <a:cubicBezTo>
                    <a:pt x="735261" y="0"/>
                    <a:pt x="947328" y="212067"/>
                    <a:pt x="947328" y="473664"/>
                  </a:cubicBezTo>
                  <a:cubicBezTo>
                    <a:pt x="947328" y="735261"/>
                    <a:pt x="735261" y="947328"/>
                    <a:pt x="473664" y="947328"/>
                  </a:cubicBezTo>
                  <a:cubicBezTo>
                    <a:pt x="212067" y="947328"/>
                    <a:pt x="0" y="735261"/>
                    <a:pt x="0" y="47366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083" tIns="145083" rIns="145083" bIns="14508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100" kern="1200" dirty="0"/>
                <a:t>Битрикс24</a:t>
              </a:r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EB29369F-971A-4EA3-ADDF-001F5EB733D7}"/>
                </a:ext>
              </a:extLst>
            </p:cNvPr>
            <p:cNvSpPr/>
            <p:nvPr/>
          </p:nvSpPr>
          <p:spPr>
            <a:xfrm>
              <a:off x="8001544" y="2361610"/>
              <a:ext cx="947328" cy="947328"/>
            </a:xfrm>
            <a:custGeom>
              <a:avLst/>
              <a:gdLst>
                <a:gd name="connsiteX0" fmla="*/ 0 w 947328"/>
                <a:gd name="connsiteY0" fmla="*/ 473664 h 947328"/>
                <a:gd name="connsiteX1" fmla="*/ 473664 w 947328"/>
                <a:gd name="connsiteY1" fmla="*/ 0 h 947328"/>
                <a:gd name="connsiteX2" fmla="*/ 947328 w 947328"/>
                <a:gd name="connsiteY2" fmla="*/ 473664 h 947328"/>
                <a:gd name="connsiteX3" fmla="*/ 473664 w 947328"/>
                <a:gd name="connsiteY3" fmla="*/ 947328 h 947328"/>
                <a:gd name="connsiteX4" fmla="*/ 0 w 947328"/>
                <a:gd name="connsiteY4" fmla="*/ 473664 h 94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328" h="947328">
                  <a:moveTo>
                    <a:pt x="0" y="473664"/>
                  </a:moveTo>
                  <a:cubicBezTo>
                    <a:pt x="0" y="212067"/>
                    <a:pt x="212067" y="0"/>
                    <a:pt x="473664" y="0"/>
                  </a:cubicBezTo>
                  <a:cubicBezTo>
                    <a:pt x="735261" y="0"/>
                    <a:pt x="947328" y="212067"/>
                    <a:pt x="947328" y="473664"/>
                  </a:cubicBezTo>
                  <a:cubicBezTo>
                    <a:pt x="947328" y="735261"/>
                    <a:pt x="735261" y="947328"/>
                    <a:pt x="473664" y="947328"/>
                  </a:cubicBezTo>
                  <a:cubicBezTo>
                    <a:pt x="212067" y="947328"/>
                    <a:pt x="0" y="735261"/>
                    <a:pt x="0" y="47366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083" tIns="145083" rIns="145083" bIns="14508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 err="1"/>
                <a:t>AmoCRM</a:t>
              </a:r>
              <a:endParaRPr lang="ru-RU" sz="1200" kern="1200" dirty="0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97C1F681-D4B7-47D7-807C-DE680BCE28E7}"/>
                </a:ext>
              </a:extLst>
            </p:cNvPr>
            <p:cNvSpPr/>
            <p:nvPr/>
          </p:nvSpPr>
          <p:spPr>
            <a:xfrm>
              <a:off x="9913339" y="4668152"/>
              <a:ext cx="996887" cy="947328"/>
            </a:xfrm>
            <a:custGeom>
              <a:avLst/>
              <a:gdLst>
                <a:gd name="connsiteX0" fmla="*/ 0 w 947328"/>
                <a:gd name="connsiteY0" fmla="*/ 473664 h 947328"/>
                <a:gd name="connsiteX1" fmla="*/ 473664 w 947328"/>
                <a:gd name="connsiteY1" fmla="*/ 0 h 947328"/>
                <a:gd name="connsiteX2" fmla="*/ 947328 w 947328"/>
                <a:gd name="connsiteY2" fmla="*/ 473664 h 947328"/>
                <a:gd name="connsiteX3" fmla="*/ 473664 w 947328"/>
                <a:gd name="connsiteY3" fmla="*/ 947328 h 947328"/>
                <a:gd name="connsiteX4" fmla="*/ 0 w 947328"/>
                <a:gd name="connsiteY4" fmla="*/ 473664 h 94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328" h="947328">
                  <a:moveTo>
                    <a:pt x="0" y="473664"/>
                  </a:moveTo>
                  <a:cubicBezTo>
                    <a:pt x="0" y="212067"/>
                    <a:pt x="212067" y="0"/>
                    <a:pt x="473664" y="0"/>
                  </a:cubicBezTo>
                  <a:cubicBezTo>
                    <a:pt x="735261" y="0"/>
                    <a:pt x="947328" y="212067"/>
                    <a:pt x="947328" y="473664"/>
                  </a:cubicBezTo>
                  <a:cubicBezTo>
                    <a:pt x="947328" y="735261"/>
                    <a:pt x="735261" y="947328"/>
                    <a:pt x="473664" y="947328"/>
                  </a:cubicBezTo>
                  <a:cubicBezTo>
                    <a:pt x="212067" y="947328"/>
                    <a:pt x="0" y="735261"/>
                    <a:pt x="0" y="47366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083" tIns="145083" rIns="145083" bIns="14508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000" kern="1200" dirty="0"/>
                <a:t>Онлайн консультант</a:t>
              </a:r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58227BB4-B5E7-41F0-8B12-CBC07A88D29C}"/>
                </a:ext>
              </a:extLst>
            </p:cNvPr>
            <p:cNvSpPr/>
            <p:nvPr/>
          </p:nvSpPr>
          <p:spPr>
            <a:xfrm>
              <a:off x="1334557" y="3892301"/>
              <a:ext cx="947328" cy="947328"/>
            </a:xfrm>
            <a:custGeom>
              <a:avLst/>
              <a:gdLst>
                <a:gd name="connsiteX0" fmla="*/ 0 w 947328"/>
                <a:gd name="connsiteY0" fmla="*/ 473664 h 947328"/>
                <a:gd name="connsiteX1" fmla="*/ 473664 w 947328"/>
                <a:gd name="connsiteY1" fmla="*/ 0 h 947328"/>
                <a:gd name="connsiteX2" fmla="*/ 947328 w 947328"/>
                <a:gd name="connsiteY2" fmla="*/ 473664 h 947328"/>
                <a:gd name="connsiteX3" fmla="*/ 473664 w 947328"/>
                <a:gd name="connsiteY3" fmla="*/ 947328 h 947328"/>
                <a:gd name="connsiteX4" fmla="*/ 0 w 947328"/>
                <a:gd name="connsiteY4" fmla="*/ 473664 h 94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328" h="947328">
                  <a:moveTo>
                    <a:pt x="0" y="473664"/>
                  </a:moveTo>
                  <a:cubicBezTo>
                    <a:pt x="0" y="212067"/>
                    <a:pt x="212067" y="0"/>
                    <a:pt x="473664" y="0"/>
                  </a:cubicBezTo>
                  <a:cubicBezTo>
                    <a:pt x="735261" y="0"/>
                    <a:pt x="947328" y="212067"/>
                    <a:pt x="947328" y="473664"/>
                  </a:cubicBezTo>
                  <a:cubicBezTo>
                    <a:pt x="947328" y="735261"/>
                    <a:pt x="735261" y="947328"/>
                    <a:pt x="473664" y="947328"/>
                  </a:cubicBezTo>
                  <a:cubicBezTo>
                    <a:pt x="212067" y="947328"/>
                    <a:pt x="0" y="735261"/>
                    <a:pt x="0" y="47366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083" tIns="145083" rIns="145083" bIns="14508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200" kern="1200" dirty="0"/>
                <a:t>Сбербанк</a:t>
              </a:r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25B0669A-45E0-4911-BBE3-C82394B6EDB9}"/>
                </a:ext>
              </a:extLst>
            </p:cNvPr>
            <p:cNvSpPr/>
            <p:nvPr/>
          </p:nvSpPr>
          <p:spPr>
            <a:xfrm>
              <a:off x="1065918" y="2750134"/>
              <a:ext cx="947328" cy="947328"/>
            </a:xfrm>
            <a:custGeom>
              <a:avLst/>
              <a:gdLst>
                <a:gd name="connsiteX0" fmla="*/ 0 w 947328"/>
                <a:gd name="connsiteY0" fmla="*/ 473664 h 947328"/>
                <a:gd name="connsiteX1" fmla="*/ 473664 w 947328"/>
                <a:gd name="connsiteY1" fmla="*/ 0 h 947328"/>
                <a:gd name="connsiteX2" fmla="*/ 947328 w 947328"/>
                <a:gd name="connsiteY2" fmla="*/ 473664 h 947328"/>
                <a:gd name="connsiteX3" fmla="*/ 473664 w 947328"/>
                <a:gd name="connsiteY3" fmla="*/ 947328 h 947328"/>
                <a:gd name="connsiteX4" fmla="*/ 0 w 947328"/>
                <a:gd name="connsiteY4" fmla="*/ 473664 h 94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328" h="947328">
                  <a:moveTo>
                    <a:pt x="0" y="473664"/>
                  </a:moveTo>
                  <a:cubicBezTo>
                    <a:pt x="0" y="212067"/>
                    <a:pt x="212067" y="0"/>
                    <a:pt x="473664" y="0"/>
                  </a:cubicBezTo>
                  <a:cubicBezTo>
                    <a:pt x="735261" y="0"/>
                    <a:pt x="947328" y="212067"/>
                    <a:pt x="947328" y="473664"/>
                  </a:cubicBezTo>
                  <a:cubicBezTo>
                    <a:pt x="947328" y="735261"/>
                    <a:pt x="735261" y="947328"/>
                    <a:pt x="473664" y="947328"/>
                  </a:cubicBezTo>
                  <a:cubicBezTo>
                    <a:pt x="212067" y="947328"/>
                    <a:pt x="0" y="735261"/>
                    <a:pt x="0" y="47366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083" tIns="145083" rIns="145083" bIns="14508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kern="1200" dirty="0"/>
                <a:t>Яндекс Касса</a:t>
              </a:r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03551197-F6CB-448E-9D64-5BB18FB3CF5B}"/>
                </a:ext>
              </a:extLst>
            </p:cNvPr>
            <p:cNvSpPr/>
            <p:nvPr/>
          </p:nvSpPr>
          <p:spPr>
            <a:xfrm>
              <a:off x="1772173" y="1761008"/>
              <a:ext cx="947328" cy="947328"/>
            </a:xfrm>
            <a:custGeom>
              <a:avLst/>
              <a:gdLst>
                <a:gd name="connsiteX0" fmla="*/ 0 w 947328"/>
                <a:gd name="connsiteY0" fmla="*/ 473664 h 947328"/>
                <a:gd name="connsiteX1" fmla="*/ 473664 w 947328"/>
                <a:gd name="connsiteY1" fmla="*/ 0 h 947328"/>
                <a:gd name="connsiteX2" fmla="*/ 947328 w 947328"/>
                <a:gd name="connsiteY2" fmla="*/ 473664 h 947328"/>
                <a:gd name="connsiteX3" fmla="*/ 473664 w 947328"/>
                <a:gd name="connsiteY3" fmla="*/ 947328 h 947328"/>
                <a:gd name="connsiteX4" fmla="*/ 0 w 947328"/>
                <a:gd name="connsiteY4" fmla="*/ 473664 h 94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328" h="947328">
                  <a:moveTo>
                    <a:pt x="0" y="473664"/>
                  </a:moveTo>
                  <a:cubicBezTo>
                    <a:pt x="0" y="212067"/>
                    <a:pt x="212067" y="0"/>
                    <a:pt x="473664" y="0"/>
                  </a:cubicBezTo>
                  <a:cubicBezTo>
                    <a:pt x="735261" y="0"/>
                    <a:pt x="947328" y="212067"/>
                    <a:pt x="947328" y="473664"/>
                  </a:cubicBezTo>
                  <a:cubicBezTo>
                    <a:pt x="947328" y="735261"/>
                    <a:pt x="735261" y="947328"/>
                    <a:pt x="473664" y="947328"/>
                  </a:cubicBezTo>
                  <a:cubicBezTo>
                    <a:pt x="212067" y="947328"/>
                    <a:pt x="0" y="735261"/>
                    <a:pt x="0" y="473664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083" tIns="145083" rIns="145083" bIns="145083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kern="1200" dirty="0"/>
                <a:t>ROBOKASSA</a:t>
              </a:r>
              <a:endParaRPr lang="ru-RU" sz="1000" kern="1200" dirty="0"/>
            </a:p>
          </p:txBody>
        </p:sp>
      </p:grpSp>
      <p:pic>
        <p:nvPicPr>
          <p:cNvPr id="96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7E9DC4DB-7B52-4DC1-B3C7-7845A5CBE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34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Битрикс для бизнеса</a:t>
            </a:r>
            <a:b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Плюсы</a:t>
            </a:r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85C22B45-E056-4D41-BB7F-D930CBF55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49"/>
            <a:ext cx="10515600" cy="50323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400" dirty="0"/>
              <a:t> </a:t>
            </a:r>
            <a:r>
              <a:rPr lang="ru-RU" sz="4400" dirty="0" err="1"/>
              <a:t>маркетплейс</a:t>
            </a:r>
            <a:endParaRPr lang="ru-RU" sz="4400" dirty="0"/>
          </a:p>
          <a:p>
            <a:pPr>
              <a:lnSpc>
                <a:spcPct val="100000"/>
              </a:lnSpc>
            </a:pPr>
            <a:r>
              <a:rPr lang="ru-RU" sz="4400" dirty="0"/>
              <a:t> готовые решения</a:t>
            </a:r>
          </a:p>
          <a:p>
            <a:pPr>
              <a:lnSpc>
                <a:spcPct val="100000"/>
              </a:lnSpc>
            </a:pPr>
            <a:r>
              <a:rPr lang="ru-RU" sz="4400" dirty="0"/>
              <a:t> любит ФЗ</a:t>
            </a:r>
          </a:p>
          <a:p>
            <a:pPr>
              <a:lnSpc>
                <a:spcPct val="100000"/>
              </a:lnSpc>
            </a:pPr>
            <a:r>
              <a:rPr lang="ru-RU" sz="4400" dirty="0"/>
              <a:t> интеграции</a:t>
            </a:r>
            <a:endParaRPr lang="en-US" sz="4400" dirty="0"/>
          </a:p>
          <a:p>
            <a:pPr>
              <a:lnSpc>
                <a:spcPct val="100000"/>
              </a:lnSpc>
            </a:pPr>
            <a:r>
              <a:rPr lang="ru-RU" sz="4400" dirty="0"/>
              <a:t> интерфейс</a:t>
            </a:r>
          </a:p>
        </p:txBody>
      </p:sp>
      <p:pic>
        <p:nvPicPr>
          <p:cNvPr id="5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454950D4-4F24-4E05-BFDD-62D88E67C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Плюсы Битрикс</a:t>
            </a:r>
            <a:b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Интерфейс</a:t>
            </a:r>
          </a:p>
        </p:txBody>
      </p:sp>
      <p:pic>
        <p:nvPicPr>
          <p:cNvPr id="11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9D3EC37E-2907-4115-861D-90E257B46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0801CF-FF22-47EE-A30B-F8EB22E47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1791046"/>
            <a:ext cx="8848725" cy="48482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539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Плюсы Битрикс</a:t>
            </a:r>
            <a:b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Интерфейс</a:t>
            </a:r>
          </a:p>
        </p:txBody>
      </p:sp>
      <p:pic>
        <p:nvPicPr>
          <p:cNvPr id="11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9D3EC37E-2907-4115-861D-90E257B46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551691-1AF6-47F7-BDB0-CF129ED47D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2" b="26882"/>
          <a:stretch/>
        </p:blipFill>
        <p:spPr>
          <a:xfrm>
            <a:off x="1189940" y="2246050"/>
            <a:ext cx="9812119" cy="362208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6462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C966D-878C-4DB8-B2FB-9CEB95D7B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85999"/>
            <a:ext cx="12192000" cy="2028826"/>
          </a:xfrm>
          <a:solidFill>
            <a:schemeClr val="bg1">
              <a:alpha val="85000"/>
            </a:schemeClr>
          </a:solidFill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Зачем нужен сайт?</a:t>
            </a:r>
          </a:p>
        </p:txBody>
      </p:sp>
    </p:spTree>
    <p:extLst>
      <p:ext uri="{BB962C8B-B14F-4D97-AF65-F5344CB8AC3E}">
        <p14:creationId xmlns:p14="http://schemas.microsoft.com/office/powerpoint/2010/main" val="34634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Плюсы Битрикс</a:t>
            </a:r>
            <a:b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Интерфейс</a:t>
            </a:r>
          </a:p>
        </p:txBody>
      </p:sp>
      <p:pic>
        <p:nvPicPr>
          <p:cNvPr id="11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9D3EC37E-2907-4115-861D-90E257B46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32F73D-DA74-4EBB-8261-F6EB935FC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2" y="1844314"/>
            <a:ext cx="8905875" cy="44895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841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Битрикс для бизнеса</a:t>
            </a:r>
            <a:b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Плюсы</a:t>
            </a:r>
          </a:p>
        </p:txBody>
      </p:sp>
      <p:pic>
        <p:nvPicPr>
          <p:cNvPr id="5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454950D4-4F24-4E05-BFDD-62D88E67C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1">
            <a:extLst>
              <a:ext uri="{FF2B5EF4-FFF2-40B4-BE49-F238E27FC236}">
                <a16:creationId xmlns:a16="http://schemas.microsoft.com/office/drawing/2014/main" id="{C0843F04-CB6D-40A9-84C6-3BC32B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49"/>
            <a:ext cx="10515600" cy="50323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400" dirty="0"/>
              <a:t> </a:t>
            </a:r>
            <a:r>
              <a:rPr lang="ru-RU" sz="4400" dirty="0" err="1"/>
              <a:t>маркетплейс</a:t>
            </a:r>
            <a:endParaRPr lang="ru-RU" sz="4400" dirty="0"/>
          </a:p>
          <a:p>
            <a:pPr>
              <a:lnSpc>
                <a:spcPct val="100000"/>
              </a:lnSpc>
            </a:pPr>
            <a:r>
              <a:rPr lang="ru-RU" sz="4400" dirty="0"/>
              <a:t> готовые решения</a:t>
            </a:r>
          </a:p>
          <a:p>
            <a:pPr>
              <a:lnSpc>
                <a:spcPct val="100000"/>
              </a:lnSpc>
            </a:pPr>
            <a:r>
              <a:rPr lang="ru-RU" sz="4400" dirty="0"/>
              <a:t> любит ФЗ</a:t>
            </a:r>
          </a:p>
          <a:p>
            <a:pPr>
              <a:lnSpc>
                <a:spcPct val="100000"/>
              </a:lnSpc>
            </a:pPr>
            <a:r>
              <a:rPr lang="ru-RU" sz="4400" dirty="0"/>
              <a:t> интеграции</a:t>
            </a:r>
            <a:endParaRPr lang="en-US" sz="4400" dirty="0"/>
          </a:p>
          <a:p>
            <a:pPr>
              <a:lnSpc>
                <a:spcPct val="100000"/>
              </a:lnSpc>
            </a:pPr>
            <a:r>
              <a:rPr lang="ru-RU" sz="4400" dirty="0"/>
              <a:t> интерфейс</a:t>
            </a:r>
          </a:p>
          <a:p>
            <a:pPr>
              <a:lnSpc>
                <a:spcPct val="100000"/>
              </a:lnSpc>
            </a:pPr>
            <a:r>
              <a:rPr lang="ru-RU" sz="4400" dirty="0"/>
              <a:t> безопасность</a:t>
            </a:r>
          </a:p>
        </p:txBody>
      </p:sp>
    </p:spTree>
    <p:extLst>
      <p:ext uri="{BB962C8B-B14F-4D97-AF65-F5344CB8AC3E}">
        <p14:creationId xmlns:p14="http://schemas.microsoft.com/office/powerpoint/2010/main" val="38898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Плюсы Битрикс</a:t>
            </a:r>
            <a:b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Безопасность</a:t>
            </a:r>
          </a:p>
        </p:txBody>
      </p:sp>
      <p:pic>
        <p:nvPicPr>
          <p:cNvPr id="5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454950D4-4F24-4E05-BFDD-62D88E67C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1">
            <a:extLst>
              <a:ext uri="{FF2B5EF4-FFF2-40B4-BE49-F238E27FC236}">
                <a16:creationId xmlns:a16="http://schemas.microsoft.com/office/drawing/2014/main" id="{C0843F04-CB6D-40A9-84C6-3BC32B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49"/>
            <a:ext cx="10515600" cy="50323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400" dirty="0"/>
              <a:t> </a:t>
            </a:r>
            <a:r>
              <a:rPr lang="ru-RU" sz="4400" dirty="0" err="1"/>
              <a:t>проактивная</a:t>
            </a:r>
            <a:r>
              <a:rPr lang="ru-RU" sz="4400" dirty="0"/>
              <a:t> защита</a:t>
            </a:r>
          </a:p>
          <a:p>
            <a:pPr>
              <a:lnSpc>
                <a:spcPct val="100000"/>
              </a:lnSpc>
            </a:pPr>
            <a:r>
              <a:rPr lang="ru-RU" sz="4400" dirty="0"/>
              <a:t> защита от </a:t>
            </a:r>
            <a:r>
              <a:rPr lang="en-US" sz="4400" dirty="0"/>
              <a:t>DDoS</a:t>
            </a:r>
          </a:p>
          <a:p>
            <a:pPr>
              <a:lnSpc>
                <a:spcPct val="100000"/>
              </a:lnSpc>
            </a:pPr>
            <a:r>
              <a:rPr lang="en-US" sz="4400" dirty="0"/>
              <a:t> </a:t>
            </a:r>
            <a:r>
              <a:rPr lang="ru-RU" sz="4400" dirty="0"/>
              <a:t>журнал вторжений</a:t>
            </a:r>
          </a:p>
          <a:p>
            <a:pPr>
              <a:lnSpc>
                <a:spcPct val="100000"/>
              </a:lnSpc>
            </a:pPr>
            <a:r>
              <a:rPr lang="ru-RU" sz="4400" dirty="0"/>
              <a:t> анализ исходного кода</a:t>
            </a:r>
          </a:p>
        </p:txBody>
      </p:sp>
    </p:spTree>
    <p:extLst>
      <p:ext uri="{BB962C8B-B14F-4D97-AF65-F5344CB8AC3E}">
        <p14:creationId xmlns:p14="http://schemas.microsoft.com/office/powerpoint/2010/main" val="349665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A0DBC09-71CA-428E-9268-1D9E290C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85999"/>
            <a:ext cx="12192000" cy="2028826"/>
          </a:xfrm>
          <a:solidFill>
            <a:schemeClr val="bg1">
              <a:alpha val="85000"/>
            </a:schemeClr>
          </a:solidFill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Вопросы</a:t>
            </a:r>
          </a:p>
        </p:txBody>
      </p:sp>
    </p:spTree>
    <p:extLst>
      <p:ext uri="{BB962C8B-B14F-4D97-AF65-F5344CB8AC3E}">
        <p14:creationId xmlns:p14="http://schemas.microsoft.com/office/powerpoint/2010/main" val="41992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C7F1293-46D3-4B31-ADB3-B4DF67E7D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85999"/>
            <a:ext cx="12192000" cy="2028826"/>
          </a:xfrm>
          <a:solidFill>
            <a:schemeClr val="bg1">
              <a:alpha val="85000"/>
            </a:schemeClr>
          </a:solidFill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Как заработать на Битрикс</a:t>
            </a:r>
          </a:p>
        </p:txBody>
      </p:sp>
    </p:spTree>
    <p:extLst>
      <p:ext uri="{BB962C8B-B14F-4D97-AF65-F5344CB8AC3E}">
        <p14:creationId xmlns:p14="http://schemas.microsoft.com/office/powerpoint/2010/main" val="34326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Варианты заработка</a:t>
            </a:r>
          </a:p>
        </p:txBody>
      </p:sp>
      <p:pic>
        <p:nvPicPr>
          <p:cNvPr id="5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77207213-99F1-4501-90BD-31876F618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1">
            <a:extLst>
              <a:ext uri="{FF2B5EF4-FFF2-40B4-BE49-F238E27FC236}">
                <a16:creationId xmlns:a16="http://schemas.microsoft.com/office/drawing/2014/main" id="{819E4402-8DA4-4520-8D98-523305715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749"/>
            <a:ext cx="10515600" cy="5032375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ru-RU" sz="4400" dirty="0">
                <a:solidFill>
                  <a:schemeClr val="bg2">
                    <a:lumMod val="10000"/>
                  </a:schemeClr>
                </a:solidFill>
              </a:rPr>
              <a:t>Продажа лицензий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ru-RU" sz="4400" dirty="0">
                <a:solidFill>
                  <a:schemeClr val="bg2">
                    <a:lumMod val="10000"/>
                  </a:schemeClr>
                </a:solidFill>
              </a:rPr>
              <a:t>Продажа решений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ru-RU" sz="4400" dirty="0">
                <a:solidFill>
                  <a:schemeClr val="bg2">
                    <a:lumMod val="10000"/>
                  </a:schemeClr>
                </a:solidFill>
              </a:rPr>
              <a:t>Разработка сайтов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ru-RU" sz="4400" dirty="0">
                <a:solidFill>
                  <a:schemeClr val="bg2">
                    <a:lumMod val="10000"/>
                  </a:schemeClr>
                </a:solidFill>
              </a:rPr>
              <a:t>Внедрение </a:t>
            </a:r>
            <a:r>
              <a:rPr lang="en-US" sz="4400" dirty="0">
                <a:solidFill>
                  <a:schemeClr val="bg2">
                    <a:lumMod val="10000"/>
                  </a:schemeClr>
                </a:solidFill>
              </a:rPr>
              <a:t>CRM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ru-RU" sz="4400" dirty="0">
                <a:solidFill>
                  <a:schemeClr val="bg2">
                    <a:lumMod val="10000"/>
                  </a:schemeClr>
                </a:solidFill>
              </a:rPr>
              <a:t>Интеграция с 1С</a:t>
            </a:r>
          </a:p>
        </p:txBody>
      </p:sp>
    </p:spTree>
    <p:extLst>
      <p:ext uri="{BB962C8B-B14F-4D97-AF65-F5344CB8AC3E}">
        <p14:creationId xmlns:p14="http://schemas.microsoft.com/office/powerpoint/2010/main" val="14774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524F059-F531-4620-8653-8039A5328C10}"/>
              </a:ext>
            </a:extLst>
          </p:cNvPr>
          <p:cNvSpPr txBox="1">
            <a:spLocks/>
          </p:cNvSpPr>
          <p:nvPr/>
        </p:nvSpPr>
        <p:spPr>
          <a:xfrm>
            <a:off x="0" y="2285999"/>
            <a:ext cx="12192000" cy="20288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5884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E1C24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C966D-878C-4DB8-B2FB-9CEB95D7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846"/>
            <a:ext cx="10515600" cy="1153551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Причины создания сайта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47759A-D3A3-48AB-B3ED-753968F05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089"/>
            <a:ext cx="10515600" cy="48181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5400" dirty="0"/>
              <a:t> прибыль</a:t>
            </a:r>
          </a:p>
        </p:txBody>
      </p:sp>
      <p:pic>
        <p:nvPicPr>
          <p:cNvPr id="5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E3EE11FC-5C21-4DA8-9F1E-4652D0AD2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9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E1C24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C966D-878C-4DB8-B2FB-9CEB95D7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846"/>
            <a:ext cx="10515600" cy="1153551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Причины создания сайта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47759A-D3A3-48AB-B3ED-753968F05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089"/>
            <a:ext cx="10515600" cy="48181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5400" dirty="0"/>
              <a:t> прибыль</a:t>
            </a:r>
          </a:p>
          <a:p>
            <a:pPr>
              <a:lnSpc>
                <a:spcPct val="100000"/>
              </a:lnSpc>
            </a:pPr>
            <a:r>
              <a:rPr lang="ru-RU" sz="5400" dirty="0"/>
              <a:t> лояльность</a:t>
            </a:r>
          </a:p>
        </p:txBody>
      </p:sp>
      <p:pic>
        <p:nvPicPr>
          <p:cNvPr id="5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E00FD436-9FD2-4906-9F83-0E1242EC1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E1C24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C966D-878C-4DB8-B2FB-9CEB95D7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846"/>
            <a:ext cx="10515600" cy="1153551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Причины создания сайта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47759A-D3A3-48AB-B3ED-753968F05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089"/>
            <a:ext cx="10515600" cy="48181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5400" dirty="0"/>
              <a:t> прибыль</a:t>
            </a:r>
          </a:p>
          <a:p>
            <a:pPr>
              <a:lnSpc>
                <a:spcPct val="100000"/>
              </a:lnSpc>
            </a:pPr>
            <a:r>
              <a:rPr lang="ru-RU" sz="5400" dirty="0"/>
              <a:t> лояльность</a:t>
            </a:r>
          </a:p>
          <a:p>
            <a:pPr>
              <a:lnSpc>
                <a:spcPct val="100000"/>
              </a:lnSpc>
            </a:pPr>
            <a:r>
              <a:rPr lang="ru-RU" sz="5400" dirty="0"/>
              <a:t> автоматизация</a:t>
            </a:r>
          </a:p>
        </p:txBody>
      </p:sp>
      <p:pic>
        <p:nvPicPr>
          <p:cNvPr id="5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2D975B36-F517-498E-BF09-861F57F61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E1C24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C966D-878C-4DB8-B2FB-9CEB95D7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846"/>
            <a:ext cx="10515600" cy="1153551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Причины создания сайта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47759A-D3A3-48AB-B3ED-753968F05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1089"/>
            <a:ext cx="10515600" cy="48181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5400" dirty="0"/>
              <a:t> прибыль</a:t>
            </a:r>
          </a:p>
          <a:p>
            <a:pPr>
              <a:lnSpc>
                <a:spcPct val="100000"/>
              </a:lnSpc>
            </a:pPr>
            <a:r>
              <a:rPr lang="ru-RU" sz="5400" dirty="0"/>
              <a:t> лояльность</a:t>
            </a:r>
          </a:p>
          <a:p>
            <a:pPr>
              <a:lnSpc>
                <a:spcPct val="100000"/>
              </a:lnSpc>
            </a:pPr>
            <a:r>
              <a:rPr lang="ru-RU" sz="5400" dirty="0"/>
              <a:t> автоматизация</a:t>
            </a:r>
          </a:p>
          <a:p>
            <a:pPr>
              <a:lnSpc>
                <a:spcPct val="100000"/>
              </a:lnSpc>
            </a:pPr>
            <a:r>
              <a:rPr lang="ru-RU" sz="5400" dirty="0"/>
              <a:t> имидж</a:t>
            </a:r>
          </a:p>
        </p:txBody>
      </p:sp>
      <p:pic>
        <p:nvPicPr>
          <p:cNvPr id="5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74381CED-92E0-4B5E-BF33-D2532B44C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A0DBC09-71CA-428E-9268-1D9E290C7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85999"/>
            <a:ext cx="12192000" cy="2028826"/>
          </a:xfrm>
          <a:solidFill>
            <a:schemeClr val="bg1">
              <a:alpha val="85000"/>
            </a:schemeClr>
          </a:solidFill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Вопросы</a:t>
            </a:r>
          </a:p>
        </p:txBody>
      </p:sp>
    </p:spTree>
    <p:extLst>
      <p:ext uri="{BB962C8B-B14F-4D97-AF65-F5344CB8AC3E}">
        <p14:creationId xmlns:p14="http://schemas.microsoft.com/office/powerpoint/2010/main" val="391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04670BF-9DDF-4F33-80B6-5CDD75A99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85999"/>
            <a:ext cx="12192000" cy="2028826"/>
          </a:xfrm>
          <a:solidFill>
            <a:schemeClr val="bg1">
              <a:alpha val="85000"/>
            </a:schemeClr>
          </a:solidFill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Все по-честному про Битрикс</a:t>
            </a:r>
          </a:p>
        </p:txBody>
      </p:sp>
    </p:spTree>
    <p:extLst>
      <p:ext uri="{BB962C8B-B14F-4D97-AF65-F5344CB8AC3E}">
        <p14:creationId xmlns:p14="http://schemas.microsoft.com/office/powerpoint/2010/main" val="5550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E149034-4227-45D3-96BE-AA66480C45E7}"/>
              </a:ext>
            </a:extLst>
          </p:cNvPr>
          <p:cNvSpPr/>
          <p:nvPr/>
        </p:nvSpPr>
        <p:spPr>
          <a:xfrm>
            <a:off x="0" y="0"/>
            <a:ext cx="12192000" cy="1505243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E1C24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714C634-2396-490B-99D4-61137ADEC0A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052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1С-Битрикс</a:t>
            </a:r>
          </a:p>
        </p:txBody>
      </p:sp>
      <p:pic>
        <p:nvPicPr>
          <p:cNvPr id="3074" name="Picture 2" descr="https://cdn.shopify.com/s/files/1/1579/6663/products/poop-emoji-phone-charger_1_1024x1024.jpg?v=1499455286">
            <a:extLst>
              <a:ext uri="{FF2B5EF4-FFF2-40B4-BE49-F238E27FC236}">
                <a16:creationId xmlns:a16="http://schemas.microsoft.com/office/drawing/2014/main" id="{B4678346-CEDE-43CE-B3B4-903423E12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453" y="1907960"/>
            <a:ext cx="4293093" cy="429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tatic.tildacdn.com/tild3262-3730-4561-a334-666233326363/logo.png">
            <a:extLst>
              <a:ext uri="{FF2B5EF4-FFF2-40B4-BE49-F238E27FC236}">
                <a16:creationId xmlns:a16="http://schemas.microsoft.com/office/drawing/2014/main" id="{5F6DB290-3CF7-48A0-B858-AB7E16BD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301" y="339071"/>
            <a:ext cx="1128499" cy="8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34A90"/>
      </a:accent1>
      <a:accent2>
        <a:srgbClr val="70AD47"/>
      </a:accent2>
      <a:accent3>
        <a:srgbClr val="FFD96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9244F225463514797AAC43A977B436D" ma:contentTypeVersion="6" ma:contentTypeDescription="Создание документа." ma:contentTypeScope="" ma:versionID="b1939a5ac00f0a9800b428ca6a75a24b">
  <xsd:schema xmlns:xsd="http://www.w3.org/2001/XMLSchema" xmlns:xs="http://www.w3.org/2001/XMLSchema" xmlns:p="http://schemas.microsoft.com/office/2006/metadata/properties" xmlns:ns2="fb18e630-a9c1-4f0f-8c2c-0b7018564729" xmlns:ns3="59f592d2-1be5-4fff-bd71-887a114d9c2f" targetNamespace="http://schemas.microsoft.com/office/2006/metadata/properties" ma:root="true" ma:fieldsID="ba9dc84d12a5b4a92856f3f2ee00884a" ns2:_="" ns3:_="">
    <xsd:import namespace="fb18e630-a9c1-4f0f-8c2c-0b7018564729"/>
    <xsd:import namespace="59f592d2-1be5-4fff-bd71-887a114d9c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8e630-a9c1-4f0f-8c2c-0b70185647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f592d2-1be5-4fff-bd71-887a114d9c2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Совместно с подробностями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B9F1CC-D8A5-4AA7-86DA-D2568E418033}">
  <ds:schemaRefs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59f592d2-1be5-4fff-bd71-887a114d9c2f"/>
    <ds:schemaRef ds:uri="http://www.w3.org/XML/1998/namespace"/>
    <ds:schemaRef ds:uri="fb18e630-a9c1-4f0f-8c2c-0b7018564729"/>
    <ds:schemaRef ds:uri="http://purl.org/dc/dcmitype/"/>
    <ds:schemaRef ds:uri="http://purl.org/dc/elements/1.1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F31E8E4-5336-4625-8493-6924B037C5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18e630-a9c1-4f0f-8c2c-0b7018564729"/>
    <ds:schemaRef ds:uri="59f592d2-1be5-4fff-bd71-887a114d9c2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26EDAE-EB09-42A4-B764-09BE186AAE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</TotalTime>
  <Words>215</Words>
  <Application>Microsoft Office PowerPoint</Application>
  <PresentationFormat>Широкоэкранный</PresentationFormat>
  <Paragraphs>92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Segoe UI Semibold</vt:lpstr>
      <vt:lpstr>Тема Office</vt:lpstr>
      <vt:lpstr>Презентация PowerPoint</vt:lpstr>
      <vt:lpstr>Зачем нужен сайт?</vt:lpstr>
      <vt:lpstr>Причины создания сайта</vt:lpstr>
      <vt:lpstr>Причины создания сайта</vt:lpstr>
      <vt:lpstr>Причины создания сайта</vt:lpstr>
      <vt:lpstr>Причины создания сайта</vt:lpstr>
      <vt:lpstr>Вопросы</vt:lpstr>
      <vt:lpstr>Все по-честному про Битрикс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Вопросы</vt:lpstr>
      <vt:lpstr>Как заработать на Битрикс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такое Битрикс?</dc:title>
  <dc:creator>Илья Рупасов</dc:creator>
  <cp:lastModifiedBy>Илья Рупасов</cp:lastModifiedBy>
  <cp:revision>25</cp:revision>
  <dcterms:created xsi:type="dcterms:W3CDTF">2017-08-21T11:06:33Z</dcterms:created>
  <dcterms:modified xsi:type="dcterms:W3CDTF">2017-10-18T12:03:13Z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0x01010029244F225463514797AAC43A977B436D</vt:lpwstr>
  </property>
</Properties>
</file>