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4" r:id="rId4"/>
    <p:sldMasterId id="2147483786" r:id="rId5"/>
    <p:sldMasterId id="2147483814" r:id="rId6"/>
  </p:sldMasterIdLst>
  <p:notesMasterIdLst>
    <p:notesMasterId r:id="rId37"/>
  </p:notesMasterIdLst>
  <p:handoutMasterIdLst>
    <p:handoutMasterId r:id="rId38"/>
  </p:handoutMasterIdLst>
  <p:sldIdLst>
    <p:sldId id="256" r:id="rId7"/>
    <p:sldId id="261" r:id="rId8"/>
    <p:sldId id="263" r:id="rId9"/>
    <p:sldId id="353" r:id="rId10"/>
    <p:sldId id="354" r:id="rId11"/>
    <p:sldId id="355" r:id="rId12"/>
    <p:sldId id="356" r:id="rId13"/>
    <p:sldId id="378" r:id="rId14"/>
    <p:sldId id="374" r:id="rId15"/>
    <p:sldId id="375" r:id="rId16"/>
    <p:sldId id="376" r:id="rId17"/>
    <p:sldId id="377" r:id="rId18"/>
    <p:sldId id="379" r:id="rId19"/>
    <p:sldId id="344" r:id="rId20"/>
    <p:sldId id="357" r:id="rId21"/>
    <p:sldId id="381" r:id="rId22"/>
    <p:sldId id="348" r:id="rId23"/>
    <p:sldId id="359" r:id="rId24"/>
    <p:sldId id="360" r:id="rId25"/>
    <p:sldId id="361" r:id="rId26"/>
    <p:sldId id="345" r:id="rId27"/>
    <p:sldId id="366" r:id="rId28"/>
    <p:sldId id="380" r:id="rId29"/>
    <p:sldId id="382" r:id="rId30"/>
    <p:sldId id="383" r:id="rId31"/>
    <p:sldId id="384" r:id="rId32"/>
    <p:sldId id="385" r:id="rId33"/>
    <p:sldId id="386" r:id="rId34"/>
    <p:sldId id="387" r:id="rId35"/>
    <p:sldId id="342" r:id="rId36"/>
  </p:sldIdLst>
  <p:sldSz cx="9144000" cy="5143500" type="screen16x9"/>
  <p:notesSz cx="6858000" cy="9144000"/>
  <p:embeddedFontLst>
    <p:embeddedFont>
      <p:font typeface="Franklin Gothic Medium Cond" panose="020B0606030402020204" pitchFamily="34" charset="0"/>
      <p:regular r:id="rId39"/>
    </p:embeddedFont>
    <p:embeddedFont>
      <p:font typeface="Franklin Gothic Demi" panose="020B0703020102020204" pitchFamily="34" charset="0"/>
      <p:regular r:id="rId40"/>
      <p:italic r:id="rId41"/>
    </p:embeddedFont>
    <p:embeddedFont>
      <p:font typeface="Franklin Gothic Demi Cond" panose="020B0706030402020204" pitchFamily="34" charset="0"/>
      <p:regular r:id="rId42"/>
    </p:embeddedFont>
    <p:embeddedFont>
      <p:font typeface="Lab Gothic Book" panose="020B0604020202020204" charset="-52"/>
      <p:regular r:id="rId43"/>
    </p:embeddedFont>
    <p:embeddedFont>
      <p:font typeface="Lab Gothic Medium" panose="020B0604020202020204" charset="-52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ru-RU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Antova" initials="A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1D3B11"/>
    <a:srgbClr val="253810"/>
    <a:srgbClr val="3C5B19"/>
    <a:srgbClr val="5F9127"/>
    <a:srgbClr val="10ADD2"/>
    <a:srgbClr val="1288D0"/>
    <a:srgbClr val="F6750A"/>
    <a:srgbClr val="2286AA"/>
    <a:srgbClr val="D87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23" autoAdjust="0"/>
  </p:normalViewPr>
  <p:slideViewPr>
    <p:cSldViewPr snapToObjects="1" showGuides="1">
      <p:cViewPr>
        <p:scale>
          <a:sx n="75" d="100"/>
          <a:sy n="75" d="100"/>
        </p:scale>
        <p:origin x="-564" y="-180"/>
      </p:cViewPr>
      <p:guideLst>
        <p:guide orient="horz" pos="237"/>
        <p:guide orient="horz" pos="3003"/>
        <p:guide orient="horz" pos="713"/>
        <p:guide orient="horz" pos="622"/>
        <p:guide orient="horz" pos="2913"/>
        <p:guide orient="horz" pos="1166"/>
        <p:guide orient="horz" pos="2595"/>
        <p:guide pos="226"/>
        <p:guide pos="5534"/>
        <p:guide pos="2812"/>
        <p:guide pos="2948"/>
        <p:guide pos="4309"/>
        <p:guide pos="3674"/>
        <p:guide pos="3810"/>
        <p:guide pos="521"/>
        <p:guide pos="3492"/>
      </p:guideLst>
    </p:cSldViewPr>
  </p:slideViewPr>
  <p:outlineViewPr>
    <p:cViewPr>
      <p:scale>
        <a:sx n="33" d="100"/>
        <a:sy n="33" d="100"/>
      </p:scale>
      <p:origin x="36" y="7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Objects="1" showGuides="1">
      <p:cViewPr varScale="1">
        <p:scale>
          <a:sx n="57" d="100"/>
          <a:sy n="57" d="100"/>
        </p:scale>
        <p:origin x="-1908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4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2038-4C9F-4EE5-8DF4-5F677BB3043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ED2B-390F-40E5-9EFD-2531C025A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DF00E-BD98-4EFE-81A4-2D9C0739E2F3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DD216-B18C-4F7A-91C3-E6C7F0FB2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9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0553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1105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41658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22210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02763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3315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3868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4420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4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Рассмотрим решение</a:t>
            </a:r>
            <a:r>
              <a:rPr lang="ru-RU" b="1" baseline="0" dirty="0" smtClean="0"/>
              <a:t> для системного администрирования – </a:t>
            </a:r>
            <a:r>
              <a:rPr lang="en-US" b="1" baseline="0" dirty="0" smtClean="0"/>
              <a:t>Kaspersky Systems Management.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этом модуле </a:t>
            </a:r>
            <a:r>
              <a:rPr lang="en-US" dirty="0" smtClean="0"/>
              <a:t>Kaspersky Security Center</a:t>
            </a:r>
            <a:r>
              <a:rPr lang="ru-RU" baseline="0" dirty="0" smtClean="0"/>
              <a:t> собраны 6 полезных инструментов для улучшения защиты и повышения эффективности </a:t>
            </a:r>
            <a:r>
              <a:rPr lang="en-US" baseline="0" dirty="0" smtClean="0"/>
              <a:t>IT</a:t>
            </a:r>
            <a:r>
              <a:rPr lang="ru-RU" baseline="0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Сегодня </a:t>
            </a:r>
            <a:r>
              <a:rPr lang="en-US" dirty="0" smtClean="0"/>
              <a:t>IT</a:t>
            </a:r>
            <a:r>
              <a:rPr lang="ru-RU" dirty="0" smtClean="0"/>
              <a:t>-специалисты вынуждены использовать несколько отдельных инструментов</a:t>
            </a:r>
            <a:r>
              <a:rPr lang="ru-RU" baseline="0" dirty="0" smtClean="0"/>
              <a:t> для создания, хранения и развертывания образов дисков</a:t>
            </a:r>
            <a:r>
              <a:rPr lang="ru-RU" dirty="0" smtClean="0"/>
              <a:t>. С </a:t>
            </a:r>
            <a:r>
              <a:rPr lang="en-US" dirty="0" smtClean="0"/>
              <a:t>Kaspersky Systems Management </a:t>
            </a:r>
            <a:r>
              <a:rPr lang="ru-RU" baseline="0" dirty="0" smtClean="0"/>
              <a:t>эта полезная функция встроена в консоль администрирования </a:t>
            </a:r>
            <a:r>
              <a:rPr lang="en-US" baseline="0" dirty="0" smtClean="0"/>
              <a:t>Kaspersky Security Center</a:t>
            </a:r>
            <a:r>
              <a:rPr lang="ru-RU" baseline="0" dirty="0" smtClean="0"/>
              <a:t>.</a:t>
            </a:r>
            <a:endParaRPr lang="en-US" dirty="0" smtClean="0"/>
          </a:p>
          <a:p>
            <a:endParaRPr lang="en-US" b="1" dirty="0" smtClean="0"/>
          </a:p>
          <a:p>
            <a:r>
              <a:rPr lang="ru-RU" dirty="0" smtClean="0"/>
              <a:t>Благодаря функции</a:t>
            </a:r>
            <a:r>
              <a:rPr lang="ru-RU" baseline="0" dirty="0" smtClean="0"/>
              <a:t> </a:t>
            </a:r>
            <a:r>
              <a:rPr lang="ru-RU" dirty="0" smtClean="0"/>
              <a:t>Управления</a:t>
            </a:r>
            <a:r>
              <a:rPr lang="ru-RU" baseline="0" dirty="0" smtClean="0"/>
              <a:t> лицензиями организация может сэкономить на лицензиях для ПО, отследив динамику их использования, и платить только за те лицензии, которые действительно нужны. Также доступно управление соответствием и сроками окончания лицензий.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Из этой же консоли можно развертывать ПО</a:t>
            </a:r>
            <a:r>
              <a:rPr lang="ru-RU" baseline="0" dirty="0" smtClean="0"/>
              <a:t> или его обновления на устройство или группу устройств. Это особенно удобно для организаций с удаленными офисами и филиалами.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Улучшенный модуль мониторинга</a:t>
            </a:r>
            <a:r>
              <a:rPr lang="ru-RU" baseline="0" dirty="0" smtClean="0"/>
              <a:t> уязвимостей позволяет проводить инвентаризацию оборудования и ПО и соотносить его в базах данных известных угроз. Управление установкой исправлений (</a:t>
            </a:r>
            <a:r>
              <a:rPr lang="ru-RU" baseline="0" dirty="0" err="1" smtClean="0"/>
              <a:t>патчей</a:t>
            </a:r>
            <a:r>
              <a:rPr lang="ru-RU" baseline="0" dirty="0" smtClean="0"/>
              <a:t>) помогает понять, какие уязвимости могут быть использованы для взлома в первую очередь, а затем сократить использование приложений с этими уязвимостями и ограничить доступ к наиболее важным данным. 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И, наконец, Контроль доступа к сети</a:t>
            </a:r>
            <a:r>
              <a:rPr lang="ru-RU" baseline="0" dirty="0" smtClean="0"/>
              <a:t> (</a:t>
            </a:r>
            <a:r>
              <a:rPr lang="en-US" dirty="0" smtClean="0"/>
              <a:t>Kaspersky network admission control</a:t>
            </a:r>
            <a:r>
              <a:rPr lang="ru-RU" dirty="0" smtClean="0"/>
              <a:t> – </a:t>
            </a:r>
            <a:r>
              <a:rPr lang="en-US" dirty="0" smtClean="0"/>
              <a:t>NAC)</a:t>
            </a:r>
            <a:r>
              <a:rPr lang="ru-RU" baseline="0" dirty="0" smtClean="0"/>
              <a:t> позволяет легко контролировать гостевой доступ в сеть.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B856-A9C0-4284-9F23-400C3668532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1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4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4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4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4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основе технологий защиты лежит проверенное временем и удостоенное множества наград антивирусное ядро «Лаборатории Касперского», защита с использованием «облака» и надежный сетевой экран.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Kaspersky Security Center</a:t>
            </a:r>
            <a:r>
              <a:rPr lang="ru-RU" dirty="0" smtClean="0"/>
              <a:t> – средство централизованного управления защитой, представляющее собой единую</a:t>
            </a:r>
            <a:r>
              <a:rPr lang="ru-RU" baseline="0" dirty="0" smtClean="0"/>
              <a:t> консоль управления. В</a:t>
            </a:r>
            <a:r>
              <a:rPr lang="ru-RU" dirty="0" smtClean="0"/>
              <a:t> зависимости от уровня используемой защиты включаются</a:t>
            </a:r>
            <a:r>
              <a:rPr lang="ru-RU" baseline="0" dirty="0" smtClean="0"/>
              <a:t> дополнительные функции управления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B856-A9C0-4284-9F23-400C3668532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4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Инструменты</a:t>
            </a:r>
            <a:r>
              <a:rPr lang="ru-RU" baseline="0" dirty="0" smtClean="0"/>
              <a:t> контроля «Лаборатории Касперского» являются одним из ключевых звеньев обеспечения защиты. Они помогают клиентам внедрять политики безопасности и являются нашим конкурентным преимуществом.</a:t>
            </a:r>
          </a:p>
          <a:p>
            <a:endParaRPr lang="en-US" dirty="0" smtClean="0"/>
          </a:p>
          <a:p>
            <a:r>
              <a:rPr lang="ru-RU" dirty="0" smtClean="0"/>
              <a:t>Как</a:t>
            </a:r>
            <a:r>
              <a:rPr lang="ru-RU" baseline="0" dirty="0" smtClean="0"/>
              <a:t> видно из презентации, мы разделяем инструменты контроля и технологии защиты от вредоносного ПО, чтобы предоставить клиенту большую свободу выбора и возможность гибкой настройки при развертывании системы защиты. </a:t>
            </a:r>
            <a:endParaRPr lang="ru-RU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 инструментам контроля относятся</a:t>
            </a:r>
            <a:r>
              <a:rPr lang="ru-RU" baseline="0" dirty="0" smtClean="0"/>
              <a:t>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―"/>
              <a:tabLst/>
              <a:defRPr/>
            </a:pPr>
            <a:r>
              <a:rPr lang="ru-RU" baseline="0" dirty="0" smtClean="0"/>
              <a:t>Контроль устройств, который способствует внедрению политик безопасности по использованию внешних устройств</a:t>
            </a:r>
            <a:endParaRPr lang="ru-RU" i="1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―"/>
              <a:tabLst/>
              <a:defRPr/>
            </a:pPr>
            <a:r>
              <a:rPr lang="ru-RU" dirty="0" smtClean="0"/>
              <a:t>Веб-контроль для безопасного</a:t>
            </a:r>
            <a:r>
              <a:rPr lang="ru-RU" baseline="0" dirty="0" smtClean="0"/>
              <a:t> использования веб-ресурсов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―"/>
              <a:tabLst/>
              <a:defRPr/>
            </a:pPr>
            <a:r>
              <a:rPr lang="ru-RU" baseline="0" dirty="0" smtClean="0"/>
              <a:t>И Контроль программ, позволяющий </a:t>
            </a:r>
            <a:r>
              <a:rPr lang="en-US" baseline="0" dirty="0" smtClean="0"/>
              <a:t>IT</a:t>
            </a:r>
            <a:r>
              <a:rPr lang="ru-RU" baseline="0" dirty="0" smtClean="0"/>
              <a:t>-специалистам создавать и применять политики безопасности в отношении использования приложений на рабочих местах сотрудников.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B856-A9C0-4284-9F23-400C366853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1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 «Лаборатории Касперского» для защиты мобильных устройств охватывает</a:t>
            </a:r>
            <a:r>
              <a:rPr lang="ru-RU" baseline="0" dirty="0" smtClean="0"/>
              <a:t> основные аспекты мобильной </a:t>
            </a:r>
            <a:r>
              <a:rPr lang="en-US" baseline="0" dirty="0" smtClean="0"/>
              <a:t>IT-</a:t>
            </a:r>
            <a:r>
              <a:rPr lang="ru-RU" baseline="0" dirty="0" smtClean="0"/>
              <a:t>инфраструктуры.</a:t>
            </a:r>
            <a:endParaRPr lang="en-US" dirty="0" smtClean="0"/>
          </a:p>
          <a:p>
            <a:r>
              <a:rPr lang="ru-RU" dirty="0" smtClean="0"/>
              <a:t>К ним</a:t>
            </a:r>
            <a:r>
              <a:rPr lang="ru-RU" baseline="0" dirty="0" smtClean="0"/>
              <a:t> относятся:</a:t>
            </a:r>
            <a:endParaRPr lang="en-US" dirty="0" smtClean="0"/>
          </a:p>
          <a:p>
            <a:r>
              <a:rPr lang="ru-RU" dirty="0" smtClean="0"/>
              <a:t>Упрощенное</a:t>
            </a:r>
            <a:r>
              <a:rPr lang="ru-RU" baseline="0" dirty="0" smtClean="0"/>
              <a:t> развертывание и настройка на мобильных устройствах</a:t>
            </a:r>
            <a:endParaRPr lang="en-US" dirty="0" smtClean="0"/>
          </a:p>
          <a:p>
            <a:r>
              <a:rPr lang="ru-RU" dirty="0" smtClean="0"/>
              <a:t>Базовые защитные функции</a:t>
            </a:r>
          </a:p>
          <a:p>
            <a:r>
              <a:rPr lang="ru-RU" dirty="0" smtClean="0"/>
              <a:t>Защита от утери или кражи устройства - в</a:t>
            </a:r>
            <a:r>
              <a:rPr lang="ru-RU" baseline="0" dirty="0" smtClean="0"/>
              <a:t> случае, если устройство попадет не в те руки, функция Анти-вор остановит потенциальных преступников. </a:t>
            </a:r>
            <a:endParaRPr lang="en-US" dirty="0" smtClean="0"/>
          </a:p>
          <a:p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Решение также подойдет</a:t>
            </a:r>
            <a:r>
              <a:rPr lang="ru-RU" baseline="0" dirty="0" smtClean="0"/>
              <a:t> в случае</a:t>
            </a:r>
            <a:r>
              <a:rPr lang="ru-RU" dirty="0" smtClean="0"/>
              <a:t>,</a:t>
            </a:r>
            <a:r>
              <a:rPr lang="ru-RU" baseline="0" dirty="0" smtClean="0"/>
              <a:t> если </a:t>
            </a:r>
            <a:r>
              <a:rPr lang="en-US" baseline="0" dirty="0" smtClean="0"/>
              <a:t>IT</a:t>
            </a:r>
            <a:r>
              <a:rPr lang="ru-RU" baseline="0" dirty="0" smtClean="0"/>
              <a:t> менеджеры хотят, чтобы все устройства соответствовали политикам, а </a:t>
            </a:r>
            <a:r>
              <a:rPr lang="ru-RU" dirty="0" smtClean="0"/>
              <a:t>пользователи были в состоянии разграничить использование </a:t>
            </a:r>
            <a:r>
              <a:rPr lang="ru-RU" baseline="0" dirty="0" smtClean="0"/>
              <a:t> рабочих и личных приложений.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Решение оснащено</a:t>
            </a:r>
            <a:r>
              <a:rPr lang="ru-RU" baseline="0" dirty="0" smtClean="0"/>
              <a:t> функциями шифрования и дистанционного удаления данных, таким образом </a:t>
            </a:r>
            <a:r>
              <a:rPr lang="ru-RU" i="0" baseline="0" dirty="0" smtClean="0"/>
              <a:t>риск неавторизованного доступа к корпоративным данным сводится к минимуму.</a:t>
            </a:r>
            <a:endParaRPr lang="en-US" i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B856-A9C0-4284-9F23-400C3668532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7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Шифрования – технология, дающая компаниям возможность защищать важные корпоративные данные.</a:t>
            </a:r>
            <a:r>
              <a:rPr lang="ru-RU" baseline="0" dirty="0" smtClean="0"/>
              <a:t> С этой технологией вы можете быть спокойны – данные, попадающие «в плохие руки», не смогут быть прочитаны, например, если пользователь оставит где-нибудь </a:t>
            </a:r>
            <a:r>
              <a:rPr lang="ru-RU" baseline="0" dirty="0" err="1" smtClean="0"/>
              <a:t>флешку</a:t>
            </a:r>
            <a:r>
              <a:rPr lang="ru-RU" baseline="0" dirty="0" smtClean="0"/>
              <a:t>, или украдут его ноутбук, или компьютер будет заражен вирусом, предназначенным для кражи файлов…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</a:t>
            </a:r>
            <a:r>
              <a:rPr lang="ru-RU" baseline="0" dirty="0" smtClean="0"/>
              <a:t> технологии «Лаборатории Касперского» реализован алгоритм шифрования </a:t>
            </a:r>
            <a:r>
              <a:rPr lang="en-US" baseline="0" dirty="0" smtClean="0"/>
              <a:t>AES</a:t>
            </a:r>
            <a:r>
              <a:rPr lang="ru-RU" baseline="0" dirty="0" smtClean="0"/>
              <a:t>. Подобный алгоритм открытого </a:t>
            </a:r>
            <a:r>
              <a:rPr lang="en-US" baseline="0" dirty="0" smtClean="0"/>
              <a:t>SSL</a:t>
            </a:r>
            <a:r>
              <a:rPr lang="ru-RU" baseline="0" dirty="0" smtClean="0"/>
              <a:t>-шифрования совместим со стандартом </a:t>
            </a:r>
            <a:r>
              <a:rPr lang="en-US" baseline="0" dirty="0" smtClean="0"/>
              <a:t>FIP S 140-2</a:t>
            </a:r>
            <a:r>
              <a:rPr lang="ru-RU" baseline="0" dirty="0" smtClean="0"/>
              <a:t> – это надежный, проверенный временем метод защиты.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</a:t>
            </a:r>
            <a:r>
              <a:rPr lang="ru-RU" dirty="0" smtClean="0"/>
              <a:t>-специалистов </a:t>
            </a:r>
            <a:r>
              <a:rPr lang="ru-RU" baseline="0" dirty="0" smtClean="0"/>
              <a:t>может выбрать наиболее приемлемый режим шифрования, и быть уверенным, что решение прозрачно для пользователей, работающих в сети – и недоступно для внешних пользователей. 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Одной из отличительных</a:t>
            </a:r>
            <a:r>
              <a:rPr lang="ru-RU" baseline="0" dirty="0" smtClean="0"/>
              <a:t> особенностей решения «Лаборатории Касперского» является возможность  внедрения комплексных политик, например, технология шифрования легко интегрируется с политикой контроля устройств. У наших конкурентов такой гибкости нет – что вынуждает </a:t>
            </a:r>
            <a:r>
              <a:rPr lang="en-US" baseline="0" dirty="0" smtClean="0"/>
              <a:t>IT</a:t>
            </a:r>
            <a:r>
              <a:rPr lang="ru-RU" baseline="0" dirty="0" smtClean="0"/>
              <a:t>-специалистов создавать несколько политик. </a:t>
            </a: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B856-A9C0-4284-9F23-400C3668532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0" name="BackgroundTitleSlide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1435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5595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/>
            </a:lvl2pPr>
            <a:lvl3pPr marL="227786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1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79950" y="1131888"/>
            <a:ext cx="4105275" cy="349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131888"/>
            <a:ext cx="4105275" cy="349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0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1" y="1131888"/>
            <a:ext cx="4108450" cy="34925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584"/>
            <a:ext cx="8426449" cy="675429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79950" y="1131888"/>
            <a:ext cx="4105275" cy="3492500"/>
          </a:xfrm>
        </p:spPr>
        <p:txBody>
          <a:bodyPr/>
          <a:lstStyle>
            <a:lvl1pPr marL="10857" indent="0">
              <a:buFont typeface="Arial" pitchFamily="34" charset="0"/>
              <a:buNone/>
              <a:defRPr/>
            </a:lvl1pPr>
            <a:lvl2pPr marL="0" indent="0">
              <a:buFont typeface="Arial" pitchFamily="34" charset="0"/>
              <a:buNone/>
              <a:defRPr/>
            </a:lvl2pPr>
            <a:lvl3pPr marL="227785" indent="0">
              <a:buFont typeface="Arial" pitchFamily="34" charset="0"/>
              <a:buNone/>
              <a:defRPr/>
            </a:lvl3pPr>
            <a:lvl4pPr marL="1371556" indent="0">
              <a:buNone/>
              <a:defRPr/>
            </a:lvl4pPr>
            <a:lvl5pPr marL="182874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2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9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Pictur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8775" y="1131888"/>
            <a:ext cx="4105275" cy="34925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Picture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49185" y="1131888"/>
            <a:ext cx="4114865" cy="34925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79950" y="1131888"/>
            <a:ext cx="4105274" cy="34925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1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707653"/>
            <a:ext cx="4108450" cy="2916735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79950" y="1707654"/>
            <a:ext cx="4105274" cy="29167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5600" y="1131888"/>
            <a:ext cx="8429625" cy="5762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39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0" y="1131888"/>
            <a:ext cx="2740025" cy="34925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8"/>
            <a:ext cx="8426449" cy="675429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311525" y="1131888"/>
            <a:ext cx="5473699" cy="34925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11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48375" y="1131888"/>
            <a:ext cx="2736850" cy="34925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8776" y="1131888"/>
            <a:ext cx="5473700" cy="34925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219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2773362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2773362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267075" y="1131886"/>
            <a:ext cx="5518150" cy="16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3267077" y="2932388"/>
            <a:ext cx="5515199" cy="1692000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19824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6394" y="1131886"/>
            <a:ext cx="4107656" cy="16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6"/>
            <a:ext cx="4102324" cy="16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56394" y="2932388"/>
            <a:ext cx="4107656" cy="1692000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679952" y="2932388"/>
            <a:ext cx="4102324" cy="1692000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162122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8775" y="2383155"/>
            <a:ext cx="8426450" cy="238410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171" y="2528923"/>
            <a:ext cx="8035552" cy="5595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58775" y="2318084"/>
            <a:ext cx="8426450" cy="650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 userDrawn="1"/>
        </p:nvSpPr>
        <p:spPr>
          <a:xfrm>
            <a:off x="358775" y="0"/>
            <a:ext cx="8426450" cy="5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 sz="13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9169" y="3858141"/>
            <a:ext cx="8034619" cy="761485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/>
            </a:lvl2pPr>
            <a:lvl3pPr marL="227786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2050" name="Picture 2" descr="D:\Рабочие материалы, Эля\Касперский шаблоны\08.04.13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8" y="149438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4106862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79948" y="1131886"/>
            <a:ext cx="4102326" cy="16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679950" y="2932388"/>
            <a:ext cx="4102326" cy="1692000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36314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79950" y="1131888"/>
            <a:ext cx="4105275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50" y="2932113"/>
            <a:ext cx="4105275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1302" y="1131886"/>
            <a:ext cx="4112748" cy="16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351304" y="2932388"/>
            <a:ext cx="4112748" cy="1692000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380052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1131888"/>
            <a:ext cx="4102103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6963" y="2932388"/>
            <a:ext cx="4107085" cy="1692000"/>
          </a:xfrm>
        </p:spPr>
        <p:txBody>
          <a:bodyPr>
            <a:noAutofit/>
          </a:bodyPr>
          <a:lstStyle>
            <a:lvl1pPr marL="10857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  <a:endParaRPr lang="ru-RU" dirty="0" smtClean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679950" y="2932388"/>
            <a:ext cx="4102326" cy="1692000"/>
          </a:xfrm>
        </p:spPr>
        <p:txBody>
          <a:bodyPr/>
          <a:lstStyle>
            <a:lvl1pPr marL="10857" indent="0">
              <a:buFont typeface="Arial" pitchFamily="34" charset="0"/>
              <a:buNone/>
              <a:defRPr/>
            </a:lvl1pPr>
            <a:lvl2pPr marL="0" indent="0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Object or text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391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2928772"/>
            <a:ext cx="4106864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2928772"/>
            <a:ext cx="4102103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6963" y="1127126"/>
            <a:ext cx="4107087" cy="16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679950" y="1127126"/>
            <a:ext cx="4102326" cy="1692000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119385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58775" y="1132191"/>
            <a:ext cx="1955669" cy="84157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358775" y="3133307"/>
            <a:ext cx="1955669" cy="841577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8"/>
          </p:nvPr>
        </p:nvSpPr>
        <p:spPr>
          <a:xfrm>
            <a:off x="358775" y="2084003"/>
            <a:ext cx="1955669" cy="841577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2591779" y="3215906"/>
            <a:ext cx="6048441" cy="675075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2591779" y="2189792"/>
            <a:ext cx="6048441" cy="675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591779" y="1215442"/>
            <a:ext cx="6048441" cy="675075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2266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58775" y="1131888"/>
            <a:ext cx="1955800" cy="8413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58775" y="2084388"/>
            <a:ext cx="1955800" cy="841375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58775" y="3130550"/>
            <a:ext cx="1955800" cy="8413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21"/>
          </p:nvPr>
        </p:nvSpPr>
        <p:spPr>
          <a:xfrm>
            <a:off x="2591779" y="3215906"/>
            <a:ext cx="6048441" cy="675075"/>
          </a:xfrm>
        </p:spPr>
        <p:txBody>
          <a:bodyPr/>
          <a:lstStyle>
            <a:lvl1pPr marL="10857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22"/>
          </p:nvPr>
        </p:nvSpPr>
        <p:spPr>
          <a:xfrm>
            <a:off x="2591779" y="2189792"/>
            <a:ext cx="6048441" cy="675075"/>
          </a:xfrm>
        </p:spPr>
        <p:txBody>
          <a:bodyPr/>
          <a:lstStyle>
            <a:lvl1pPr marL="10857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23"/>
          </p:nvPr>
        </p:nvSpPr>
        <p:spPr>
          <a:xfrm>
            <a:off x="2591779" y="1215442"/>
            <a:ext cx="6048441" cy="675075"/>
          </a:xfrm>
        </p:spPr>
        <p:txBody>
          <a:bodyPr/>
          <a:lstStyle>
            <a:lvl1pPr marL="10857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253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/>
          </a:p>
        </p:txBody>
      </p:sp>
      <p:sp>
        <p:nvSpPr>
          <p:cNvPr id="31" name="Rectangle 30"/>
          <p:cNvSpPr/>
          <p:nvPr userDrawn="1"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591779" y="1185096"/>
            <a:ext cx="6048984" cy="6120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358775" y="3649242"/>
            <a:ext cx="2008258" cy="7020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358775" y="2812149"/>
            <a:ext cx="2008258" cy="7020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358775" y="1975307"/>
            <a:ext cx="2008258" cy="7020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358775" y="1138214"/>
            <a:ext cx="2008258" cy="7020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91779" y="2024722"/>
            <a:ext cx="6048984" cy="6120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2591779" y="2862183"/>
            <a:ext cx="6048984" cy="6120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2591779" y="3707126"/>
            <a:ext cx="6048984" cy="6120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30293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/>
          </a:p>
        </p:txBody>
      </p:sp>
      <p:sp>
        <p:nvSpPr>
          <p:cNvPr id="31" name="Rectangle 30"/>
          <p:cNvSpPr/>
          <p:nvPr userDrawn="1"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358775" y="1131888"/>
            <a:ext cx="2008188" cy="726096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358775" y="1963725"/>
            <a:ext cx="2008188" cy="708025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358775" y="2812149"/>
            <a:ext cx="2008188" cy="72223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8775" y="3649242"/>
            <a:ext cx="2008188" cy="7080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591779" y="1189633"/>
            <a:ext cx="6048984" cy="612000"/>
          </a:xfrm>
        </p:spPr>
        <p:txBody>
          <a:bodyPr>
            <a:noAutofit/>
          </a:bodyPr>
          <a:lstStyle>
            <a:lvl1pPr marL="10857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</p:txBody>
      </p:sp>
      <p:sp>
        <p:nvSpPr>
          <p:cNvPr id="2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91779" y="2029259"/>
            <a:ext cx="6048984" cy="61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dirty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</p:txBody>
      </p:sp>
      <p:sp>
        <p:nvSpPr>
          <p:cNvPr id="26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2591779" y="2866720"/>
            <a:ext cx="6048984" cy="612000"/>
          </a:xfrm>
        </p:spPr>
        <p:txBody>
          <a:bodyPr>
            <a:noAutofit/>
          </a:bodyPr>
          <a:lstStyle>
            <a:lvl1pPr marL="10857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</p:txBody>
      </p:sp>
      <p:sp>
        <p:nvSpPr>
          <p:cNvPr id="27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2591779" y="3711663"/>
            <a:ext cx="6048984" cy="612000"/>
          </a:xfrm>
        </p:spPr>
        <p:txBody>
          <a:bodyPr>
            <a:noAutofit/>
          </a:bodyPr>
          <a:lstStyle>
            <a:lvl1pPr marL="10857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08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802210" y="1131090"/>
            <a:ext cx="1980000" cy="13276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801418" y="2606886"/>
            <a:ext cx="1980000" cy="2016000"/>
          </a:xfrm>
        </p:spPr>
        <p:txBody>
          <a:bodyPr/>
          <a:lstStyle>
            <a:lvl2pPr marL="0" indent="0">
              <a:buFontTx/>
              <a:buNone/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654269" y="1131090"/>
            <a:ext cx="1980000" cy="13276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653741" y="2606886"/>
            <a:ext cx="1980000" cy="2016000"/>
          </a:xfrm>
        </p:spPr>
        <p:txBody>
          <a:bodyPr/>
          <a:lstStyle>
            <a:lvl2pPr marL="0" indent="0">
              <a:buFontTx/>
              <a:buNone/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2506328" y="1131090"/>
            <a:ext cx="1980000" cy="13276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2506064" y="2606886"/>
            <a:ext cx="1980000" cy="201600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58387" y="1131090"/>
            <a:ext cx="1980000" cy="13276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358387" y="2606886"/>
            <a:ext cx="1980000" cy="20160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9178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58775" y="1131888"/>
            <a:ext cx="1979613" cy="132715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2506663" y="1130300"/>
            <a:ext cx="1979612" cy="132873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43438" y="1130300"/>
            <a:ext cx="1990725" cy="1328738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6800850" y="1130300"/>
            <a:ext cx="1981200" cy="132873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801418" y="2606886"/>
            <a:ext cx="1980000" cy="2016000"/>
          </a:xfrm>
        </p:spPr>
        <p:txBody>
          <a:bodyPr/>
          <a:lstStyle>
            <a:lvl2pPr marL="0" indent="0">
              <a:buFontTx/>
              <a:buNone/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653741" y="2606886"/>
            <a:ext cx="1980000" cy="2016000"/>
          </a:xfrm>
        </p:spPr>
        <p:txBody>
          <a:bodyPr/>
          <a:lstStyle>
            <a:lvl2pPr marL="0" indent="0">
              <a:buFontTx/>
              <a:buNone/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2506064" y="2606886"/>
            <a:ext cx="1980000" cy="201600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358387" y="2606886"/>
            <a:ext cx="1980000" cy="20160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19565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8775" y="1131888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290825"/>
            <a:ext cx="8426450" cy="3333563"/>
          </a:xfrm>
        </p:spPr>
        <p:txBody>
          <a:bodyPr/>
          <a:lstStyle>
            <a:lvl1pPr marL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defRPr sz="2500" cap="all" baseline="0">
                <a:solidFill>
                  <a:srgbClr val="007360"/>
                </a:solidFill>
                <a:latin typeface="+mn-lt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cap="all" baseline="0">
                <a:solidFill>
                  <a:srgbClr val="5FA39A"/>
                </a:solidFill>
              </a:defRPr>
            </a:lvl2pPr>
            <a:lvl3pPr marL="285750" indent="-28575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Lab Gothic Book" pitchFamily="34" charset="-52"/>
              <a:buChar char="—"/>
              <a:defRPr sz="1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6" name="Picture 2" descr="D:\Рабочие материалы, Эля\Касперский шаблоны\08.04.13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2" y="4481894"/>
            <a:ext cx="1382558" cy="407147"/>
          </a:xfrm>
          <a:prstGeom prst="rect">
            <a:avLst/>
          </a:prstGeom>
          <a:solidFill>
            <a:srgbClr val="000000">
              <a:alpha val="27843"/>
            </a:srgbClr>
          </a:solidFill>
        </p:spPr>
      </p:pic>
    </p:spTree>
    <p:extLst>
      <p:ext uri="{BB962C8B-B14F-4D97-AF65-F5344CB8AC3E}">
        <p14:creationId xmlns:p14="http://schemas.microsoft.com/office/powerpoint/2010/main" val="5707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5877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25" hasCustomPrompt="1"/>
          </p:nvPr>
        </p:nvSpPr>
        <p:spPr>
          <a:xfrm>
            <a:off x="351632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baseline="0"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207815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27" hasCustomPrompt="1"/>
          </p:nvPr>
        </p:nvSpPr>
        <p:spPr>
          <a:xfrm>
            <a:off x="2072798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551691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9" hasCustomPrompt="1"/>
          </p:nvPr>
        </p:nvSpPr>
        <p:spPr>
          <a:xfrm>
            <a:off x="5515130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236296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31" hasCustomPrompt="1"/>
          </p:nvPr>
        </p:nvSpPr>
        <p:spPr>
          <a:xfrm>
            <a:off x="7236296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79753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33" hasCustomPrompt="1"/>
          </p:nvPr>
        </p:nvSpPr>
        <p:spPr>
          <a:xfrm>
            <a:off x="3793964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88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+fiv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25" hasCustomPrompt="1"/>
          </p:nvPr>
        </p:nvSpPr>
        <p:spPr>
          <a:xfrm>
            <a:off x="351632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baseline="0"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27" hasCustomPrompt="1"/>
          </p:nvPr>
        </p:nvSpPr>
        <p:spPr>
          <a:xfrm>
            <a:off x="2072798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9" hasCustomPrompt="1"/>
          </p:nvPr>
        </p:nvSpPr>
        <p:spPr>
          <a:xfrm>
            <a:off x="5515130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31" hasCustomPrompt="1"/>
          </p:nvPr>
        </p:nvSpPr>
        <p:spPr>
          <a:xfrm>
            <a:off x="7228676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33" hasCustomPrompt="1"/>
          </p:nvPr>
        </p:nvSpPr>
        <p:spPr>
          <a:xfrm>
            <a:off x="3793964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7505" y="1132250"/>
            <a:ext cx="1541463" cy="760412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2077203" y="1132250"/>
            <a:ext cx="1541463" cy="760412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3796901" y="1132250"/>
            <a:ext cx="1541463" cy="760412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5516599" y="1132250"/>
            <a:ext cx="1541463" cy="760412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7236296" y="1132250"/>
            <a:ext cx="1541463" cy="76041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358775" y="1909767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358775" y="1131888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358775" y="3079748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9" name="Content Placeholder 5"/>
          <p:cNvSpPr>
            <a:spLocks noGrp="1"/>
          </p:cNvSpPr>
          <p:nvPr>
            <p:ph sz="quarter" idx="31" hasCustomPrompt="1"/>
          </p:nvPr>
        </p:nvSpPr>
        <p:spPr>
          <a:xfrm>
            <a:off x="358775" y="2301869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58775" y="4249729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1" name="Content Placeholder 5"/>
          <p:cNvSpPr>
            <a:spLocks noGrp="1"/>
          </p:cNvSpPr>
          <p:nvPr>
            <p:ph sz="quarter" idx="33" hasCustomPrompt="1"/>
          </p:nvPr>
        </p:nvSpPr>
        <p:spPr>
          <a:xfrm>
            <a:off x="358775" y="3471850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2513013" y="1909767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3" name="Content Placeholder 5"/>
          <p:cNvSpPr>
            <a:spLocks noGrp="1"/>
          </p:cNvSpPr>
          <p:nvPr>
            <p:ph sz="quarter" idx="35" hasCustomPrompt="1"/>
          </p:nvPr>
        </p:nvSpPr>
        <p:spPr>
          <a:xfrm>
            <a:off x="2513013" y="1131888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513013" y="3079748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5" name="Content Placeholder 5"/>
          <p:cNvSpPr>
            <a:spLocks noGrp="1"/>
          </p:cNvSpPr>
          <p:nvPr>
            <p:ph sz="quarter" idx="37" hasCustomPrompt="1"/>
          </p:nvPr>
        </p:nvSpPr>
        <p:spPr>
          <a:xfrm>
            <a:off x="2513013" y="2301869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513013" y="4249729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7" name="Content Placeholder 5"/>
          <p:cNvSpPr>
            <a:spLocks noGrp="1"/>
          </p:cNvSpPr>
          <p:nvPr>
            <p:ph sz="quarter" idx="39" hasCustomPrompt="1"/>
          </p:nvPr>
        </p:nvSpPr>
        <p:spPr>
          <a:xfrm>
            <a:off x="2513013" y="3471850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4643438" y="1909767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9" name="Content Placeholder 5"/>
          <p:cNvSpPr>
            <a:spLocks noGrp="1"/>
          </p:cNvSpPr>
          <p:nvPr>
            <p:ph sz="quarter" idx="41" hasCustomPrompt="1"/>
          </p:nvPr>
        </p:nvSpPr>
        <p:spPr>
          <a:xfrm>
            <a:off x="4643438" y="1131888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4643438" y="3079748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1" name="Content Placeholder 5"/>
          <p:cNvSpPr>
            <a:spLocks noGrp="1"/>
          </p:cNvSpPr>
          <p:nvPr>
            <p:ph sz="quarter" idx="43" hasCustomPrompt="1"/>
          </p:nvPr>
        </p:nvSpPr>
        <p:spPr>
          <a:xfrm>
            <a:off x="4643438" y="2301869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643438" y="4249729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3" name="Content Placeholder 5"/>
          <p:cNvSpPr>
            <a:spLocks noGrp="1"/>
          </p:cNvSpPr>
          <p:nvPr>
            <p:ph sz="quarter" idx="45" hasCustomPrompt="1"/>
          </p:nvPr>
        </p:nvSpPr>
        <p:spPr>
          <a:xfrm>
            <a:off x="4643438" y="3471850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6797676" y="1909767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5" name="Content Placeholder 5"/>
          <p:cNvSpPr>
            <a:spLocks noGrp="1"/>
          </p:cNvSpPr>
          <p:nvPr>
            <p:ph sz="quarter" idx="47" hasCustomPrompt="1"/>
          </p:nvPr>
        </p:nvSpPr>
        <p:spPr>
          <a:xfrm>
            <a:off x="6797676" y="1131888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6797676" y="3079748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7" name="Content Placeholder 5"/>
          <p:cNvSpPr>
            <a:spLocks noGrp="1"/>
          </p:cNvSpPr>
          <p:nvPr>
            <p:ph sz="quarter" idx="49" hasCustomPrompt="1"/>
          </p:nvPr>
        </p:nvSpPr>
        <p:spPr>
          <a:xfrm>
            <a:off x="6797676" y="2301869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6797676" y="4249729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9" name="Content Placeholder 5"/>
          <p:cNvSpPr>
            <a:spLocks noGrp="1"/>
          </p:cNvSpPr>
          <p:nvPr>
            <p:ph sz="quarter" idx="51" hasCustomPrompt="1"/>
          </p:nvPr>
        </p:nvSpPr>
        <p:spPr>
          <a:xfrm>
            <a:off x="6797676" y="3471850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16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58775" y="1131888"/>
            <a:ext cx="2700338" cy="131762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3221038" y="1131888"/>
            <a:ext cx="2700337" cy="13176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081713" y="1131888"/>
            <a:ext cx="2700337" cy="13176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59609" y="2564607"/>
            <a:ext cx="2700000" cy="20574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3220751" y="2564607"/>
            <a:ext cx="2700000" cy="20574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6081893" y="2564607"/>
            <a:ext cx="2700000" cy="20574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87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59609" y="2564607"/>
            <a:ext cx="2700000" cy="20574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3220751" y="2564607"/>
            <a:ext cx="2700000" cy="20574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6081893" y="2564607"/>
            <a:ext cx="2700000" cy="20574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8"/>
          </p:nvPr>
        </p:nvSpPr>
        <p:spPr>
          <a:xfrm>
            <a:off x="3221038" y="1131888"/>
            <a:ext cx="2700337" cy="1317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9"/>
          </p:nvPr>
        </p:nvSpPr>
        <p:spPr>
          <a:xfrm>
            <a:off x="358775" y="1131888"/>
            <a:ext cx="2700337" cy="1317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30"/>
          </p:nvPr>
        </p:nvSpPr>
        <p:spPr>
          <a:xfrm>
            <a:off x="6081556" y="1131888"/>
            <a:ext cx="2700337" cy="1317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92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29432"/>
            <a:ext cx="8426450" cy="3492797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29432"/>
            <a:ext cx="8426449" cy="1835907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915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+subhead+bulleted centere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2159" y="1131888"/>
            <a:ext cx="8433066" cy="3492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22683" y="1131888"/>
            <a:ext cx="2555875" cy="3492500"/>
          </a:xfrm>
        </p:spPr>
        <p:txBody>
          <a:bodyPr anchor="ctr"/>
          <a:lstStyle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160" y="1131888"/>
            <a:ext cx="4148404" cy="3831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47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532" y="320569"/>
            <a:ext cx="8425693" cy="66844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999" y="1131888"/>
            <a:ext cx="4141564" cy="122039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50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+subhead+no bullets big gap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569"/>
            <a:ext cx="8426450" cy="66844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6" y="1131888"/>
            <a:ext cx="4141788" cy="3831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9709" y="1131888"/>
            <a:ext cx="2555516" cy="3492500"/>
          </a:xfrm>
        </p:spPr>
        <p:txBody>
          <a:bodyPr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191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+subhead+no bullets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661" y="1131888"/>
            <a:ext cx="8426564" cy="3492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660" y="1133245"/>
            <a:ext cx="4213617" cy="3831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6910" y="1133245"/>
            <a:ext cx="2555516" cy="3491143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lnSpc>
                <a:spcPct val="90000"/>
              </a:lnSpc>
              <a:buFontTx/>
              <a:buNone/>
              <a:defRPr/>
            </a:lvl2pPr>
            <a:lvl3pPr marL="227785" indent="0">
              <a:lnSpc>
                <a:spcPct val="90000"/>
              </a:lnSpc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95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ing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58775" y="3068869"/>
            <a:ext cx="8426450" cy="16983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 userDrawn="1"/>
        </p:nvSpPr>
        <p:spPr>
          <a:xfrm>
            <a:off x="358775" y="3000298"/>
            <a:ext cx="8426450" cy="685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8164" y="3772203"/>
            <a:ext cx="7948760" cy="852185"/>
          </a:xfrm>
        </p:spPr>
        <p:txBody>
          <a:bodyPr anchor="ctr"/>
          <a:lstStyle>
            <a:lvl1pPr marL="0"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3137607"/>
            <a:ext cx="7948759" cy="634596"/>
          </a:xfrm>
        </p:spPr>
        <p:txBody>
          <a:bodyPr/>
          <a:lstStyle>
            <a:lvl1pPr marL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defRPr sz="2500" cap="all" baseline="0">
                <a:solidFill>
                  <a:srgbClr val="007360"/>
                </a:solidFill>
                <a:latin typeface="+mn-lt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cap="all" baseline="0">
                <a:solidFill>
                  <a:srgbClr val="5FA39A"/>
                </a:solidFill>
              </a:defRPr>
            </a:lvl2pPr>
            <a:lvl3pPr marL="0" indent="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5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+subhead+bulleted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394" y="1129063"/>
            <a:ext cx="8426450" cy="34929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468" y="1130858"/>
            <a:ext cx="4141095" cy="3831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29709" y="1130858"/>
            <a:ext cx="2553135" cy="34935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495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+subhead+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2473"/>
            <a:ext cx="8426450" cy="34919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502" y="5022739"/>
            <a:ext cx="274316" cy="146288"/>
          </a:xfrm>
        </p:spPr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1240" y="5022739"/>
            <a:ext cx="2895600" cy="146288"/>
          </a:xfrm>
        </p:spPr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8426450" cy="3831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6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2140"/>
            <a:ext cx="8426450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2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2140"/>
            <a:ext cx="8426450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999" y="1131888"/>
            <a:ext cx="4141564" cy="122039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982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727"/>
            <a:ext cx="8426450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1131888"/>
            <a:ext cx="4104583" cy="1656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359467" y="2959617"/>
            <a:ext cx="4104583" cy="1656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41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2968626"/>
            <a:ext cx="4141095" cy="1656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359467" y="1131888"/>
            <a:ext cx="4141095" cy="1656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41850" y="1131888"/>
            <a:ext cx="41433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5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58775" y="1131888"/>
            <a:ext cx="4715755" cy="34925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9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/>
            </a:lvl2pPr>
          </a:lstStyle>
          <a:p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058359" y="2131306"/>
            <a:ext cx="4715755" cy="2493082"/>
          </a:xfrm>
        </p:spPr>
        <p:txBody>
          <a:bodyPr/>
          <a:lstStyle>
            <a:lvl1pPr>
              <a:spcAft>
                <a:spcPts val="2000"/>
              </a:spcAft>
              <a:defRPr sz="1900" baseline="0"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baseline="0"/>
            </a:lvl2pPr>
          </a:lstStyle>
          <a:p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058359" y="1131888"/>
            <a:ext cx="4715755" cy="999418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4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242"/>
            <a:ext cx="8426450" cy="672771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3313503" cy="1220390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10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562039"/>
            <a:ext cx="8426450" cy="3062349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49" cy="4301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91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1390960"/>
            <a:ext cx="8247062" cy="689716"/>
          </a:xfrm>
        </p:spPr>
        <p:txBody>
          <a:bodyPr/>
          <a:lstStyle>
            <a:lvl1pPr algn="l" defTabSz="914370" rtl="0" eaLnBrk="1" latinLnBrk="0" hangingPunct="1">
              <a:lnSpc>
                <a:spcPts val="6222"/>
              </a:lnSpc>
              <a:spcBef>
                <a:spcPct val="0"/>
              </a:spcBef>
              <a:buNone/>
              <a:defRPr lang="ru-RU" sz="6100" kern="1200" cap="all" baseline="0" dirty="0">
                <a:solidFill>
                  <a:srgbClr val="0073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331865"/>
            <a:ext cx="8234842" cy="1371298"/>
          </a:xfrm>
        </p:spPr>
        <p:txBody>
          <a:bodyPr/>
          <a:lstStyle>
            <a:lvl1pPr indent="0" algn="l" defTabSz="914370" rtl="0" eaLnBrk="1" latinLnBrk="0" hangingPunct="1">
              <a:lnSpc>
                <a:spcPts val="2032"/>
              </a:lnSpc>
              <a:spcBef>
                <a:spcPts val="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ts val="2032"/>
              </a:lnSpc>
              <a:spcBef>
                <a:spcPts val="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58775" y="1131888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/>
          </a:p>
        </p:txBody>
      </p:sp>
      <p:pic>
        <p:nvPicPr>
          <p:cNvPr id="9" name="Picture 2" descr="D:\Рабочие материалы, Эля\Касперский шаблоны\08.04.13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5" y="4457700"/>
            <a:ext cx="1518158" cy="447080"/>
          </a:xfrm>
          <a:prstGeom prst="rect">
            <a:avLst/>
          </a:prstGeom>
          <a:solidFill>
            <a:srgbClr val="000000">
              <a:alpha val="27843"/>
            </a:srgbClr>
          </a:solidFill>
        </p:spPr>
      </p:pic>
    </p:spTree>
    <p:extLst>
      <p:ext uri="{BB962C8B-B14F-4D97-AF65-F5344CB8AC3E}">
        <p14:creationId xmlns:p14="http://schemas.microsoft.com/office/powerpoint/2010/main" val="90055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519522"/>
            <a:ext cx="4752000" cy="91810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5" y="1722600"/>
            <a:ext cx="8613775" cy="1447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3453300"/>
            <a:ext cx="4464000" cy="93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729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76560" y="779899"/>
            <a:ext cx="8569325" cy="360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8878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76560" y="779899"/>
            <a:ext cx="8569325" cy="360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3006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266400" y="950400"/>
            <a:ext cx="8614800" cy="36801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90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76560" y="779899"/>
            <a:ext cx="8569325" cy="360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146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 with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0" name="Picture Placeholder 9" hidden="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1435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5595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/>
            </a:lvl2pPr>
            <a:lvl3pPr marL="227786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23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st slide with teal background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8775" y="2383155"/>
            <a:ext cx="8426450" cy="238410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171" y="2528923"/>
            <a:ext cx="8035552" cy="5595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58775" y="2318084"/>
            <a:ext cx="8426450" cy="650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8775" y="0"/>
            <a:ext cx="8426450" cy="5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 sz="130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9169" y="3858141"/>
            <a:ext cx="8034619" cy="761485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/>
            </a:lvl2pPr>
            <a:lvl3pPr marL="227786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2050" name="Picture 2" descr="D:\Рабочие материалы, Эля\Касперский шаблоны\08.04.13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8" y="149438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6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1239" y="1086288"/>
            <a:ext cx="828966" cy="335258"/>
          </a:xfrm>
        </p:spPr>
        <p:txBody>
          <a:bodyPr/>
          <a:lstStyle>
            <a:lvl1pPr marL="0" algn="r">
              <a:lnSpc>
                <a:spcPts val="2921"/>
              </a:lnSpc>
              <a:defRPr sz="2500">
                <a:solidFill>
                  <a:srgbClr val="5FA39A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507875" y="1131888"/>
            <a:ext cx="2992688" cy="8592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648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97709"/>
            <a:ext cx="8426449" cy="689716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41788" cy="3492501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43437" y="1131888"/>
            <a:ext cx="4141787" cy="34925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94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0" y="1131888"/>
            <a:ext cx="4144963" cy="34925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97709"/>
            <a:ext cx="8426449" cy="689716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43437" y="1131888"/>
            <a:ext cx="4141787" cy="34925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056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50" cy="67225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7441" y="1130400"/>
            <a:ext cx="8426450" cy="3492501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754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97709"/>
            <a:ext cx="8426450" cy="689716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6394" y="1131886"/>
            <a:ext cx="4143600" cy="16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38674" y="1131886"/>
            <a:ext cx="4143600" cy="16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56394" y="2932388"/>
            <a:ext cx="4143600" cy="1692000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638676" y="2932388"/>
            <a:ext cx="4143600" cy="1692000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171227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8" y="1131888"/>
            <a:ext cx="4143375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8" y="2932113"/>
            <a:ext cx="4143375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97709"/>
            <a:ext cx="8426450" cy="689716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38674" y="1131886"/>
            <a:ext cx="4143600" cy="16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638676" y="2932388"/>
            <a:ext cx="4143600" cy="1692000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182117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8" y="1131888"/>
            <a:ext cx="4143375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38676" y="1131888"/>
            <a:ext cx="4143375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97709"/>
            <a:ext cx="8426450" cy="689716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6963" y="2932388"/>
            <a:ext cx="4143600" cy="16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638676" y="2932388"/>
            <a:ext cx="4143600" cy="1692000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181898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8" y="1131888"/>
            <a:ext cx="4143375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57188" y="2932113"/>
            <a:ext cx="4143375" cy="1692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97709"/>
            <a:ext cx="8426450" cy="689716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38674" y="1131886"/>
            <a:ext cx="4143600" cy="16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638676" y="2932388"/>
            <a:ext cx="4143600" cy="1692000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346220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58775" y="1132191"/>
            <a:ext cx="1955669" cy="84157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358775" y="3133307"/>
            <a:ext cx="1955669" cy="841577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8"/>
          </p:nvPr>
        </p:nvSpPr>
        <p:spPr>
          <a:xfrm>
            <a:off x="358775" y="2084003"/>
            <a:ext cx="1955669" cy="841577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2591779" y="3215906"/>
            <a:ext cx="6048441" cy="675075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2591779" y="2189792"/>
            <a:ext cx="6048441" cy="675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591779" y="1215442"/>
            <a:ext cx="6048441" cy="675075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106640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58775" y="1131888"/>
            <a:ext cx="1955800" cy="8413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58775" y="2084388"/>
            <a:ext cx="1955800" cy="841375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58775" y="3130550"/>
            <a:ext cx="1955800" cy="8413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2591779" y="3215906"/>
            <a:ext cx="6048441" cy="675075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2591779" y="2189792"/>
            <a:ext cx="6048441" cy="675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591779" y="1215442"/>
            <a:ext cx="6048441" cy="675075"/>
          </a:xfrm>
        </p:spPr>
        <p:txBody>
          <a:bodyPr/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245614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3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591779" y="1195983"/>
            <a:ext cx="6048984" cy="282129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358775" y="3649242"/>
            <a:ext cx="2008258" cy="7020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358775" y="2812149"/>
            <a:ext cx="2008258" cy="7020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358775" y="1975307"/>
            <a:ext cx="2008258" cy="7020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358775" y="1138214"/>
            <a:ext cx="2008258" cy="7020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91779" y="2035609"/>
            <a:ext cx="6048984" cy="282129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2591779" y="2873070"/>
            <a:ext cx="6048984" cy="282129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2591779" y="3718013"/>
            <a:ext cx="6048984" cy="282129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68126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b="1" dirty="0" err="1" smtClean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358775" y="1131888"/>
            <a:ext cx="2008188" cy="708025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358775" y="1963725"/>
            <a:ext cx="2008188" cy="708025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358775" y="2812149"/>
            <a:ext cx="2008188" cy="70802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8775" y="3649242"/>
            <a:ext cx="2008188" cy="7080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3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591779" y="1195983"/>
            <a:ext cx="6048984" cy="282129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91779" y="2035609"/>
            <a:ext cx="6048984" cy="282129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2591779" y="2873070"/>
            <a:ext cx="6048984" cy="282129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2591779" y="3718013"/>
            <a:ext cx="6048984" cy="282129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70354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802210" y="1131090"/>
            <a:ext cx="1980000" cy="13276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801418" y="2606886"/>
            <a:ext cx="1980000" cy="2016000"/>
          </a:xfrm>
        </p:spPr>
        <p:txBody>
          <a:bodyPr/>
          <a:lstStyle>
            <a:lvl2pPr marL="0" indent="0">
              <a:buFontTx/>
              <a:buNone/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654269" y="1131090"/>
            <a:ext cx="1980000" cy="13276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653741" y="2606886"/>
            <a:ext cx="1980000" cy="2016000"/>
          </a:xfrm>
        </p:spPr>
        <p:txBody>
          <a:bodyPr/>
          <a:lstStyle>
            <a:lvl2pPr marL="0" indent="0">
              <a:buFontTx/>
              <a:buNone/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2506328" y="1131090"/>
            <a:ext cx="1980000" cy="13276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2506064" y="2606886"/>
            <a:ext cx="1980000" cy="201600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58387" y="1131090"/>
            <a:ext cx="1980000" cy="13276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Object or text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358387" y="2606886"/>
            <a:ext cx="1980000" cy="20160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332018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58775" y="1131888"/>
            <a:ext cx="1979613" cy="132715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2506663" y="1130300"/>
            <a:ext cx="1979612" cy="132873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43438" y="1130300"/>
            <a:ext cx="1990725" cy="1328738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6800850" y="1130300"/>
            <a:ext cx="1981200" cy="132873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801418" y="2606886"/>
            <a:ext cx="1980000" cy="2016000"/>
          </a:xfrm>
        </p:spPr>
        <p:txBody>
          <a:bodyPr/>
          <a:lstStyle>
            <a:lvl2pPr marL="0" indent="0">
              <a:buFontTx/>
              <a:buNone/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653741" y="2606886"/>
            <a:ext cx="1980000" cy="2016000"/>
          </a:xfrm>
        </p:spPr>
        <p:txBody>
          <a:bodyPr/>
          <a:lstStyle>
            <a:lvl2pPr marL="0" indent="0">
              <a:buFontTx/>
              <a:buNone/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2506064" y="2606886"/>
            <a:ext cx="1980000" cy="201600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358387" y="2606886"/>
            <a:ext cx="1980000" cy="20160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Object or text</a:t>
            </a:r>
          </a:p>
        </p:txBody>
      </p:sp>
    </p:spTree>
    <p:extLst>
      <p:ext uri="{BB962C8B-B14F-4D97-AF65-F5344CB8AC3E}">
        <p14:creationId xmlns:p14="http://schemas.microsoft.com/office/powerpoint/2010/main" val="379775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400" y="1131889"/>
            <a:ext cx="8426450" cy="3492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9716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5877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25" hasCustomPrompt="1"/>
          </p:nvPr>
        </p:nvSpPr>
        <p:spPr>
          <a:xfrm>
            <a:off x="351632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baseline="0"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207815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27" hasCustomPrompt="1"/>
          </p:nvPr>
        </p:nvSpPr>
        <p:spPr>
          <a:xfrm>
            <a:off x="2072798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551691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9" hasCustomPrompt="1"/>
          </p:nvPr>
        </p:nvSpPr>
        <p:spPr>
          <a:xfrm>
            <a:off x="5515130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236296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31" hasCustomPrompt="1"/>
          </p:nvPr>
        </p:nvSpPr>
        <p:spPr>
          <a:xfrm>
            <a:off x="7236296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79753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33" hasCustomPrompt="1"/>
          </p:nvPr>
        </p:nvSpPr>
        <p:spPr>
          <a:xfrm>
            <a:off x="3793964" y="1996388"/>
            <a:ext cx="1548000" cy="262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645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348320" y="1614488"/>
            <a:ext cx="2710800" cy="157616"/>
          </a:xfr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3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52" name="Content Placeholder 6"/>
          <p:cNvSpPr>
            <a:spLocks noGrp="1"/>
          </p:cNvSpPr>
          <p:nvPr>
            <p:ph sz="quarter" idx="29" hasCustomPrompt="1"/>
          </p:nvPr>
        </p:nvSpPr>
        <p:spPr>
          <a:xfrm>
            <a:off x="6074425" y="1614488"/>
            <a:ext cx="2710800" cy="157616"/>
          </a:xfrm>
        </p:spPr>
        <p:txBody>
          <a:bodyPr anchor="ctr">
            <a:noAutofit/>
          </a:bodyPr>
          <a:lstStyle>
            <a:lvl1pPr marL="10857" marR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 sz="130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marL="10857" marR="0" lvl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</p:txBody>
      </p:sp>
      <p:sp>
        <p:nvSpPr>
          <p:cNvPr id="53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3211372" y="1614488"/>
            <a:ext cx="2710800" cy="157616"/>
          </a:xfrm>
        </p:spPr>
        <p:txBody>
          <a:bodyPr anchor="ctr">
            <a:noAutofit/>
          </a:bodyPr>
          <a:lstStyle>
            <a:lvl1pPr marL="10857" marR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 sz="130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marL="10857" marR="0" lvl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</p:txBody>
      </p:sp>
      <p:sp>
        <p:nvSpPr>
          <p:cNvPr id="57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359128" y="2561332"/>
            <a:ext cx="2710800" cy="157616"/>
          </a:xfrm>
        </p:spPr>
        <p:txBody>
          <a:bodyPr anchor="ctr">
            <a:noAutofit/>
          </a:bodyPr>
          <a:lstStyle>
            <a:lvl1pPr marL="10857" marR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 sz="130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marL="10857" marR="0" lvl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</p:txBody>
      </p:sp>
      <p:sp>
        <p:nvSpPr>
          <p:cNvPr id="58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6069310" y="2564507"/>
            <a:ext cx="2710800" cy="157616"/>
          </a:xfrm>
        </p:spPr>
        <p:txBody>
          <a:bodyPr anchor="ctr">
            <a:noAutofit/>
          </a:bodyPr>
          <a:lstStyle>
            <a:lvl1pPr marL="10857" marR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 sz="130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marL="10857" marR="0" lvl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</p:txBody>
      </p:sp>
      <p:sp>
        <p:nvSpPr>
          <p:cNvPr id="59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3214219" y="2564507"/>
            <a:ext cx="2710800" cy="157616"/>
          </a:xfrm>
        </p:spPr>
        <p:txBody>
          <a:bodyPr anchor="ctr">
            <a:noAutofit/>
          </a:bodyPr>
          <a:lstStyle>
            <a:lvl1pPr marL="10857" marR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 sz="130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marL="10857" marR="0" lvl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</p:txBody>
      </p:sp>
      <p:sp>
        <p:nvSpPr>
          <p:cNvPr id="63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359128" y="3508176"/>
            <a:ext cx="2710800" cy="157616"/>
          </a:xfrm>
        </p:spPr>
        <p:txBody>
          <a:bodyPr anchor="ctr">
            <a:noAutofit/>
          </a:bodyPr>
          <a:lstStyle>
            <a:lvl1pPr marL="10857" marR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 sz="130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marL="10857" marR="0" lvl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</p:txBody>
      </p:sp>
      <p:sp>
        <p:nvSpPr>
          <p:cNvPr id="64" name="Content Placeholder 6"/>
          <p:cNvSpPr>
            <a:spLocks noGrp="1"/>
          </p:cNvSpPr>
          <p:nvPr>
            <p:ph sz="quarter" idx="41" hasCustomPrompt="1"/>
          </p:nvPr>
        </p:nvSpPr>
        <p:spPr>
          <a:xfrm>
            <a:off x="6069310" y="3514526"/>
            <a:ext cx="2710800" cy="157616"/>
          </a:xfrm>
        </p:spPr>
        <p:txBody>
          <a:bodyPr anchor="ctr">
            <a:noAutofit/>
          </a:bodyPr>
          <a:lstStyle>
            <a:lvl1pPr marL="10857" marR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 sz="130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marL="10857" marR="0" lvl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</p:txBody>
      </p:sp>
      <p:sp>
        <p:nvSpPr>
          <p:cNvPr id="65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3214219" y="3514526"/>
            <a:ext cx="2710800" cy="157616"/>
          </a:xfrm>
        </p:spPr>
        <p:txBody>
          <a:bodyPr anchor="ctr">
            <a:noAutofit/>
          </a:bodyPr>
          <a:lstStyle>
            <a:lvl1pPr marL="10857" marR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 sz="130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marL="10857" marR="0" lvl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</p:txBody>
      </p:sp>
      <p:sp>
        <p:nvSpPr>
          <p:cNvPr id="69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359579" y="4464959"/>
            <a:ext cx="2710800" cy="157616"/>
          </a:xfrm>
        </p:spPr>
        <p:txBody>
          <a:bodyPr anchor="ctr">
            <a:noAutofit/>
          </a:bodyPr>
          <a:lstStyle>
            <a:lvl1pPr marL="10857" marR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 sz="130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marL="10857" marR="0" lvl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</p:txBody>
      </p:sp>
      <p:sp>
        <p:nvSpPr>
          <p:cNvPr id="70" name="Content Placeholder 6"/>
          <p:cNvSpPr>
            <a:spLocks noGrp="1"/>
          </p:cNvSpPr>
          <p:nvPr>
            <p:ph sz="quarter" idx="47" hasCustomPrompt="1"/>
          </p:nvPr>
        </p:nvSpPr>
        <p:spPr>
          <a:xfrm>
            <a:off x="6069310" y="4464544"/>
            <a:ext cx="2710800" cy="157616"/>
          </a:xfrm>
        </p:spPr>
        <p:txBody>
          <a:bodyPr anchor="ctr">
            <a:noAutofit/>
          </a:bodyPr>
          <a:lstStyle>
            <a:lvl1pPr marL="10857" marR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 sz="130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marL="10857" marR="0" lvl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</p:txBody>
      </p:sp>
      <p:sp>
        <p:nvSpPr>
          <p:cNvPr id="71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3214444" y="4464544"/>
            <a:ext cx="2710800" cy="157616"/>
          </a:xfrm>
        </p:spPr>
        <p:txBody>
          <a:bodyPr anchor="ctr">
            <a:noAutofit/>
          </a:bodyPr>
          <a:lstStyle>
            <a:lvl1pPr marL="10857" marR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 sz="130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marL="10857" marR="0" lvl="0" indent="0" algn="ctr" defTabSz="91437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9"/>
          </p:nvPr>
        </p:nvSpPr>
        <p:spPr>
          <a:xfrm>
            <a:off x="347663" y="1130300"/>
            <a:ext cx="2711450" cy="3714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50"/>
          </p:nvPr>
        </p:nvSpPr>
        <p:spPr>
          <a:xfrm>
            <a:off x="347663" y="2078038"/>
            <a:ext cx="2722562" cy="37147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51"/>
          </p:nvPr>
        </p:nvSpPr>
        <p:spPr>
          <a:xfrm>
            <a:off x="360363" y="3024188"/>
            <a:ext cx="2709862" cy="3714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52"/>
          </p:nvPr>
        </p:nvSpPr>
        <p:spPr>
          <a:xfrm>
            <a:off x="347663" y="3971925"/>
            <a:ext cx="2722562" cy="37147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53"/>
          </p:nvPr>
        </p:nvSpPr>
        <p:spPr>
          <a:xfrm>
            <a:off x="3211513" y="1130300"/>
            <a:ext cx="2713037" cy="371475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54"/>
          </p:nvPr>
        </p:nvSpPr>
        <p:spPr>
          <a:xfrm>
            <a:off x="3211513" y="2078038"/>
            <a:ext cx="2713037" cy="371475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55"/>
          </p:nvPr>
        </p:nvSpPr>
        <p:spPr>
          <a:xfrm>
            <a:off x="3211513" y="3024188"/>
            <a:ext cx="27130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56"/>
          </p:nvPr>
        </p:nvSpPr>
        <p:spPr>
          <a:xfrm>
            <a:off x="3211513" y="3971925"/>
            <a:ext cx="271145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57"/>
          </p:nvPr>
        </p:nvSpPr>
        <p:spPr>
          <a:xfrm>
            <a:off x="6073775" y="1130300"/>
            <a:ext cx="2706688" cy="371475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58"/>
          </p:nvPr>
        </p:nvSpPr>
        <p:spPr>
          <a:xfrm>
            <a:off x="6069013" y="2078038"/>
            <a:ext cx="2716212" cy="371475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59"/>
          </p:nvPr>
        </p:nvSpPr>
        <p:spPr>
          <a:xfrm>
            <a:off x="6069013" y="3024188"/>
            <a:ext cx="2711450" cy="371475"/>
          </a:xfrm>
        </p:spPr>
        <p:txBody>
          <a:bodyPr/>
          <a:lstStyle/>
          <a:p>
            <a:endParaRPr lang="ru-RU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60"/>
          </p:nvPr>
        </p:nvSpPr>
        <p:spPr>
          <a:xfrm>
            <a:off x="6069013" y="3971925"/>
            <a:ext cx="2716212" cy="3714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8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358775" y="1909767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358775" y="1131888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358775" y="3126870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9" name="Content Placeholder 5"/>
          <p:cNvSpPr>
            <a:spLocks noGrp="1"/>
          </p:cNvSpPr>
          <p:nvPr>
            <p:ph sz="quarter" idx="31" hasCustomPrompt="1"/>
          </p:nvPr>
        </p:nvSpPr>
        <p:spPr>
          <a:xfrm>
            <a:off x="358775" y="2348991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58775" y="4343972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1" name="Content Placeholder 5"/>
          <p:cNvSpPr>
            <a:spLocks noGrp="1"/>
          </p:cNvSpPr>
          <p:nvPr>
            <p:ph sz="quarter" idx="33" hasCustomPrompt="1"/>
          </p:nvPr>
        </p:nvSpPr>
        <p:spPr>
          <a:xfrm>
            <a:off x="358775" y="3566093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2513013" y="1909767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3" name="Content Placeholder 5"/>
          <p:cNvSpPr>
            <a:spLocks noGrp="1"/>
          </p:cNvSpPr>
          <p:nvPr>
            <p:ph sz="quarter" idx="35" hasCustomPrompt="1"/>
          </p:nvPr>
        </p:nvSpPr>
        <p:spPr>
          <a:xfrm>
            <a:off x="2513013" y="1131888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513013" y="3126870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5" name="Content Placeholder 5"/>
          <p:cNvSpPr>
            <a:spLocks noGrp="1"/>
          </p:cNvSpPr>
          <p:nvPr>
            <p:ph sz="quarter" idx="37" hasCustomPrompt="1"/>
          </p:nvPr>
        </p:nvSpPr>
        <p:spPr>
          <a:xfrm>
            <a:off x="2513013" y="2348991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513013" y="4343972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7" name="Content Placeholder 5"/>
          <p:cNvSpPr>
            <a:spLocks noGrp="1"/>
          </p:cNvSpPr>
          <p:nvPr>
            <p:ph sz="quarter" idx="39" hasCustomPrompt="1"/>
          </p:nvPr>
        </p:nvSpPr>
        <p:spPr>
          <a:xfrm>
            <a:off x="2513013" y="3566093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4643438" y="1909767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9" name="Content Placeholder 5"/>
          <p:cNvSpPr>
            <a:spLocks noGrp="1"/>
          </p:cNvSpPr>
          <p:nvPr>
            <p:ph sz="quarter" idx="41" hasCustomPrompt="1"/>
          </p:nvPr>
        </p:nvSpPr>
        <p:spPr>
          <a:xfrm>
            <a:off x="4643438" y="1131888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4643438" y="3126870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1" name="Content Placeholder 5"/>
          <p:cNvSpPr>
            <a:spLocks noGrp="1"/>
          </p:cNvSpPr>
          <p:nvPr>
            <p:ph sz="quarter" idx="43" hasCustomPrompt="1"/>
          </p:nvPr>
        </p:nvSpPr>
        <p:spPr>
          <a:xfrm>
            <a:off x="4643438" y="2348991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643438" y="4343972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3" name="Content Placeholder 5"/>
          <p:cNvSpPr>
            <a:spLocks noGrp="1"/>
          </p:cNvSpPr>
          <p:nvPr>
            <p:ph sz="quarter" idx="45" hasCustomPrompt="1"/>
          </p:nvPr>
        </p:nvSpPr>
        <p:spPr>
          <a:xfrm>
            <a:off x="4643438" y="3566093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6797676" y="1909767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5" name="Content Placeholder 5"/>
          <p:cNvSpPr>
            <a:spLocks noGrp="1"/>
          </p:cNvSpPr>
          <p:nvPr>
            <p:ph sz="quarter" idx="47" hasCustomPrompt="1"/>
          </p:nvPr>
        </p:nvSpPr>
        <p:spPr>
          <a:xfrm>
            <a:off x="6797676" y="1131888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6797676" y="3126870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7" name="Content Placeholder 5"/>
          <p:cNvSpPr>
            <a:spLocks noGrp="1"/>
          </p:cNvSpPr>
          <p:nvPr>
            <p:ph sz="quarter" idx="49" hasCustomPrompt="1"/>
          </p:nvPr>
        </p:nvSpPr>
        <p:spPr>
          <a:xfrm>
            <a:off x="6797676" y="2348991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6797676" y="4343972"/>
            <a:ext cx="1986543" cy="179536"/>
          </a:xfrm>
        </p:spPr>
        <p:txBody>
          <a:bodyPr anchor="t">
            <a:sp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9" name="Content Placeholder 5"/>
          <p:cNvSpPr>
            <a:spLocks noGrp="1"/>
          </p:cNvSpPr>
          <p:nvPr>
            <p:ph sz="quarter" idx="51" hasCustomPrompt="1"/>
          </p:nvPr>
        </p:nvSpPr>
        <p:spPr>
          <a:xfrm>
            <a:off x="6797676" y="3566093"/>
            <a:ext cx="1987550" cy="7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3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58775" y="1131888"/>
            <a:ext cx="2700338" cy="131762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3221038" y="1131888"/>
            <a:ext cx="2700337" cy="13176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081713" y="1131888"/>
            <a:ext cx="2700337" cy="13176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59609" y="2564607"/>
            <a:ext cx="2700000" cy="20574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3220751" y="2564607"/>
            <a:ext cx="2700000" cy="20574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6081893" y="2564607"/>
            <a:ext cx="2700000" cy="2057400"/>
          </a:xfrm>
        </p:spPr>
        <p:txBody>
          <a:bodyPr/>
          <a:lstStyle>
            <a:lvl2pPr marL="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630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97709"/>
            <a:ext cx="8426450" cy="689716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1091" y="1131887"/>
            <a:ext cx="8426450" cy="3492501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702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15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358775" y="1447134"/>
            <a:ext cx="8426449" cy="3177254"/>
          </a:xfrm>
        </p:spPr>
        <p:txBody>
          <a:bodyPr/>
          <a:lstStyle>
            <a:lvl1pPr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/>
            </a:lvl2pPr>
            <a:lvl3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59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8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diagram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8775" y="1131887"/>
            <a:ext cx="4141788" cy="167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352579" y="2959607"/>
            <a:ext cx="4147984" cy="1656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43438" y="1131888"/>
            <a:ext cx="4141787" cy="34972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870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58775" y="1131888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290825"/>
            <a:ext cx="8051800" cy="3333563"/>
          </a:xfrm>
        </p:spPr>
        <p:txBody>
          <a:bodyPr/>
          <a:lstStyle>
            <a:lvl1pPr marL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defRPr sz="2500" cap="all" baseline="0">
                <a:solidFill>
                  <a:srgbClr val="007360"/>
                </a:solidFill>
                <a:latin typeface="+mn-lt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cap="all" baseline="0">
                <a:solidFill>
                  <a:srgbClr val="5FA39A"/>
                </a:solidFill>
              </a:defRPr>
            </a:lvl2pPr>
            <a:lvl3pPr marL="0" indent="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FontTx/>
              <a:buNone/>
              <a:defRPr sz="1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00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ion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58775" y="3068869"/>
            <a:ext cx="8426450" cy="16983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58775" y="3000298"/>
            <a:ext cx="8426450" cy="685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8164" y="3772203"/>
            <a:ext cx="7948760" cy="852185"/>
          </a:xfrm>
        </p:spPr>
        <p:txBody>
          <a:bodyPr anchor="ctr"/>
          <a:lstStyle>
            <a:lvl1pPr marL="0"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3137607"/>
            <a:ext cx="7948759" cy="634596"/>
          </a:xfrm>
        </p:spPr>
        <p:txBody>
          <a:bodyPr/>
          <a:lstStyle>
            <a:lvl1pPr marL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defRPr sz="2500" cap="all" baseline="0">
                <a:solidFill>
                  <a:srgbClr val="007360"/>
                </a:solidFill>
                <a:latin typeface="+mn-lt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cap="all" baseline="0">
                <a:solidFill>
                  <a:srgbClr val="5FA39A"/>
                </a:solidFill>
              </a:defRPr>
            </a:lvl2pPr>
            <a:lvl3pPr marL="0" indent="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01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/>
            </a:lvl4pPr>
            <a:lvl5pPr marL="1828741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56401" y="1708150"/>
            <a:ext cx="8428068" cy="2916238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10857" indent="0">
              <a:buFont typeface="Arial" pitchFamily="34" charset="0"/>
              <a:buNone/>
              <a:defRPr lang="en-US" dirty="0" smtClean="0"/>
            </a:lvl1pPr>
            <a:lvl2pPr marL="0" indent="0">
              <a:buFont typeface="Arial" pitchFamily="34" charset="0"/>
              <a:buNone/>
              <a:defRPr lang="en-US" dirty="0" smtClean="0"/>
            </a:lvl2pPr>
            <a:lvl3pPr marL="227785" indent="0">
              <a:buFont typeface="Arial" pitchFamily="34" charset="0"/>
              <a:buNone/>
              <a:defRPr lang="en-US" dirty="0" smtClean="0"/>
            </a:lvl3pPr>
            <a:lvl4pPr marL="1371556" indent="0">
              <a:buNone/>
              <a:defRPr lang="en-US" dirty="0" smtClean="0"/>
            </a:lvl4pPr>
            <a:lvl5pPr marL="1828741" indent="0">
              <a:buNone/>
              <a:defRPr lang="ru-RU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06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, list,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56482" y="2249814"/>
            <a:ext cx="4733218" cy="23745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56482" y="1133478"/>
            <a:ext cx="4733218" cy="10083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941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ы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1390960"/>
            <a:ext cx="8247062" cy="689716"/>
          </a:xfrm>
        </p:spPr>
        <p:txBody>
          <a:bodyPr/>
          <a:lstStyle>
            <a:lvl1pPr algn="l" defTabSz="914370" rtl="0" eaLnBrk="1" latinLnBrk="0" hangingPunct="1">
              <a:lnSpc>
                <a:spcPts val="6222"/>
              </a:lnSpc>
              <a:spcBef>
                <a:spcPct val="0"/>
              </a:spcBef>
              <a:buNone/>
              <a:defRPr lang="ru-RU" sz="6100" kern="1200" cap="all" baseline="0" dirty="0">
                <a:solidFill>
                  <a:srgbClr val="0073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331865"/>
            <a:ext cx="8234842" cy="1371298"/>
          </a:xfrm>
        </p:spPr>
        <p:txBody>
          <a:bodyPr/>
          <a:lstStyle>
            <a:lvl1pPr indent="0" algn="l" defTabSz="914370" rtl="0" eaLnBrk="1" latinLnBrk="0" hangingPunct="1">
              <a:lnSpc>
                <a:spcPts val="2032"/>
              </a:lnSpc>
              <a:spcBef>
                <a:spcPts val="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ts val="2032"/>
              </a:lnSpc>
              <a:spcBef>
                <a:spcPts val="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58775" y="1131888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1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97709"/>
            <a:ext cx="8426450" cy="689716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7"/>
            <a:ext cx="8426449" cy="34925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452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97709"/>
            <a:ext cx="8426450" cy="689716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9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400" y="1131888"/>
            <a:ext cx="4107650" cy="3492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79950" y="1131888"/>
            <a:ext cx="4105276" cy="349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4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131889"/>
            <a:ext cx="842645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2" y="4918361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240" y="4918361"/>
            <a:ext cx="28956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Mobile World Congress 2013</a:t>
            </a:r>
            <a:endParaRPr lang="ru-RU" dirty="0"/>
          </a:p>
        </p:txBody>
      </p:sp>
      <p:pic>
        <p:nvPicPr>
          <p:cNvPr id="3074" name="Picture 2" descr="D:\Рабочие материалы, Эля\Касперский шаблоны\08.04.13\logo.png"/>
          <p:cNvPicPr>
            <a:picLocks noChangeAspect="1" noChangeArrowheads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33" y="4802601"/>
            <a:ext cx="978417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1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08" r:id="rId3"/>
    <p:sldLayoutId id="2147483717" r:id="rId4"/>
    <p:sldLayoutId id="2147483731" r:id="rId5"/>
    <p:sldLayoutId id="2147483706" r:id="rId6"/>
    <p:sldLayoutId id="2147483752" r:id="rId7"/>
    <p:sldLayoutId id="2147483751" r:id="rId8"/>
    <p:sldLayoutId id="2147483746" r:id="rId9"/>
    <p:sldLayoutId id="2147483748" r:id="rId10"/>
    <p:sldLayoutId id="2147483732" r:id="rId11"/>
    <p:sldLayoutId id="2147483710" r:id="rId12"/>
    <p:sldLayoutId id="2147483747" r:id="rId13"/>
    <p:sldLayoutId id="2147483749" r:id="rId14"/>
    <p:sldLayoutId id="2147483750" r:id="rId15"/>
    <p:sldLayoutId id="2147483740" r:id="rId16"/>
    <p:sldLayoutId id="2147483742" r:id="rId17"/>
    <p:sldLayoutId id="2147483741" r:id="rId18"/>
    <p:sldLayoutId id="2147483721" r:id="rId19"/>
    <p:sldLayoutId id="2147483734" r:id="rId20"/>
    <p:sldLayoutId id="2147483753" r:id="rId21"/>
    <p:sldLayoutId id="2147483735" r:id="rId22"/>
    <p:sldLayoutId id="2147483754" r:id="rId23"/>
    <p:sldLayoutId id="2147483725" r:id="rId24"/>
    <p:sldLayoutId id="2147483737" r:id="rId25"/>
    <p:sldLayoutId id="2147483726" r:id="rId26"/>
    <p:sldLayoutId id="2147483738" r:id="rId27"/>
    <p:sldLayoutId id="2147483723" r:id="rId28"/>
    <p:sldLayoutId id="2147483736" r:id="rId29"/>
    <p:sldLayoutId id="2147483724" r:id="rId30"/>
    <p:sldLayoutId id="2147483771" r:id="rId31"/>
    <p:sldLayoutId id="2147483739" r:id="rId32"/>
    <p:sldLayoutId id="2147483722" r:id="rId33"/>
    <p:sldLayoutId id="2147483756" r:id="rId34"/>
    <p:sldLayoutId id="2147483757" r:id="rId35"/>
    <p:sldLayoutId id="2147483761" r:id="rId36"/>
    <p:sldLayoutId id="2147483758" r:id="rId37"/>
    <p:sldLayoutId id="2147483759" r:id="rId38"/>
    <p:sldLayoutId id="2147483760" r:id="rId39"/>
    <p:sldLayoutId id="2147483762" r:id="rId40"/>
    <p:sldLayoutId id="2147483763" r:id="rId41"/>
    <p:sldLayoutId id="2147483764" r:id="rId42"/>
    <p:sldLayoutId id="2147483784" r:id="rId43"/>
    <p:sldLayoutId id="2147483765" r:id="rId44"/>
    <p:sldLayoutId id="2147483770" r:id="rId45"/>
    <p:sldLayoutId id="2147483767" r:id="rId46"/>
    <p:sldLayoutId id="2147483768" r:id="rId47"/>
    <p:sldLayoutId id="2147483769" r:id="rId48"/>
    <p:sldLayoutId id="2147483775" r:id="rId49"/>
    <p:sldLayoutId id="2147483817" r:id="rId50"/>
    <p:sldLayoutId id="2147483818" r:id="rId51"/>
    <p:sldLayoutId id="2147483819" r:id="rId52"/>
    <p:sldLayoutId id="2147483820" r:id="rId53"/>
    <p:sldLayoutId id="2147483821" r:id="rId5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0" rtl="0" eaLnBrk="1" latinLnBrk="0" hangingPunct="1">
        <a:lnSpc>
          <a:spcPts val="2921"/>
        </a:lnSpc>
        <a:spcBef>
          <a:spcPct val="0"/>
        </a:spcBef>
        <a:buNone/>
        <a:defRPr sz="2500" kern="1200" cap="all" baseline="0">
          <a:solidFill>
            <a:srgbClr val="007360"/>
          </a:solidFill>
          <a:latin typeface="+mn-lt"/>
          <a:ea typeface="+mj-ea"/>
          <a:cs typeface="+mj-cs"/>
        </a:defRPr>
      </a:lvl1pPr>
    </p:titleStyle>
    <p:bodyStyle>
      <a:lvl1pPr marL="10857" indent="0" algn="l" defTabSz="914370" rtl="0" eaLnBrk="1" latinLnBrk="0" hangingPunct="1">
        <a:lnSpc>
          <a:spcPts val="2200"/>
        </a:lnSpc>
        <a:spcBef>
          <a:spcPts val="2100"/>
        </a:spcBef>
        <a:spcAft>
          <a:spcPts val="0"/>
        </a:spcAft>
        <a:buSzPct val="80000"/>
        <a:buFontTx/>
        <a:buNone/>
        <a:defRPr lang="en-US" sz="1900" kern="1200" baseline="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227787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Tx/>
        <a:buBlip>
          <a:blip r:embed="rId57"/>
        </a:buBlip>
        <a:defRPr sz="15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55572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Blip>
          <a:blip r:embed="rId57"/>
        </a:buBlip>
        <a:defRPr sz="15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49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297709"/>
            <a:ext cx="8426450" cy="689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131889"/>
            <a:ext cx="842645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2" y="4918361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240" y="4918361"/>
            <a:ext cx="28956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074" name="Picture 2" descr="D:\Рабочие материалы, Эля\Касперский шаблоны\08.04.13\logo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33" y="4802601"/>
            <a:ext cx="978417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4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0" rtl="0" eaLnBrk="1" latinLnBrk="0" hangingPunct="1">
        <a:lnSpc>
          <a:spcPts val="2921"/>
        </a:lnSpc>
        <a:spcBef>
          <a:spcPct val="0"/>
        </a:spcBef>
        <a:buNone/>
        <a:defRPr sz="2500" kern="1200" cap="all" baseline="0">
          <a:solidFill>
            <a:srgbClr val="007360"/>
          </a:solidFill>
          <a:latin typeface="+mn-lt"/>
          <a:ea typeface="+mj-ea"/>
          <a:cs typeface="+mj-cs"/>
        </a:defRPr>
      </a:lvl1pPr>
    </p:titleStyle>
    <p:bodyStyle>
      <a:lvl1pPr marL="10857" indent="0" algn="l" defTabSz="914370" rtl="0" eaLnBrk="1" latinLnBrk="0" hangingPunct="1">
        <a:lnSpc>
          <a:spcPts val="2200"/>
        </a:lnSpc>
        <a:spcBef>
          <a:spcPts val="2100"/>
        </a:spcBef>
        <a:spcAft>
          <a:spcPts val="0"/>
        </a:spcAft>
        <a:buSzPct val="80000"/>
        <a:buFontTx/>
        <a:buNone/>
        <a:defRPr lang="en-US" sz="1900" kern="1200" baseline="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227787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Tx/>
        <a:buBlip>
          <a:blip r:embed="rId30"/>
        </a:buBlip>
        <a:defRPr sz="15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55572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Blip>
          <a:blip r:embed="rId30"/>
        </a:buBlip>
        <a:defRPr sz="15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49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297709"/>
            <a:ext cx="8426449" cy="689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6" y="1131887"/>
            <a:ext cx="8426450" cy="2743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2" y="4928597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240" y="4928597"/>
            <a:ext cx="28956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Mobile World Congress 2013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2" descr="D:\Рабочие материалы, Эля\Касперский шаблоны\08.04.13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33" y="4802601"/>
            <a:ext cx="978417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00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0" rtl="0" eaLnBrk="1" latinLnBrk="0" hangingPunct="1">
        <a:lnSpc>
          <a:spcPts val="2921"/>
        </a:lnSpc>
        <a:spcBef>
          <a:spcPct val="0"/>
        </a:spcBef>
        <a:buNone/>
        <a:defRPr sz="2500" kern="1200" cap="all" baseline="0">
          <a:solidFill>
            <a:srgbClr val="007360"/>
          </a:solidFill>
          <a:latin typeface="+mn-lt"/>
          <a:ea typeface="+mj-ea"/>
          <a:cs typeface="+mj-cs"/>
        </a:defRPr>
      </a:lvl1pPr>
    </p:titleStyle>
    <p:bodyStyle>
      <a:lvl1pPr marL="10857" indent="0" algn="l" defTabSz="914370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SzPct val="80000"/>
        <a:buFontTx/>
        <a:buNone/>
        <a:defRPr lang="en-US" sz="1900" kern="1200" baseline="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227787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Tx/>
        <a:buBlip>
          <a:blip r:embed="rId5"/>
        </a:buBlip>
        <a:defRPr sz="15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55572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Blip>
          <a:blip r:embed="rId5"/>
        </a:buBlip>
        <a:defRPr sz="15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49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51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notesSlide" Target="../notesSlides/notesSlide7.xml"/><Relationship Id="rId39" Type="http://schemas.microsoft.com/office/2007/relationships/hdphoto" Target="../media/hdphoto5.wdp"/><Relationship Id="rId21" Type="http://schemas.openxmlformats.org/officeDocument/2006/relationships/tags" Target="../tags/tag38.xml"/><Relationship Id="rId34" Type="http://schemas.openxmlformats.org/officeDocument/2006/relationships/image" Target="../media/image23.png"/><Relationship Id="rId42" Type="http://schemas.openxmlformats.org/officeDocument/2006/relationships/image" Target="../media/image27.png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9" Type="http://schemas.openxmlformats.org/officeDocument/2006/relationships/image" Target="../media/image20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image" Target="../media/image22.png"/><Relationship Id="rId37" Type="http://schemas.microsoft.com/office/2007/relationships/hdphoto" Target="../media/hdphoto4.wdp"/><Relationship Id="rId40" Type="http://schemas.openxmlformats.org/officeDocument/2006/relationships/image" Target="../media/image26.png"/><Relationship Id="rId45" Type="http://schemas.microsoft.com/office/2007/relationships/hdphoto" Target="../media/hdphoto8.wdp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image" Target="../media/image19.png"/><Relationship Id="rId36" Type="http://schemas.openxmlformats.org/officeDocument/2006/relationships/image" Target="../media/image24.png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image" Target="../media/image21.jpeg"/><Relationship Id="rId44" Type="http://schemas.openxmlformats.org/officeDocument/2006/relationships/image" Target="../media/image28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image" Target="../media/image18.png"/><Relationship Id="rId30" Type="http://schemas.microsoft.com/office/2007/relationships/hdphoto" Target="../media/hdphoto1.wdp"/><Relationship Id="rId35" Type="http://schemas.microsoft.com/office/2007/relationships/hdphoto" Target="../media/hdphoto3.wdp"/><Relationship Id="rId43" Type="http://schemas.microsoft.com/office/2007/relationships/hdphoto" Target="../media/hdphoto7.wdp"/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slideLayout" Target="../slideLayouts/slideLayout52.xml"/><Relationship Id="rId33" Type="http://schemas.microsoft.com/office/2007/relationships/hdphoto" Target="../media/hdphoto2.wdp"/><Relationship Id="rId38" Type="http://schemas.openxmlformats.org/officeDocument/2006/relationships/image" Target="../media/image25.png"/><Relationship Id="rId20" Type="http://schemas.openxmlformats.org/officeDocument/2006/relationships/tags" Target="../tags/tag37.xml"/><Relationship Id="rId41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image" Target="../media/image30.png"/><Relationship Id="rId3" Type="http://schemas.openxmlformats.org/officeDocument/2006/relationships/tags" Target="../tags/tag44.xml"/><Relationship Id="rId21" Type="http://schemas.openxmlformats.org/officeDocument/2006/relationships/image" Target="../media/image33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29.png"/><Relationship Id="rId2" Type="http://schemas.openxmlformats.org/officeDocument/2006/relationships/tags" Target="../tags/tag43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32.emf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slideLayout" Target="../slideLayouts/slideLayout53.xml"/><Relationship Id="rId10" Type="http://schemas.openxmlformats.org/officeDocument/2006/relationships/tags" Target="../tags/tag51.xml"/><Relationship Id="rId19" Type="http://schemas.openxmlformats.org/officeDocument/2006/relationships/image" Target="../media/image31.emf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image" Target="../media/image35.png"/><Relationship Id="rId4" Type="http://schemas.openxmlformats.org/officeDocument/2006/relationships/tags" Target="../tags/tag59.xml"/><Relationship Id="rId9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image" Target="../media/image36.png"/><Relationship Id="rId3" Type="http://schemas.openxmlformats.org/officeDocument/2006/relationships/tags" Target="../tags/tag65.xml"/><Relationship Id="rId21" Type="http://schemas.openxmlformats.org/officeDocument/2006/relationships/image" Target="../media/image39.emf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notesSlide" Target="../notesSlides/notesSlide10.xml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38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41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microsoft.com/office/2007/relationships/hdphoto" Target="../media/hdphoto9.wdp"/><Relationship Id="rId10" Type="http://schemas.openxmlformats.org/officeDocument/2006/relationships/tags" Target="../tags/tag72.xml"/><Relationship Id="rId19" Type="http://schemas.openxmlformats.org/officeDocument/2006/relationships/image" Target="../media/image37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sz="1600" smtClean="0">
                <a:solidFill>
                  <a:schemeClr val="tx2">
                    <a:lumMod val="25000"/>
                  </a:schemeClr>
                </a:solidFill>
              </a:rPr>
              <a:t>Анализ актуальных угроз</a:t>
            </a:r>
            <a:br>
              <a:rPr lang="ru-RU" sz="160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1600" smtClean="0">
                <a:solidFill>
                  <a:schemeClr val="tx2">
                    <a:lumMod val="25000"/>
                  </a:schemeClr>
                </a:solidFill>
              </a:rPr>
              <a:t>Обзор защитных решений Лаборатории Касперского</a:t>
            </a:r>
          </a:p>
          <a:p>
            <a:endParaRPr lang="ru-RU" sz="1600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2326" y="1419622"/>
            <a:ext cx="8037514" cy="559565"/>
          </a:xfrm>
        </p:spPr>
        <p:txBody>
          <a:bodyPr/>
          <a:lstStyle/>
          <a:p>
            <a:r>
              <a:rPr lang="ru-RU" b="1" dirty="0" smtClean="0"/>
              <a:t>Киберугрозы </a:t>
            </a:r>
            <a:r>
              <a:rPr lang="en-US" b="1" dirty="0" smtClean="0"/>
              <a:t>XXI </a:t>
            </a:r>
            <a:r>
              <a:rPr lang="ru-RU" b="1" dirty="0" smtClean="0"/>
              <a:t>века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38164" y="3471850"/>
            <a:ext cx="8036580" cy="763200"/>
          </a:xfrm>
        </p:spPr>
        <p:txBody>
          <a:bodyPr/>
          <a:lstStyle/>
          <a:p>
            <a:r>
              <a:rPr lang="ru-RU" dirty="0" smtClean="0"/>
              <a:t>Виталий Федоров</a:t>
            </a:r>
            <a:br>
              <a:rPr lang="ru-RU" dirty="0" smtClean="0"/>
            </a:br>
            <a:r>
              <a:rPr lang="ru-RU" sz="1600" dirty="0" smtClean="0"/>
              <a:t>Инженер предродажной поддержки</a:t>
            </a:r>
            <a:endParaRPr lang="ru-RU" dirty="0" smtClean="0"/>
          </a:p>
        </p:txBody>
      </p:sp>
      <p:pic>
        <p:nvPicPr>
          <p:cNvPr id="8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8" y="149438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467544" y="4053721"/>
            <a:ext cx="73448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000" dirty="0">
              <a:latin typeface="+mj-lt"/>
            </a:endParaRPr>
          </a:p>
        </p:txBody>
      </p:sp>
      <p:pic>
        <p:nvPicPr>
          <p:cNvPr id="1027" name="Picture 3" descr="header_banner_ru_ekaterinburg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2" r="37162"/>
          <a:stretch>
            <a:fillRect/>
          </a:stretch>
        </p:blipFill>
        <p:spPr bwMode="auto">
          <a:xfrm flipV="1">
            <a:off x="-3888940" y="5807038"/>
            <a:ext cx="6624736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ПРИЛОЖЕНИЯ, ЧЬИ УЯЗВИМОСТИ ИСПОЛЬЗУЮТСЯ ЗЛОУМЫШЛЕННИКАМИ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251520" y="2065685"/>
            <a:ext cx="3424087" cy="3062349"/>
          </a:xfrm>
        </p:spPr>
        <p:txBody>
          <a:bodyPr/>
          <a:lstStyle/>
          <a:p>
            <a:pPr marL="0" lvl="1" indent="0">
              <a:buNone/>
            </a:pPr>
            <a:r>
              <a:rPr lang="ru-RU" sz="1600" dirty="0" smtClean="0"/>
              <a:t>Представленная статистика по содержащим уязвимости приложениям основана на данных о попытках использования злоумышленниками соответствующих </a:t>
            </a:r>
            <a:r>
              <a:rPr lang="ru-RU" sz="1600" dirty="0" err="1" smtClean="0"/>
              <a:t>эксплойтов</a:t>
            </a:r>
            <a:r>
              <a:rPr lang="ru-RU" sz="1600" dirty="0" smtClean="0"/>
              <a:t>. Учтены как заблокированные веб-атаки, так и предотвращённые локальные заражения, в том числе и на мобильных устройствах.</a:t>
            </a:r>
            <a:endParaRPr lang="ru-RU" sz="1600" dirty="0"/>
          </a:p>
        </p:txBody>
      </p:sp>
      <p:pic>
        <p:nvPicPr>
          <p:cNvPr id="5122" name="Picture 2" descr="C:\Users\chris\Desktop\stat_ksb_2013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1347614"/>
            <a:ext cx="5116173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ОПЕРАЦИОННЫЕ СИСТЕМЫ НАШИХ ПОЛЬЗОВАТЕЛЕЙ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5579355" y="1273597"/>
            <a:ext cx="3277121" cy="3062349"/>
          </a:xfrm>
        </p:spPr>
        <p:txBody>
          <a:bodyPr/>
          <a:lstStyle/>
          <a:p>
            <a:pPr lvl="1"/>
            <a:r>
              <a:rPr lang="en-US" dirty="0" smtClean="0"/>
              <a:t>61</a:t>
            </a:r>
            <a:r>
              <a:rPr lang="ru-RU" dirty="0" smtClean="0"/>
              <a:t>,</a:t>
            </a:r>
            <a:r>
              <a:rPr lang="en-US" dirty="0" smtClean="0"/>
              <a:t>5%</a:t>
            </a:r>
            <a:r>
              <a:rPr lang="ru-RU" dirty="0" smtClean="0"/>
              <a:t> пользователей «Лаборатории Касперского», согласившихся участвовать в </a:t>
            </a:r>
            <a:r>
              <a:rPr lang="en-US" dirty="0" smtClean="0"/>
              <a:t>Kaspersky Security Network, </a:t>
            </a:r>
            <a:r>
              <a:rPr lang="ru-RU" dirty="0" smtClean="0"/>
              <a:t>используют различные версии </a:t>
            </a:r>
            <a:r>
              <a:rPr lang="en-US" dirty="0" smtClean="0"/>
              <a:t>Windows 7</a:t>
            </a:r>
            <a:endParaRPr lang="ru-RU" dirty="0" smtClean="0"/>
          </a:p>
          <a:p>
            <a:pPr lvl="1"/>
            <a:r>
              <a:rPr lang="ru-RU" dirty="0" smtClean="0"/>
              <a:t>Однако </a:t>
            </a:r>
            <a:r>
              <a:rPr lang="de-DE" dirty="0" smtClean="0"/>
              <a:t>26</a:t>
            </a:r>
            <a:r>
              <a:rPr lang="ru-RU" dirty="0" smtClean="0"/>
              <a:t>,</a:t>
            </a:r>
            <a:r>
              <a:rPr lang="de-DE" dirty="0" smtClean="0"/>
              <a:t>58</a:t>
            </a:r>
            <a:r>
              <a:rPr lang="de-DE" dirty="0"/>
              <a:t>% </a:t>
            </a:r>
            <a:r>
              <a:rPr lang="ru-RU" dirty="0" smtClean="0"/>
              <a:t>по-прежнему пользуются системами поколения </a:t>
            </a:r>
            <a:r>
              <a:rPr lang="en-US" dirty="0" smtClean="0"/>
              <a:t>Windows XP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079612" y="4481859"/>
            <a:ext cx="7201557" cy="430151"/>
          </a:xfrm>
        </p:spPr>
        <p:txBody>
          <a:bodyPr/>
          <a:lstStyle/>
          <a:p>
            <a:r>
              <a:rPr lang="en-US" dirty="0" smtClean="0"/>
              <a:t>Microsoft </a:t>
            </a:r>
            <a:r>
              <a:rPr lang="ru-RU" dirty="0" smtClean="0"/>
              <a:t>прекратила поддержку</a:t>
            </a:r>
            <a:r>
              <a:rPr lang="en-US" dirty="0" smtClean="0"/>
              <a:t> Windows XP </a:t>
            </a:r>
            <a:r>
              <a:rPr lang="ru-RU" dirty="0" smtClean="0"/>
              <a:t>в апреле</a:t>
            </a:r>
            <a:r>
              <a:rPr lang="en-US" dirty="0" smtClean="0"/>
              <a:t> 2014!</a:t>
            </a:r>
            <a:endParaRPr lang="en-US" dirty="0"/>
          </a:p>
        </p:txBody>
      </p:sp>
      <p:pic>
        <p:nvPicPr>
          <p:cNvPr id="6146" name="Picture 2" descr="C:\Users\chris\Desktop\stat_ksb_2013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989012"/>
            <a:ext cx="5223079" cy="32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ОНЛАЙН УГРОЗЫ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251520" y="1201589"/>
            <a:ext cx="3313125" cy="3062349"/>
          </a:xfrm>
        </p:spPr>
        <p:txBody>
          <a:bodyPr/>
          <a:lstStyle/>
          <a:p>
            <a:pPr lvl="1"/>
            <a:r>
              <a:rPr lang="ru-RU" dirty="0" smtClean="0"/>
              <a:t>Число атак, которые были инициированы расположенными по </a:t>
            </a:r>
            <a:r>
              <a:rPr lang="ru-RU" dirty="0"/>
              <a:t>всему </a:t>
            </a:r>
            <a:r>
              <a:rPr lang="ru-RU" dirty="0" smtClean="0"/>
              <a:t>миру веб-ресурсами, увеличилось с </a:t>
            </a:r>
            <a:r>
              <a:rPr lang="en-GB" dirty="0"/>
              <a:t> </a:t>
            </a:r>
            <a:r>
              <a:rPr lang="en-GB" dirty="0" smtClean="0"/>
              <a:t>1</a:t>
            </a:r>
            <a:r>
              <a:rPr lang="ru-RU" dirty="0" smtClean="0"/>
              <a:t> </a:t>
            </a:r>
            <a:r>
              <a:rPr lang="en-GB" dirty="0" smtClean="0"/>
              <a:t>595</a:t>
            </a:r>
            <a:r>
              <a:rPr lang="ru-RU" dirty="0" smtClean="0"/>
              <a:t> </a:t>
            </a:r>
            <a:r>
              <a:rPr lang="en-GB" dirty="0" smtClean="0"/>
              <a:t>587</a:t>
            </a:r>
            <a:r>
              <a:rPr lang="ru-RU" dirty="0" smtClean="0"/>
              <a:t> </a:t>
            </a:r>
            <a:r>
              <a:rPr lang="en-GB" dirty="0" smtClean="0"/>
              <a:t>670 </a:t>
            </a:r>
            <a:r>
              <a:rPr lang="ru-RU" dirty="0" smtClean="0"/>
              <a:t>в</a:t>
            </a:r>
            <a:r>
              <a:rPr lang="en-GB" dirty="0" smtClean="0"/>
              <a:t> </a:t>
            </a:r>
            <a:r>
              <a:rPr lang="en-GB" dirty="0"/>
              <a:t>2012 </a:t>
            </a:r>
            <a:r>
              <a:rPr lang="ru-RU" dirty="0" smtClean="0"/>
              <a:t>до</a:t>
            </a:r>
            <a:r>
              <a:rPr lang="en-GB" dirty="0"/>
              <a:t> </a:t>
            </a:r>
            <a:r>
              <a:rPr lang="en-GB" b="1" dirty="0" smtClean="0"/>
              <a:t>1</a:t>
            </a:r>
            <a:r>
              <a:rPr lang="ru-RU" b="1" dirty="0" smtClean="0"/>
              <a:t> </a:t>
            </a:r>
            <a:r>
              <a:rPr lang="en-GB" b="1" dirty="0" smtClean="0"/>
              <a:t>700</a:t>
            </a:r>
            <a:r>
              <a:rPr lang="ru-RU" b="1" dirty="0" smtClean="0"/>
              <a:t> </a:t>
            </a:r>
            <a:r>
              <a:rPr lang="en-GB" b="1" dirty="0" smtClean="0"/>
              <a:t>870</a:t>
            </a:r>
            <a:r>
              <a:rPr lang="ru-RU" b="1" dirty="0" smtClean="0"/>
              <a:t> </a:t>
            </a:r>
            <a:r>
              <a:rPr lang="en-GB" b="1" dirty="0" smtClean="0"/>
              <a:t>654</a:t>
            </a:r>
            <a:r>
              <a:rPr lang="ru-RU" dirty="0"/>
              <a:t>.</a:t>
            </a:r>
            <a:endParaRPr lang="ru-RU" dirty="0" smtClean="0"/>
          </a:p>
          <a:p>
            <a:pPr lvl="1"/>
            <a:r>
              <a:rPr lang="ru-RU" dirty="0" smtClean="0"/>
              <a:t>Это означает, что продукты «Лаборатории Касперского» защищали своих пользователей в сети в среднем 4 659 920 раз в день.</a:t>
            </a:r>
          </a:p>
        </p:txBody>
      </p:sp>
      <p:pic>
        <p:nvPicPr>
          <p:cNvPr id="7170" name="Picture 2" descr="C:\Users\chris\Desktop\stat_ksb_2013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15566"/>
            <a:ext cx="5616624" cy="34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75956" y="4465444"/>
            <a:ext cx="3852428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i="1" dirty="0" smtClean="0"/>
              <a:t>Распределение онлайн-ресурсов с вредоносным ПО </a:t>
            </a:r>
            <a:r>
              <a:rPr lang="ru-RU" sz="1200" i="1" dirty="0" err="1" smtClean="0"/>
              <a:t>по</a:t>
            </a:r>
            <a:r>
              <a:rPr lang="ru-RU" sz="1200" i="1" dirty="0" smtClean="0"/>
              <a:t> странами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9457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 ОНЛАЙН-ЗАРАЖЕНИЯ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179512" y="1096615"/>
            <a:ext cx="2557041" cy="3635375"/>
          </a:xfrm>
        </p:spPr>
        <p:txBody>
          <a:bodyPr/>
          <a:lstStyle/>
          <a:p>
            <a:pPr lvl="1"/>
            <a:r>
              <a:rPr lang="ru-RU" dirty="0" smtClean="0"/>
              <a:t>В среднем глобальный риск заражения в Интернете вырос на 6,9 пунктов</a:t>
            </a:r>
            <a:r>
              <a:rPr lang="en-US" dirty="0" smtClean="0"/>
              <a:t>: </a:t>
            </a:r>
            <a:r>
              <a:rPr lang="ru-RU" dirty="0" smtClean="0"/>
              <a:t>в 2013 году 41,6% пользователей как минимум раз сталкивались с атакой из Сети</a:t>
            </a:r>
          </a:p>
          <a:p>
            <a:pPr lvl="1"/>
            <a:r>
              <a:rPr lang="ru-RU" dirty="0" smtClean="0"/>
              <a:t>Интернет по-прежнему является основным источником вредоносных программ для пользователей в большинстве стран мира</a:t>
            </a:r>
            <a:endParaRPr lang="ru-RU" dirty="0"/>
          </a:p>
        </p:txBody>
      </p:sp>
      <p:pic>
        <p:nvPicPr>
          <p:cNvPr id="8194" name="Picture 2" descr="C:\Users\chris\Desktop\stat_ksb_2013_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815054"/>
            <a:ext cx="6449315" cy="38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Статистика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Мобильные вредоносные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1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ВРЕДОНОСНЫХ ПРОГРАММ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2" name="Oval 7"/>
          <p:cNvSpPr/>
          <p:nvPr/>
        </p:nvSpPr>
        <p:spPr>
          <a:xfrm>
            <a:off x="1231524" y="2331676"/>
            <a:ext cx="425458" cy="319094"/>
          </a:xfrm>
          <a:prstGeom prst="ellipse">
            <a:avLst/>
          </a:prstGeom>
          <a:solidFill>
            <a:srgbClr val="006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Oval 9"/>
          <p:cNvSpPr/>
          <p:nvPr/>
        </p:nvSpPr>
        <p:spPr>
          <a:xfrm>
            <a:off x="1691828" y="2326426"/>
            <a:ext cx="425458" cy="319094"/>
          </a:xfrm>
          <a:prstGeom prst="ellipse">
            <a:avLst/>
          </a:prstGeom>
          <a:solidFill>
            <a:srgbClr val="006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Oval 10"/>
          <p:cNvSpPr/>
          <p:nvPr/>
        </p:nvSpPr>
        <p:spPr>
          <a:xfrm>
            <a:off x="1447752" y="2640270"/>
            <a:ext cx="425458" cy="319094"/>
          </a:xfrm>
          <a:prstGeom prst="ellipse">
            <a:avLst/>
          </a:prstGeom>
          <a:solidFill>
            <a:srgbClr val="006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Oval 11"/>
          <p:cNvSpPr/>
          <p:nvPr/>
        </p:nvSpPr>
        <p:spPr>
          <a:xfrm>
            <a:off x="2152133" y="2326426"/>
            <a:ext cx="425458" cy="319094"/>
          </a:xfrm>
          <a:prstGeom prst="ellipse">
            <a:avLst/>
          </a:prstGeom>
          <a:solidFill>
            <a:srgbClr val="006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Oval 12"/>
          <p:cNvSpPr/>
          <p:nvPr/>
        </p:nvSpPr>
        <p:spPr>
          <a:xfrm>
            <a:off x="1908057" y="2640270"/>
            <a:ext cx="425458" cy="319094"/>
          </a:xfrm>
          <a:prstGeom prst="ellipse">
            <a:avLst/>
          </a:prstGeom>
          <a:solidFill>
            <a:srgbClr val="006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Oval 13"/>
          <p:cNvSpPr/>
          <p:nvPr/>
        </p:nvSpPr>
        <p:spPr>
          <a:xfrm>
            <a:off x="1908057" y="2018101"/>
            <a:ext cx="425458" cy="319094"/>
          </a:xfrm>
          <a:prstGeom prst="ellipse">
            <a:avLst/>
          </a:prstGeom>
          <a:solidFill>
            <a:srgbClr val="006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Oval 14"/>
          <p:cNvSpPr/>
          <p:nvPr/>
        </p:nvSpPr>
        <p:spPr>
          <a:xfrm>
            <a:off x="1440753" y="2017831"/>
            <a:ext cx="425458" cy="319094"/>
          </a:xfrm>
          <a:prstGeom prst="ellipse">
            <a:avLst/>
          </a:prstGeom>
          <a:solidFill>
            <a:srgbClr val="006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Oval 15"/>
          <p:cNvSpPr/>
          <p:nvPr/>
        </p:nvSpPr>
        <p:spPr>
          <a:xfrm>
            <a:off x="1154831" y="1923679"/>
            <a:ext cx="1482087" cy="1111565"/>
          </a:xfrm>
          <a:prstGeom prst="ellipse">
            <a:avLst/>
          </a:prstGeom>
          <a:noFill/>
          <a:ln w="38100">
            <a:solidFill>
              <a:srgbClr val="006A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1038598" y="3120955"/>
            <a:ext cx="176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Franklin Gothic Demi Cond" pitchFamily="34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Franklin Gothic Demi Cond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Franklin Gothic Demi Cond" pitchFamily="34" charset="0"/>
              </a:rPr>
              <a:t>160 </a:t>
            </a:r>
            <a:r>
              <a:rPr lang="ru-RU" sz="2000" dirty="0" smtClean="0">
                <a:solidFill>
                  <a:schemeClr val="tx1"/>
                </a:solidFill>
                <a:latin typeface="Franklin Gothic Demi Cond" pitchFamily="34" charset="0"/>
              </a:rPr>
              <a:t>образцов</a:t>
            </a:r>
            <a:endParaRPr lang="en-GB" sz="2000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31" name="Oval 17"/>
          <p:cNvSpPr/>
          <p:nvPr/>
        </p:nvSpPr>
        <p:spPr>
          <a:xfrm>
            <a:off x="4319972" y="951570"/>
            <a:ext cx="3564396" cy="2970330"/>
          </a:xfrm>
          <a:prstGeom prst="ellipse">
            <a:avLst/>
          </a:prstGeom>
          <a:solidFill>
            <a:srgbClr val="006A5A"/>
          </a:solidFill>
          <a:ln>
            <a:solidFill>
              <a:srgbClr val="006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5075778" y="1054789"/>
            <a:ext cx="2044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Franklin Gothic Demi Cond" pitchFamily="34" charset="0"/>
              </a:rPr>
              <a:t>2011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Franklin Gothic Medium Cond" pitchFamily="34" charset="0"/>
              </a:rPr>
              <a:t>6</a:t>
            </a:r>
            <a:r>
              <a:rPr lang="ru-RU" sz="2400" dirty="0" smtClean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Franklin Gothic Medium Cond" pitchFamily="34" charset="0"/>
              </a:rPr>
              <a:t>193 </a:t>
            </a:r>
            <a:r>
              <a:rPr lang="ru-RU" sz="2400" dirty="0" smtClean="0">
                <a:solidFill>
                  <a:schemeClr val="bg1"/>
                </a:solidFill>
                <a:latin typeface="Franklin Gothic Medium Cond" pitchFamily="34" charset="0"/>
              </a:rPr>
              <a:t>образцов</a:t>
            </a:r>
            <a:endParaRPr lang="en-GB" sz="24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33" name="TextBox 19"/>
          <p:cNvSpPr txBox="1"/>
          <p:nvPr/>
        </p:nvSpPr>
        <p:spPr>
          <a:xfrm>
            <a:off x="852335" y="1477257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Franklin Gothic Demi Cond" pitchFamily="34" charset="0"/>
              </a:rPr>
              <a:t>2004 – 2010</a:t>
            </a:r>
            <a:endParaRPr lang="en-GB" sz="2800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34" name="Oval 20"/>
          <p:cNvSpPr/>
          <p:nvPr/>
        </p:nvSpPr>
        <p:spPr>
          <a:xfrm>
            <a:off x="5046120" y="2193708"/>
            <a:ext cx="2103461" cy="1674186"/>
          </a:xfrm>
          <a:prstGeom prst="ellipse">
            <a:avLst/>
          </a:prstGeom>
          <a:solidFill>
            <a:srgbClr val="006A5A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5459753" y="2428458"/>
            <a:ext cx="138134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Franklin Gothic Demi Cond" pitchFamily="34" charset="0"/>
              </a:rPr>
              <a:t>Декабрь</a:t>
            </a:r>
            <a:endParaRPr lang="en-GB" sz="2800" dirty="0" smtClean="0">
              <a:solidFill>
                <a:schemeClr val="bg1"/>
              </a:solidFill>
              <a:latin typeface="Franklin Gothic Demi Cond" pitchFamily="34" charset="0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Franklin Gothic Demi Cond" pitchFamily="34" charset="0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Franklin Gothic Demi Cond" pitchFamily="34" charset="0"/>
              </a:rPr>
              <a:t>137</a:t>
            </a:r>
            <a:r>
              <a:rPr lang="en-GB" sz="2400" dirty="0" smtClean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Medium Cond" pitchFamily="34" charset="0"/>
              </a:rPr>
              <a:t>образцов</a:t>
            </a:r>
            <a:endParaRPr lang="en-GB" sz="2400" dirty="0" smtClean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36" name="TextBox 22"/>
          <p:cNvSpPr txBox="1"/>
          <p:nvPr/>
        </p:nvSpPr>
        <p:spPr>
          <a:xfrm>
            <a:off x="251521" y="4293409"/>
            <a:ext cx="863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Franklin Gothic Demi" pitchFamily="34" charset="0"/>
              </a:rPr>
              <a:t>2011 </a:t>
            </a:r>
            <a:r>
              <a:rPr lang="ru-RU" sz="3200" dirty="0" smtClean="0">
                <a:solidFill>
                  <a:schemeClr val="tx1"/>
                </a:solidFill>
                <a:latin typeface="Franklin Gothic Demi" pitchFamily="34" charset="0"/>
              </a:rPr>
              <a:t>был годом мобильных </a:t>
            </a:r>
            <a:r>
              <a:rPr lang="ru-RU" sz="3200" dirty="0" err="1" smtClean="0">
                <a:solidFill>
                  <a:schemeClr val="tx1"/>
                </a:solidFill>
                <a:latin typeface="Franklin Gothic Demi" pitchFamily="34" charset="0"/>
              </a:rPr>
              <a:t>вредоносов</a:t>
            </a:r>
            <a:endParaRPr lang="en-GB" sz="32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251521" y="4291231"/>
            <a:ext cx="863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Franklin Gothic Demi" pitchFamily="34" charset="0"/>
              </a:rPr>
              <a:t>А что насчёт </a:t>
            </a:r>
            <a:r>
              <a:rPr lang="en-GB" sz="3200" dirty="0" smtClean="0">
                <a:solidFill>
                  <a:schemeClr val="tx1"/>
                </a:solidFill>
                <a:latin typeface="Franklin Gothic Demi" pitchFamily="34" charset="0"/>
              </a:rPr>
              <a:t>2012?</a:t>
            </a:r>
            <a:endParaRPr lang="en-GB" sz="32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build="p" bldLvl="5"/>
      <p:bldP spid="33" grpId="0"/>
      <p:bldP spid="34" grpId="0" animBg="1"/>
      <p:bldP spid="35" grpId="0" build="p" bldLvl="5"/>
      <p:bldP spid="36" grpId="0"/>
      <p:bldP spid="36" grpId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ЭвОЛЮЦИЯ</a:t>
            </a:r>
            <a:r>
              <a:rPr lang="ru-RU" dirty="0"/>
              <a:t> ВРЕДОНОСНЫХ ПРОГРАММ</a:t>
            </a:r>
          </a:p>
        </p:txBody>
      </p:sp>
      <p:grpSp>
        <p:nvGrpSpPr>
          <p:cNvPr id="20" name="Group 1"/>
          <p:cNvGrpSpPr/>
          <p:nvPr/>
        </p:nvGrpSpPr>
        <p:grpSpPr>
          <a:xfrm>
            <a:off x="852334" y="1486820"/>
            <a:ext cx="2186817" cy="2043809"/>
            <a:chOff x="852334" y="2041684"/>
            <a:chExt cx="2186817" cy="2725079"/>
          </a:xfrm>
        </p:grpSpPr>
        <p:grpSp>
          <p:nvGrpSpPr>
            <p:cNvPr id="21" name="Group 8"/>
            <p:cNvGrpSpPr/>
            <p:nvPr/>
          </p:nvGrpSpPr>
          <p:grpSpPr>
            <a:xfrm>
              <a:off x="1154831" y="2636912"/>
              <a:ext cx="1482087" cy="1482087"/>
              <a:chOff x="635359" y="2306953"/>
              <a:chExt cx="2550361" cy="2550361"/>
            </a:xfrm>
          </p:grpSpPr>
          <p:sp>
            <p:nvSpPr>
              <p:cNvPr id="40" name="Oval 7"/>
              <p:cNvSpPr/>
              <p:nvPr/>
            </p:nvSpPr>
            <p:spPr>
              <a:xfrm>
                <a:off x="767331" y="3243057"/>
                <a:ext cx="732124" cy="732124"/>
              </a:xfrm>
              <a:prstGeom prst="ellipse">
                <a:avLst/>
              </a:prstGeom>
              <a:solidFill>
                <a:srgbClr val="006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Oval 9"/>
              <p:cNvSpPr/>
              <p:nvPr/>
            </p:nvSpPr>
            <p:spPr>
              <a:xfrm>
                <a:off x="1559419" y="3231013"/>
                <a:ext cx="732124" cy="732124"/>
              </a:xfrm>
              <a:prstGeom prst="ellipse">
                <a:avLst/>
              </a:prstGeom>
              <a:solidFill>
                <a:srgbClr val="006A5A"/>
              </a:solidFill>
              <a:ln>
                <a:solidFill>
                  <a:srgbClr val="006A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Oval 10"/>
              <p:cNvSpPr/>
              <p:nvPr/>
            </p:nvSpPr>
            <p:spPr>
              <a:xfrm>
                <a:off x="1139415" y="3951093"/>
                <a:ext cx="732124" cy="732124"/>
              </a:xfrm>
              <a:prstGeom prst="ellipse">
                <a:avLst/>
              </a:prstGeom>
              <a:solidFill>
                <a:srgbClr val="006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Oval 11"/>
              <p:cNvSpPr/>
              <p:nvPr/>
            </p:nvSpPr>
            <p:spPr>
              <a:xfrm>
                <a:off x="2351507" y="3231013"/>
                <a:ext cx="732124" cy="732124"/>
              </a:xfrm>
              <a:prstGeom prst="ellipse">
                <a:avLst/>
              </a:prstGeom>
              <a:solidFill>
                <a:srgbClr val="006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Oval 12"/>
              <p:cNvSpPr/>
              <p:nvPr/>
            </p:nvSpPr>
            <p:spPr>
              <a:xfrm>
                <a:off x="1931503" y="3951093"/>
                <a:ext cx="732124" cy="732124"/>
              </a:xfrm>
              <a:prstGeom prst="ellipse">
                <a:avLst/>
              </a:prstGeom>
              <a:solidFill>
                <a:srgbClr val="006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Oval 13"/>
              <p:cNvSpPr/>
              <p:nvPr/>
            </p:nvSpPr>
            <p:spPr>
              <a:xfrm>
                <a:off x="1931503" y="2523597"/>
                <a:ext cx="732124" cy="732124"/>
              </a:xfrm>
              <a:prstGeom prst="ellipse">
                <a:avLst/>
              </a:prstGeom>
              <a:solidFill>
                <a:srgbClr val="006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Oval 14"/>
              <p:cNvSpPr/>
              <p:nvPr/>
            </p:nvSpPr>
            <p:spPr>
              <a:xfrm>
                <a:off x="1127371" y="2522977"/>
                <a:ext cx="732124" cy="732124"/>
              </a:xfrm>
              <a:prstGeom prst="ellipse">
                <a:avLst/>
              </a:prstGeom>
              <a:solidFill>
                <a:srgbClr val="006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Oval 15"/>
              <p:cNvSpPr/>
              <p:nvPr/>
            </p:nvSpPr>
            <p:spPr>
              <a:xfrm>
                <a:off x="635359" y="2306953"/>
                <a:ext cx="2550361" cy="2550361"/>
              </a:xfrm>
              <a:prstGeom prst="ellipse">
                <a:avLst/>
              </a:prstGeom>
              <a:noFill/>
              <a:ln w="38100">
                <a:solidFill>
                  <a:srgbClr val="006A5A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TextBox 16"/>
            <p:cNvSpPr txBox="1"/>
            <p:nvPr/>
          </p:nvSpPr>
          <p:spPr>
            <a:xfrm>
              <a:off x="1105891" y="4233283"/>
              <a:ext cx="1625830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Franklin Gothic Demi Cond" pitchFamily="34" charset="0"/>
                </a:rPr>
                <a:t>1,160 samples</a:t>
              </a:r>
              <a:endParaRPr lang="ru-RU" sz="2000" dirty="0">
                <a:solidFill>
                  <a:schemeClr val="tx1"/>
                </a:solidFill>
                <a:latin typeface="Franklin Gothic Demi Cond" pitchFamily="34" charset="0"/>
              </a:endParaRPr>
            </a:p>
          </p:txBody>
        </p:sp>
        <p:sp>
          <p:nvSpPr>
            <p:cNvPr id="39" name="TextBox 19"/>
            <p:cNvSpPr txBox="1"/>
            <p:nvPr/>
          </p:nvSpPr>
          <p:spPr>
            <a:xfrm>
              <a:off x="852334" y="2041684"/>
              <a:ext cx="218681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Franklin Gothic Demi Cond" pitchFamily="34" charset="0"/>
                </a:rPr>
                <a:t>2004 – </a:t>
              </a:r>
              <a:r>
                <a:rPr lang="en-US" sz="2800" dirty="0" smtClean="0">
                  <a:solidFill>
                    <a:schemeClr val="tx1"/>
                  </a:solidFill>
                  <a:latin typeface="Franklin Gothic Demi Cond" pitchFamily="34" charset="0"/>
                </a:rPr>
                <a:t>2010</a:t>
              </a:r>
              <a:endParaRPr lang="en-US" sz="2800" dirty="0">
                <a:solidFill>
                  <a:schemeClr val="tx1"/>
                </a:solidFill>
                <a:latin typeface="Franklin Gothic Demi Cond" pitchFamily="34" charset="0"/>
              </a:endParaRPr>
            </a:p>
          </p:txBody>
        </p:sp>
      </p:grpSp>
      <p:grpSp>
        <p:nvGrpSpPr>
          <p:cNvPr id="48" name="Group 2"/>
          <p:cNvGrpSpPr/>
          <p:nvPr/>
        </p:nvGrpSpPr>
        <p:grpSpPr>
          <a:xfrm>
            <a:off x="4139952" y="961133"/>
            <a:ext cx="3960440" cy="2970330"/>
            <a:chOff x="4139952" y="1340768"/>
            <a:chExt cx="3960440" cy="3960440"/>
          </a:xfrm>
        </p:grpSpPr>
        <p:sp>
          <p:nvSpPr>
            <p:cNvPr id="49" name="Oval 17"/>
            <p:cNvSpPr/>
            <p:nvPr/>
          </p:nvSpPr>
          <p:spPr>
            <a:xfrm>
              <a:off x="4139952" y="1340768"/>
              <a:ext cx="3960440" cy="3960440"/>
            </a:xfrm>
            <a:prstGeom prst="ellipse">
              <a:avLst/>
            </a:prstGeom>
            <a:solidFill>
              <a:srgbClr val="006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18"/>
            <p:cNvSpPr txBox="1"/>
            <p:nvPr/>
          </p:nvSpPr>
          <p:spPr>
            <a:xfrm>
              <a:off x="5161536" y="1478395"/>
              <a:ext cx="1872629" cy="1436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Franklin Gothic Demi Cond" pitchFamily="34" charset="0"/>
                </a:rPr>
                <a:t>2011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6,193 samples</a:t>
              </a:r>
              <a:endParaRPr lang="ru-RU" sz="2400" dirty="0">
                <a:solidFill>
                  <a:schemeClr val="bg1"/>
                </a:solidFill>
                <a:latin typeface="Franklin Gothic Medium Cond" pitchFamily="34" charset="0"/>
              </a:endParaRPr>
            </a:p>
          </p:txBody>
        </p:sp>
        <p:sp>
          <p:nvSpPr>
            <p:cNvPr id="51" name="Oval 20"/>
            <p:cNvSpPr/>
            <p:nvPr/>
          </p:nvSpPr>
          <p:spPr>
            <a:xfrm>
              <a:off x="5004048" y="2996952"/>
              <a:ext cx="2232248" cy="2232248"/>
            </a:xfrm>
            <a:prstGeom prst="ellipse">
              <a:avLst/>
            </a:prstGeom>
            <a:solidFill>
              <a:srgbClr val="006A5A"/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21"/>
            <p:cNvSpPr txBox="1"/>
            <p:nvPr/>
          </p:nvSpPr>
          <p:spPr>
            <a:xfrm>
              <a:off x="5363989" y="3309952"/>
              <a:ext cx="1572866" cy="1682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Franklin Gothic Demi Cond" pitchFamily="34" charset="0"/>
                </a:rPr>
                <a:t>December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Franklin Gothic Demi Cond" pitchFamily="34" charset="0"/>
                </a:rPr>
                <a:t>2,137</a:t>
              </a:r>
              <a:r>
                <a:rPr lang="en-US" sz="24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 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samples</a:t>
              </a: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251521" y="4255500"/>
            <a:ext cx="863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Franklin Gothic Demi" pitchFamily="34" charset="0"/>
              </a:rPr>
              <a:t>What about 2012?</a:t>
            </a:r>
            <a:endParaRPr lang="en-GB" sz="3200" dirty="0">
              <a:latin typeface="Franklin Gothic Demi" pitchFamily="34" charset="0"/>
            </a:endParaRPr>
          </a:p>
        </p:txBody>
      </p:sp>
      <p:grpSp>
        <p:nvGrpSpPr>
          <p:cNvPr id="54" name="Group 25"/>
          <p:cNvGrpSpPr/>
          <p:nvPr/>
        </p:nvGrpSpPr>
        <p:grpSpPr>
          <a:xfrm>
            <a:off x="6156176" y="367067"/>
            <a:ext cx="6157688" cy="4618266"/>
            <a:chOff x="6156176" y="548680"/>
            <a:chExt cx="6157688" cy="6157688"/>
          </a:xfrm>
        </p:grpSpPr>
        <p:sp>
          <p:nvSpPr>
            <p:cNvPr id="55" name="Oval 3"/>
            <p:cNvSpPr/>
            <p:nvPr/>
          </p:nvSpPr>
          <p:spPr>
            <a:xfrm>
              <a:off x="6156176" y="548680"/>
              <a:ext cx="6157688" cy="6157688"/>
            </a:xfrm>
            <a:prstGeom prst="ellipse">
              <a:avLst/>
            </a:prstGeom>
            <a:solidFill>
              <a:srgbClr val="006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TextBox 4"/>
            <p:cNvSpPr txBox="1"/>
            <p:nvPr/>
          </p:nvSpPr>
          <p:spPr>
            <a:xfrm>
              <a:off x="6444208" y="1566659"/>
              <a:ext cx="2514033" cy="357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>
                  <a:solidFill>
                    <a:schemeClr val="bg1"/>
                  </a:solidFill>
                  <a:latin typeface="Franklin Gothic Demi Cond" pitchFamily="34" charset="0"/>
                </a:rPr>
                <a:t>In</a:t>
              </a:r>
            </a:p>
            <a:p>
              <a:pPr algn="r"/>
              <a:r>
                <a:rPr lang="en-US" sz="4000" dirty="0" smtClean="0">
                  <a:solidFill>
                    <a:schemeClr val="bg1"/>
                  </a:solidFill>
                  <a:latin typeface="Franklin Gothic Demi Cond" pitchFamily="34" charset="0"/>
                </a:rPr>
                <a:t>2012</a:t>
              </a:r>
              <a:endParaRPr lang="en-US" sz="4000" dirty="0">
                <a:solidFill>
                  <a:schemeClr val="bg1"/>
                </a:solidFill>
                <a:latin typeface="Franklin Gothic Medium Cond" pitchFamily="34" charset="0"/>
              </a:endParaRPr>
            </a:p>
            <a:p>
              <a:pPr algn="r"/>
              <a:r>
                <a:rPr lang="en-US" sz="3200" dirty="0">
                  <a:solidFill>
                    <a:schemeClr val="bg1"/>
                  </a:solidFill>
                  <a:latin typeface="Franklin Gothic Medium Cond" pitchFamily="34" charset="0"/>
                </a:rPr>
                <a:t>w</a:t>
              </a:r>
              <a:r>
                <a:rPr lang="en-US" sz="32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e found</a:t>
              </a:r>
            </a:p>
            <a:p>
              <a:pPr algn="r"/>
              <a:r>
                <a:rPr lang="en-US" sz="32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39,807</a:t>
              </a:r>
            </a:p>
            <a:p>
              <a:pPr algn="r"/>
              <a:r>
                <a:rPr lang="en-US" sz="32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samples</a:t>
              </a:r>
              <a:endParaRPr lang="ru-RU" sz="3200" dirty="0">
                <a:solidFill>
                  <a:schemeClr val="bg1"/>
                </a:solidFill>
                <a:latin typeface="Franklin Gothic Medium Cond" pitchFamily="34" charset="0"/>
              </a:endParaRPr>
            </a:p>
          </p:txBody>
        </p:sp>
      </p:grpSp>
      <p:sp>
        <p:nvSpPr>
          <p:cNvPr id="28" name="Oval 3"/>
          <p:cNvSpPr/>
          <p:nvPr/>
        </p:nvSpPr>
        <p:spPr>
          <a:xfrm>
            <a:off x="0" y="-1244674"/>
            <a:ext cx="9143999" cy="7704855"/>
          </a:xfrm>
          <a:prstGeom prst="ellipse">
            <a:avLst/>
          </a:prstGeom>
          <a:solidFill>
            <a:srgbClr val="006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4"/>
          <p:cNvSpPr txBox="1"/>
          <p:nvPr/>
        </p:nvSpPr>
        <p:spPr>
          <a:xfrm>
            <a:off x="1076779" y="1203598"/>
            <a:ext cx="68795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2013: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Всего было обнаружено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143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211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образцов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0908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3229 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23 4.81481E-6 L 4.16667E-6 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ОТЧЁТ О МОБИЛЬНЫХ ВРЕДОНОСНАХ за 2013 год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4463988" y="1131590"/>
            <a:ext cx="4536504" cy="3570747"/>
          </a:xfrm>
        </p:spPr>
        <p:txBody>
          <a:bodyPr/>
          <a:lstStyle/>
          <a:p>
            <a:pPr lvl="1"/>
            <a:r>
              <a:rPr lang="ru-RU" dirty="0" smtClean="0"/>
              <a:t>Платформа </a:t>
            </a:r>
            <a:r>
              <a:rPr lang="en-US" dirty="0" smtClean="0"/>
              <a:t>Android </a:t>
            </a:r>
            <a:r>
              <a:rPr lang="ru-RU" dirty="0" smtClean="0"/>
              <a:t>по-прежнему является основной целью атак, подтверждая одновременно как её популярность, так и уязвимость</a:t>
            </a:r>
          </a:p>
          <a:p>
            <a:pPr lvl="1"/>
            <a:r>
              <a:rPr lang="ru-RU" dirty="0" smtClean="0"/>
              <a:t>В 2013 общее </a:t>
            </a:r>
            <a:r>
              <a:rPr lang="ru-RU" dirty="0"/>
              <a:t>число новых </a:t>
            </a:r>
            <a:r>
              <a:rPr lang="ru-RU" dirty="0" smtClean="0"/>
              <a:t>найденных образцов вредоносного кода составило 143 211</a:t>
            </a:r>
          </a:p>
          <a:p>
            <a:pPr lvl="1"/>
            <a:r>
              <a:rPr lang="ru-RU" dirty="0" smtClean="0"/>
              <a:t>Так как один и тот же вредоносный код внедряется в разные приложения, всего таких программ для </a:t>
            </a:r>
            <a:r>
              <a:rPr lang="en-US" dirty="0" smtClean="0"/>
              <a:t>Android</a:t>
            </a:r>
            <a:r>
              <a:rPr lang="ru-RU" dirty="0" smtClean="0"/>
              <a:t> за 2013 год было найдено 3 905 502</a:t>
            </a:r>
          </a:p>
          <a:p>
            <a:pPr lvl="1"/>
            <a:r>
              <a:rPr lang="ru-RU" dirty="0" smtClean="0"/>
              <a:t>За 2012 и 2013 в сумме было найдено примерно 10 миллионов вредоносных программ для </a:t>
            </a:r>
            <a:r>
              <a:rPr lang="en-US" dirty="0" smtClean="0"/>
              <a:t>Android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427736" y="735546"/>
            <a:ext cx="4356732" cy="430151"/>
          </a:xfrm>
        </p:spPr>
        <p:txBody>
          <a:bodyPr/>
          <a:lstStyle/>
          <a:p>
            <a:r>
              <a:rPr lang="ru-RU" dirty="0" smtClean="0"/>
              <a:t>Мобильные платформы под прицелом</a:t>
            </a:r>
            <a:endParaRPr lang="en-US" dirty="0"/>
          </a:p>
        </p:txBody>
      </p:sp>
      <p:pic>
        <p:nvPicPr>
          <p:cNvPr id="1026" name="Picture 2" descr="C:\Users\chris\Desktop\mobile_treats_2013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05644"/>
            <a:ext cx="4370280" cy="35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ОТЧЁТ О МОБИЛЬНЫХ ВРЕДОНОСНАХ за 2013 год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4139952" y="1562039"/>
            <a:ext cx="4645272" cy="3062349"/>
          </a:xfrm>
        </p:spPr>
        <p:txBody>
          <a:bodyPr/>
          <a:lstStyle/>
          <a:p>
            <a:pPr lvl="1"/>
            <a:r>
              <a:rPr lang="ru-RU" dirty="0" smtClean="0"/>
              <a:t>Большинство вредоносных программ нацелено на кражу денег</a:t>
            </a:r>
          </a:p>
          <a:p>
            <a:pPr lvl="1"/>
            <a:r>
              <a:rPr lang="ru-RU" dirty="0" smtClean="0"/>
              <a:t>В течение года число модификаций мобильных  </a:t>
            </a:r>
            <a:r>
              <a:rPr lang="ru-RU" dirty="0" err="1" smtClean="0"/>
              <a:t>зловредов</a:t>
            </a:r>
            <a:r>
              <a:rPr lang="ru-RU" dirty="0" smtClean="0"/>
              <a:t>, нацеленных на </a:t>
            </a:r>
            <a:r>
              <a:rPr lang="ru-RU" dirty="0" err="1" smtClean="0"/>
              <a:t>фишинг</a:t>
            </a:r>
            <a:r>
              <a:rPr lang="ru-RU" dirty="0" smtClean="0"/>
              <a:t>, кражу данных кредитных карт и денежных средств, увеличилось почти в 20 раз</a:t>
            </a:r>
            <a:endParaRPr lang="ru-RU" dirty="0"/>
          </a:p>
          <a:p>
            <a:pPr lvl="1"/>
            <a:r>
              <a:rPr lang="ru-RU" dirty="0" smtClean="0"/>
              <a:t>В 2013 году решения для мобильных платформ «Лаборатории Касперского» предотвратили 2 500 заражений банковскими троянцами.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139952" y="1131888"/>
            <a:ext cx="4788532" cy="430151"/>
          </a:xfrm>
        </p:spPr>
        <p:txBody>
          <a:bodyPr/>
          <a:lstStyle/>
          <a:p>
            <a:r>
              <a:rPr lang="ru-RU" dirty="0" smtClean="0"/>
              <a:t>Виды мобильных </a:t>
            </a:r>
            <a:r>
              <a:rPr lang="ru-RU" dirty="0" err="1" smtClean="0"/>
              <a:t>зловредов</a:t>
            </a:r>
            <a:endParaRPr lang="en-US" dirty="0"/>
          </a:p>
        </p:txBody>
      </p:sp>
      <p:pic>
        <p:nvPicPr>
          <p:cNvPr id="2050" name="Picture 2" descr="C:\Users\chris\Desktop\mobile_treats_2013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2" y="660089"/>
            <a:ext cx="2933244" cy="45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ТЕНДЕНЦИЯ </a:t>
            </a:r>
            <a:r>
              <a:rPr lang="en-US" dirty="0" smtClean="0"/>
              <a:t>– </a:t>
            </a:r>
            <a:r>
              <a:rPr lang="ru-RU" dirty="0" smtClean="0"/>
              <a:t>БАНКОВСКИЕ ТРОЯНЦЫ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91502" y="987574"/>
            <a:ext cx="2931482" cy="3062349"/>
          </a:xfrm>
        </p:spPr>
        <p:txBody>
          <a:bodyPr/>
          <a:lstStyle/>
          <a:p>
            <a:pPr lvl="1"/>
            <a:r>
              <a:rPr lang="ru-RU" dirty="0" smtClean="0"/>
              <a:t>В 2013 было отмечено резкое увеличения числа банковских троянцев, нацеленных на </a:t>
            </a:r>
            <a:r>
              <a:rPr lang="en-US" dirty="0" smtClean="0"/>
              <a:t>Android</a:t>
            </a:r>
            <a:endParaRPr lang="ru-RU" dirty="0" smtClean="0"/>
          </a:p>
          <a:p>
            <a:pPr lvl="1"/>
            <a:r>
              <a:rPr lang="ru-RU" dirty="0" err="1" smtClean="0"/>
              <a:t>Кибериндустрия</a:t>
            </a:r>
            <a:r>
              <a:rPr lang="ru-RU" dirty="0" smtClean="0"/>
              <a:t> мобильных </a:t>
            </a:r>
            <a:r>
              <a:rPr lang="ru-RU" dirty="0" err="1" smtClean="0"/>
              <a:t>вредоносов</a:t>
            </a:r>
            <a:r>
              <a:rPr lang="ru-RU" dirty="0" smtClean="0"/>
              <a:t> становится более сфокусированной на получении прямой прибыли</a:t>
            </a:r>
            <a:r>
              <a:rPr lang="ru-RU" dirty="0"/>
              <a:t> </a:t>
            </a:r>
            <a:r>
              <a:rPr lang="ru-RU" dirty="0" smtClean="0"/>
              <a:t>с помощью </a:t>
            </a:r>
            <a:r>
              <a:rPr lang="ru-RU" dirty="0" err="1" smtClean="0"/>
              <a:t>фишинга</a:t>
            </a:r>
            <a:r>
              <a:rPr lang="ru-RU" dirty="0" smtClean="0"/>
              <a:t>, кражи данных кредитных карт, осуществления финансовых транзакций со счёта жертвы на счета мобильных телефонов и оттуда на электронные кошельки злоумышленников.</a:t>
            </a:r>
            <a:endParaRPr lang="en-US" dirty="0" smtClean="0"/>
          </a:p>
        </p:txBody>
      </p:sp>
      <p:pic>
        <p:nvPicPr>
          <p:cNvPr id="3074" name="Picture 2" descr="C:\Users\chris\Desktop\mobile_treats_2013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122903"/>
            <a:ext cx="5581464" cy="350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599892" y="4695986"/>
            <a:ext cx="5148572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i="1" dirty="0" smtClean="0"/>
              <a:t>Число мобильных банковских троянцев в коллекции «Лаборатории Касперского»</a:t>
            </a:r>
            <a:endParaRPr lang="en-GB" sz="1500" i="1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Взгляд назад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лет эволюции вредоносных программ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ЭВОЛЮЦИЯ Вредоносных ПРОГРАММ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3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МОБИЛЬНЫЕ </a:t>
            </a:r>
            <a:r>
              <a:rPr lang="ru-RU" dirty="0" err="1" smtClean="0"/>
              <a:t>зловреды</a:t>
            </a:r>
            <a:r>
              <a:rPr lang="en-US" dirty="0" smtClean="0"/>
              <a:t> – </a:t>
            </a:r>
            <a:r>
              <a:rPr lang="ru-RU" dirty="0" smtClean="0"/>
              <a:t>ГЕОГРАФИЯ УГРОЗ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244067" y="1203598"/>
            <a:ext cx="3139801" cy="3454945"/>
          </a:xfrm>
        </p:spPr>
        <p:txBody>
          <a:bodyPr/>
          <a:lstStyle/>
          <a:p>
            <a:pPr lvl="1"/>
            <a:r>
              <a:rPr lang="ru-RU" dirty="0" smtClean="0"/>
              <a:t>Мобильные угрозы зависят от региона – злоумышленники пользуются различными категориями вредоносного ПО в разных регионах и странах</a:t>
            </a:r>
          </a:p>
        </p:txBody>
      </p:sp>
      <p:pic>
        <p:nvPicPr>
          <p:cNvPr id="4099" name="Picture 3" descr="C:\Users\chris\Desktop\mobile_treats_2013_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739688"/>
            <a:ext cx="5695343" cy="392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42132"/>
              </p:ext>
            </p:extLst>
          </p:nvPr>
        </p:nvGraphicFramePr>
        <p:xfrm>
          <a:off x="431540" y="2739328"/>
          <a:ext cx="3096344" cy="1740634"/>
        </p:xfrm>
        <a:graphic>
          <a:graphicData uri="http://schemas.openxmlformats.org/drawingml/2006/table">
            <a:tbl>
              <a:tblPr/>
              <a:tblGrid>
                <a:gridCol w="301581"/>
                <a:gridCol w="1102575"/>
                <a:gridCol w="1692188"/>
              </a:tblGrid>
              <a:tr h="364911">
                <a:tc>
                  <a:txBody>
                    <a:bodyPr/>
                    <a:lstStyle/>
                    <a:p>
                      <a:endParaRPr lang="en-GB" sz="1100" dirty="0">
                        <a:effectLst/>
                      </a:endParaRPr>
                    </a:p>
                  </a:txBody>
                  <a:tcPr marL="48328" marR="48328" marT="32219" marB="32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Страна</a:t>
                      </a:r>
                      <a:endParaRPr lang="en-GB" sz="1100" dirty="0">
                        <a:effectLst/>
                      </a:endParaRP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доля всех</a:t>
                      </a:r>
                      <a:r>
                        <a:rPr lang="ru-RU" sz="1100" baseline="0" dirty="0" smtClean="0">
                          <a:effectLst/>
                        </a:rPr>
                        <a:t> атакованных пользователей</a:t>
                      </a:r>
                      <a:endParaRPr lang="en-GB" sz="1100" dirty="0" smtClean="0">
                        <a:effectLst/>
                      </a:endParaRPr>
                    </a:p>
                  </a:txBody>
                  <a:tcPr marL="77325" marR="77325" marT="38662" marB="3866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4706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1</a:t>
                      </a: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Россия</a:t>
                      </a:r>
                      <a:endParaRPr lang="en-GB" sz="1100" dirty="0">
                        <a:effectLst/>
                      </a:endParaRP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40.34%</a:t>
                      </a: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706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2</a:t>
                      </a: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Индия</a:t>
                      </a:r>
                      <a:endParaRPr lang="en-GB" sz="1100" dirty="0">
                        <a:effectLst/>
                      </a:endParaRP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7.90%</a:t>
                      </a: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706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3</a:t>
                      </a: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Вьетнам</a:t>
                      </a:r>
                      <a:endParaRPr lang="en-GB" sz="1100" dirty="0">
                        <a:effectLst/>
                      </a:endParaRP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3.96%</a:t>
                      </a: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706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4</a:t>
                      </a: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Украина</a:t>
                      </a:r>
                      <a:endParaRPr lang="en-GB" sz="1100" dirty="0">
                        <a:effectLst/>
                      </a:endParaRP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3.84%</a:t>
                      </a: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706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5</a:t>
                      </a: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Соединённое Королевство</a:t>
                      </a:r>
                      <a:endParaRPr lang="en-GB" sz="1100" dirty="0">
                        <a:effectLst/>
                      </a:endParaRP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effectLst/>
                        </a:rPr>
                        <a:t>3.42%</a:t>
                      </a:r>
                      <a:endParaRPr lang="en-GB" sz="1100" dirty="0">
                        <a:effectLst/>
                      </a:endParaRPr>
                    </a:p>
                  </a:txBody>
                  <a:tcPr marL="48328" marR="48328" marT="32219" marB="3221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9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7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Текущие угрозы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ИНЦИДЕНТЫ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91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МаСКА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358775" y="987574"/>
            <a:ext cx="5077321" cy="3062349"/>
          </a:xfrm>
        </p:spPr>
        <p:txBody>
          <a:bodyPr/>
          <a:lstStyle/>
          <a:p>
            <a:pPr lvl="1"/>
            <a:r>
              <a:rPr lang="ru-RU" dirty="0" smtClean="0"/>
              <a:t>Маска – глобальная сеть </a:t>
            </a:r>
            <a:r>
              <a:rPr lang="ru-RU" dirty="0" err="1" smtClean="0"/>
              <a:t>кибершпионажа</a:t>
            </a:r>
            <a:r>
              <a:rPr lang="ru-RU" dirty="0" smtClean="0"/>
              <a:t>, которая функционирует </a:t>
            </a:r>
            <a:r>
              <a:rPr lang="ru-RU" dirty="0"/>
              <a:t>как минимум с 2007 года</a:t>
            </a:r>
            <a:endParaRPr lang="en-GB" dirty="0" smtClean="0"/>
          </a:p>
          <a:p>
            <a:pPr lvl="1"/>
            <a:r>
              <a:rPr lang="ru-RU" dirty="0"/>
              <a:t>Ее выделяет сложность арсенала атакующих, который включает в себя ряд крайне изощренных вредоносных программ, разработанных для различных платформ, включая </a:t>
            </a:r>
            <a:r>
              <a:rPr lang="ru-RU" dirty="0" err="1"/>
              <a:t>Mac</a:t>
            </a:r>
            <a:r>
              <a:rPr lang="ru-RU" dirty="0"/>
              <a:t> OS X, </a:t>
            </a:r>
            <a:r>
              <a:rPr lang="ru-RU" dirty="0" err="1"/>
              <a:t>Linux</a:t>
            </a:r>
            <a:r>
              <a:rPr lang="ru-RU" dirty="0"/>
              <a:t> и, возможно, </a:t>
            </a:r>
            <a:r>
              <a:rPr lang="ru-RU" dirty="0" err="1"/>
              <a:t>iOS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Название происходит от испанского разговорного слова </a:t>
            </a:r>
            <a:r>
              <a:rPr lang="en-GB" dirty="0" smtClean="0"/>
              <a:t>"</a:t>
            </a:r>
            <a:r>
              <a:rPr lang="en-GB" dirty="0" err="1"/>
              <a:t>Careto</a:t>
            </a:r>
            <a:r>
              <a:rPr lang="en-GB" dirty="0"/>
              <a:t>" </a:t>
            </a:r>
            <a:r>
              <a:rPr lang="en-GB" dirty="0" smtClean="0"/>
              <a:t>(</a:t>
            </a:r>
            <a:r>
              <a:rPr lang="ru-RU" dirty="0" smtClean="0"/>
              <a:t>«Маска»), которое авторы использовали в названии некоторых модулей.</a:t>
            </a:r>
            <a:endParaRPr lang="de-DE" dirty="0"/>
          </a:p>
        </p:txBody>
      </p:sp>
      <p:pic>
        <p:nvPicPr>
          <p:cNvPr id="2" name="Picture 2" descr="C:\Users\chris\Desktop\20140211-caret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03" y="-92546"/>
            <a:ext cx="3420197" cy="53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МАСКА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179512" y="841549"/>
            <a:ext cx="5436604" cy="3062349"/>
          </a:xfrm>
        </p:spPr>
        <p:txBody>
          <a:bodyPr/>
          <a:lstStyle/>
          <a:p>
            <a:pPr lvl="1"/>
            <a:r>
              <a:rPr lang="ru-RU" dirty="0" smtClean="0"/>
              <a:t>С помощью алгоритмов идентификации мы насчитали более 380 уникальных жертв среди более чем </a:t>
            </a:r>
            <a:r>
              <a:rPr lang="en-GB" dirty="0" smtClean="0"/>
              <a:t>1</a:t>
            </a:r>
            <a:r>
              <a:rPr lang="ru-RU" dirty="0" smtClean="0"/>
              <a:t> </a:t>
            </a:r>
            <a:r>
              <a:rPr lang="en-GB" dirty="0" smtClean="0"/>
              <a:t>000 IP</a:t>
            </a:r>
            <a:r>
              <a:rPr lang="ru-RU" dirty="0" smtClean="0"/>
              <a:t>-адресов</a:t>
            </a:r>
            <a:endParaRPr lang="de-DE" dirty="0"/>
          </a:p>
        </p:txBody>
      </p:sp>
      <p:pic>
        <p:nvPicPr>
          <p:cNvPr id="10243" name="Picture 3" descr="C:\Users\chris\Desktop\2082160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6" y="1455626"/>
            <a:ext cx="54711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5"/>
          <p:cNvSpPr>
            <a:spLocks noGrp="1"/>
          </p:cNvSpPr>
          <p:nvPr>
            <p:ph sz="quarter" idx="13"/>
          </p:nvPr>
        </p:nvSpPr>
        <p:spPr>
          <a:xfrm>
            <a:off x="5796136" y="1167594"/>
            <a:ext cx="3347864" cy="4032448"/>
          </a:xfrm>
        </p:spPr>
        <p:txBody>
          <a:bodyPr/>
          <a:lstStyle/>
          <a:p>
            <a:pPr marL="0" lvl="1" indent="0">
              <a:buNone/>
            </a:pPr>
            <a:r>
              <a:rPr lang="ru-RU" u="sng" dirty="0" smtClean="0"/>
              <a:t>В числе основных жертв</a:t>
            </a:r>
            <a:r>
              <a:rPr lang="en-US" u="sng" dirty="0" smtClean="0"/>
              <a:t>:</a:t>
            </a:r>
            <a:endParaRPr lang="ru-RU" u="sng" dirty="0" smtClean="0"/>
          </a:p>
          <a:p>
            <a:pPr lvl="1"/>
            <a:r>
              <a:rPr lang="ru-RU" dirty="0" smtClean="0"/>
              <a:t>Государственные учреждения</a:t>
            </a:r>
            <a:endParaRPr lang="de-DE" dirty="0" smtClean="0"/>
          </a:p>
          <a:p>
            <a:pPr lvl="1"/>
            <a:r>
              <a:rPr lang="ru-RU" dirty="0" smtClean="0"/>
              <a:t>Дипломатические посольства и миссии</a:t>
            </a:r>
            <a:endParaRPr lang="de-DE" dirty="0" smtClean="0"/>
          </a:p>
          <a:p>
            <a:pPr lvl="1"/>
            <a:r>
              <a:rPr lang="ru-RU" dirty="0" smtClean="0"/>
              <a:t>Нефтегазовые компании</a:t>
            </a:r>
            <a:endParaRPr lang="de-DE" dirty="0" smtClean="0"/>
          </a:p>
          <a:p>
            <a:pPr lvl="1"/>
            <a:r>
              <a:rPr lang="ru-RU" sz="1500" dirty="0" smtClean="0">
                <a:latin typeface="+mn-lt"/>
              </a:rPr>
              <a:t>Исследовательские институты</a:t>
            </a:r>
            <a:endParaRPr lang="de-DE" sz="1500" dirty="0" smtClean="0">
              <a:latin typeface="+mn-lt"/>
            </a:endParaRPr>
          </a:p>
          <a:p>
            <a:pPr lvl="1"/>
            <a:r>
              <a:rPr lang="ru-RU" dirty="0" smtClean="0"/>
              <a:t>Частные </a:t>
            </a:r>
            <a:r>
              <a:rPr lang="ru-RU" dirty="0"/>
              <a:t>инвестиционные </a:t>
            </a:r>
            <a:r>
              <a:rPr lang="ru-RU" dirty="0" smtClean="0"/>
              <a:t>компании</a:t>
            </a:r>
          </a:p>
          <a:p>
            <a:pPr lvl="1"/>
            <a:r>
              <a:rPr lang="ru-RU" sz="1500" dirty="0" smtClean="0">
                <a:latin typeface="+mn-lt"/>
              </a:rPr>
              <a:t>Активисты</a:t>
            </a:r>
            <a:endParaRPr lang="en-GB" sz="15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94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447675"/>
            <a:r>
              <a:rPr lang="ru-RU" dirty="0" smtClean="0"/>
              <a:t>Эволюция ре</a:t>
            </a:r>
            <a:r>
              <a:rPr lang="ru-RU" dirty="0"/>
              <a:t>ш</a:t>
            </a:r>
            <a:r>
              <a:rPr lang="ru-RU" dirty="0" smtClean="0"/>
              <a:t>ений </a:t>
            </a:r>
          </a:p>
          <a:p>
            <a:pPr marL="447675"/>
            <a:r>
              <a:rPr lang="ru-RU" dirty="0" smtClean="0"/>
              <a:t>«Лаборатории Касперского»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Защитные технологии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31475" y="1719024"/>
            <a:ext cx="5665645" cy="1630342"/>
            <a:chOff x="1031468" y="1719022"/>
            <a:chExt cx="5665645" cy="1630342"/>
          </a:xfrm>
        </p:grpSpPr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>
            <a:xfrm>
              <a:off x="4752897" y="1955036"/>
              <a:ext cx="19442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Антивирусные технологии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138265" y="2279072"/>
              <a:ext cx="6146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1547664" y="1719022"/>
              <a:ext cx="2297395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ru-RU" dirty="0" smtClean="0"/>
                <a:t>Антивирусные</a:t>
              </a:r>
            </a:p>
            <a:p>
              <a:pPr algn="r"/>
              <a:r>
                <a:rPr lang="ru-RU" smtClean="0"/>
                <a:t> проверки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18" idx="3"/>
            </p:cNvCxnSpPr>
            <p:nvPr/>
          </p:nvCxnSpPr>
          <p:spPr>
            <a:xfrm>
              <a:off x="3845059" y="1903688"/>
              <a:ext cx="300030" cy="375384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711141" y="2349527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ru-RU" dirty="0" smtClean="0"/>
                <a:t>Облачные</a:t>
              </a:r>
              <a:br>
                <a:rPr lang="ru-RU" dirty="0" smtClean="0"/>
              </a:br>
              <a:r>
                <a:rPr lang="ru-RU" dirty="0" smtClean="0"/>
                <a:t>технологии</a:t>
              </a:r>
              <a:endParaRPr lang="en-US" dirty="0"/>
            </a:p>
          </p:txBody>
        </p:sp>
        <p:cxnSp>
          <p:nvCxnSpPr>
            <p:cNvPr id="25" name="Straight Connector 24"/>
            <p:cNvCxnSpPr>
              <a:stCxn id="15" idx="3"/>
              <a:endCxn id="8" idx="1"/>
            </p:cNvCxnSpPr>
            <p:nvPr/>
          </p:nvCxnSpPr>
          <p:spPr>
            <a:xfrm flipV="1">
              <a:off x="3845059" y="2531100"/>
              <a:ext cx="907838" cy="3093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138265" y="2783128"/>
              <a:ext cx="6146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1031468" y="2980032"/>
              <a:ext cx="2813591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ru-RU" dirty="0" err="1" smtClean="0"/>
                <a:t>Проактивные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>технологии</a:t>
              </a:r>
              <a:endParaRPr lang="en-US" dirty="0"/>
            </a:p>
          </p:txBody>
        </p:sp>
        <p:cxnSp>
          <p:nvCxnSpPr>
            <p:cNvPr id="27" name="Straight Connector 26"/>
            <p:cNvCxnSpPr>
              <a:stCxn id="16" idx="3"/>
            </p:cNvCxnSpPr>
            <p:nvPr/>
          </p:nvCxnSpPr>
          <p:spPr>
            <a:xfrm flipV="1">
              <a:off x="3845059" y="2783128"/>
              <a:ext cx="300031" cy="38157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888978" y="1191390"/>
            <a:ext cx="4003507" cy="561596"/>
            <a:chOff x="4888970" y="1191390"/>
            <a:chExt cx="4003507" cy="561596"/>
          </a:xfrm>
        </p:grpSpPr>
        <p:sp>
          <p:nvSpPr>
            <p:cNvPr id="40" name="Rectangle 39"/>
            <p:cNvSpPr/>
            <p:nvPr>
              <p:custDataLst>
                <p:tags r:id="rId4"/>
              </p:custDataLst>
            </p:nvPr>
          </p:nvSpPr>
          <p:spPr>
            <a:xfrm>
              <a:off x="4888970" y="1191390"/>
              <a:ext cx="1672069" cy="561596"/>
            </a:xfrm>
            <a:prstGeom prst="rect">
              <a:avLst/>
            </a:prstGeom>
            <a:pattFill prst="horzBrick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561039" y="1285157"/>
              <a:ext cx="2331438" cy="369332"/>
              <a:chOff x="6561039" y="1285157"/>
              <a:chExt cx="2331438" cy="369332"/>
            </a:xfrm>
          </p:grpSpPr>
          <p:sp>
            <p:nvSpPr>
              <p:cNvPr id="41" name="TextBox 40"/>
              <p:cNvSpPr txBox="1"/>
              <p:nvPr>
                <p:custDataLst>
                  <p:tags r:id="rId5"/>
                </p:custDataLst>
              </p:nvPr>
            </p:nvSpPr>
            <p:spPr>
              <a:xfrm flipH="1">
                <a:off x="7137996" y="1285157"/>
                <a:ext cx="1754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Сетевой экран</a:t>
                </a:r>
                <a:endParaRPr lang="en-US" dirty="0"/>
              </a:p>
            </p:txBody>
          </p:sp>
          <p:cxnSp>
            <p:nvCxnSpPr>
              <p:cNvPr id="43" name="Straight Connector 42"/>
              <p:cNvCxnSpPr>
                <a:stCxn id="40" idx="3"/>
                <a:endCxn id="41" idx="3"/>
              </p:cNvCxnSpPr>
              <p:nvPr/>
            </p:nvCxnSpPr>
            <p:spPr>
              <a:xfrm flipV="1">
                <a:off x="6561039" y="1469823"/>
                <a:ext cx="576957" cy="2365"/>
              </a:xfrm>
              <a:prstGeom prst="line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4928272" y="3076102"/>
            <a:ext cx="3923920" cy="1875758"/>
            <a:chOff x="4928272" y="3076100"/>
            <a:chExt cx="3923920" cy="187575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272" y="3311970"/>
              <a:ext cx="1633537" cy="163988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9" name="Group 48"/>
            <p:cNvGrpSpPr/>
            <p:nvPr/>
          </p:nvGrpSpPr>
          <p:grpSpPr>
            <a:xfrm>
              <a:off x="6461984" y="3646322"/>
              <a:ext cx="2390208" cy="646331"/>
              <a:chOff x="6502270" y="3591730"/>
              <a:chExt cx="2390208" cy="646331"/>
            </a:xfrm>
          </p:grpSpPr>
          <p:sp>
            <p:nvSpPr>
              <p:cNvPr id="36" name="TextBox 35"/>
              <p:cNvSpPr txBox="1"/>
              <p:nvPr>
                <p:custDataLst>
                  <p:tags r:id="rId3"/>
                </p:custDataLst>
              </p:nvPr>
            </p:nvSpPr>
            <p:spPr>
              <a:xfrm flipH="1">
                <a:off x="7137997" y="3591730"/>
                <a:ext cx="17544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Kaspersky Security Center</a:t>
                </a:r>
                <a:endParaRPr lang="en-US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H="1">
                <a:off x="6502270" y="4077322"/>
                <a:ext cx="635727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5745040" y="3076100"/>
              <a:ext cx="1" cy="276814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388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Инструменты кон</a:t>
            </a:r>
            <a:r>
              <a:rPr lang="ru-RU" dirty="0"/>
              <a:t>т</a:t>
            </a:r>
            <a:r>
              <a:rPr lang="ru-RU" dirty="0" smtClean="0"/>
              <a:t>роля</a:t>
            </a:r>
            <a:endParaRPr lang="en-US" dirty="0"/>
          </a:p>
        </p:txBody>
      </p:sp>
      <p:sp>
        <p:nvSpPr>
          <p:cNvPr id="33" name="Rounded Rectangle 32"/>
          <p:cNvSpPr/>
          <p:nvPr>
            <p:custDataLst>
              <p:tags r:id="rId3"/>
            </p:custDataLst>
          </p:nvPr>
        </p:nvSpPr>
        <p:spPr>
          <a:xfrm>
            <a:off x="1619679" y="1291393"/>
            <a:ext cx="7711259" cy="1097280"/>
          </a:xfrm>
          <a:prstGeom prst="roundRect">
            <a:avLst/>
          </a:prstGeom>
          <a:gradFill>
            <a:gsLst>
              <a:gs pos="0">
                <a:sysClr val="window" lastClr="FFFFFF">
                  <a:alpha val="0"/>
                </a:sysClr>
              </a:gs>
              <a:gs pos="22000">
                <a:srgbClr val="23CF81">
                  <a:alpha val="80000"/>
                </a:srgbClr>
              </a:gs>
              <a:gs pos="100000">
                <a:srgbClr val="262626"/>
              </a:gs>
            </a:gsLst>
            <a:lin ang="10800000" scaled="0"/>
          </a:gradFill>
          <a:ln w="19050" cap="flat" cmpd="sng" algn="ctr">
            <a:noFill/>
            <a:prstDash val="sysDash"/>
          </a:ln>
          <a:effectLst>
            <a:innerShdw blurRad="381000">
              <a:prstClr val="black">
                <a:alpha val="75000"/>
              </a:prstClr>
            </a:innerShdw>
          </a:effectLst>
        </p:spPr>
        <p:txBody>
          <a:bodyPr wrap="square" lIns="365760" tIns="91440" bIns="91440" rtlCol="0" anchor="ctr">
            <a:noAutofit/>
          </a:bodyPr>
          <a:lstStyle/>
          <a:p>
            <a:r>
              <a:rPr lang="ru-RU" sz="2400" b="1" kern="0" dirty="0" smtClean="0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Контроль </a:t>
            </a:r>
            <a:br>
              <a:rPr lang="ru-RU" sz="2400" b="1" kern="0" dirty="0" smtClean="0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</a:br>
            <a:r>
              <a:rPr lang="ru-RU" sz="2400" b="1" kern="0" dirty="0" smtClean="0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устройств</a:t>
            </a:r>
            <a:endParaRPr lang="ru-RU" sz="2400" b="1" kern="0" dirty="0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effectLst>
                <a:outerShdw blurRad="101600" algn="ctr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4676" y="1367688"/>
            <a:ext cx="10941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35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7825" y="1284593"/>
            <a:ext cx="10972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000" b="96250" l="14000" r="97250">
                        <a14:foregroundMark x1="17750" y1="44750" x2="17750" y2="44750"/>
                        <a14:foregroundMark x1="39000" y1="64500" x2="39000" y2="64500"/>
                        <a14:foregroundMark x1="33500" y1="62250" x2="33500" y2="62250"/>
                        <a14:foregroundMark x1="31000" y1="59000" x2="31000" y2="59000"/>
                        <a14:foregroundMark x1="26500" y1="54750" x2="26500" y2="54750"/>
                        <a14:foregroundMark x1="20000" y1="47250" x2="20000" y2="47250"/>
                        <a14:foregroundMark x1="79750" y1="17750" x2="79750" y2="17750"/>
                        <a14:foregroundMark x1="82000" y1="20250" x2="82000" y2="20250"/>
                        <a14:foregroundMark x1="83000" y1="21250" x2="83000" y2="21250"/>
                        <a14:foregroundMark x1="76000" y1="14250" x2="76000" y2="14250"/>
                        <a14:foregroundMark x1="77250" y1="15750" x2="77250" y2="15750"/>
                        <a14:foregroundMark x1="72000" y1="10750" x2="72000" y2="10750"/>
                        <a14:foregroundMark x1="69500" y1="8500" x2="69500" y2="8500"/>
                        <a14:foregroundMark x1="67750" y1="6750" x2="67750" y2="6750"/>
                        <a14:foregroundMark x1="65500" y1="5250" x2="65500" y2="5250"/>
                        <a14:foregroundMark x1="74250" y1="12250" x2="74250" y2="12250"/>
                        <a14:foregroundMark x1="19000" y1="40500" x2="19000" y2="40500"/>
                        <a14:foregroundMark x1="21000" y1="38500" x2="21000" y2="38500"/>
                        <a14:foregroundMark x1="23500" y1="37500" x2="23500" y2="37500"/>
                        <a14:foregroundMark x1="26500" y1="34250" x2="26500" y2="34250"/>
                        <a14:foregroundMark x1="30500" y1="31250" x2="30500" y2="31250"/>
                        <a14:foregroundMark x1="33500" y1="28250" x2="33500" y2="28250"/>
                        <a14:foregroundMark x1="36000" y1="26000" x2="36000" y2="26000"/>
                        <a14:foregroundMark x1="39000" y1="23750" x2="39000" y2="23750"/>
                        <a14:foregroundMark x1="42250" y1="21250" x2="42250" y2="21250"/>
                        <a14:foregroundMark x1="45000" y1="18750" x2="45000" y2="18750"/>
                        <a14:foregroundMark x1="47500" y1="16250" x2="47500" y2="16250"/>
                        <a14:foregroundMark x1="51500" y1="13000" x2="51500" y2="13000"/>
                        <a14:foregroundMark x1="56000" y1="8250" x2="56000" y2="8250"/>
                        <a14:foregroundMark x1="58500" y1="6750" x2="58500" y2="6750"/>
                        <a14:foregroundMark x1="60000" y1="5500" x2="60000" y2="5500"/>
                        <a14:foregroundMark x1="83250" y1="62000" x2="83250" y2="62000"/>
                        <a14:foregroundMark x1="83500" y1="51750" x2="83500" y2="51750"/>
                        <a14:foregroundMark x1="82500" y1="53000" x2="82500" y2="53000"/>
                        <a14:foregroundMark x1="87250" y1="50250" x2="87250" y2="50250"/>
                        <a14:foregroundMark x1="87250" y1="56250" x2="87250" y2="56250"/>
                        <a14:foregroundMark x1="87000" y1="54500" x2="87000" y2="54500"/>
                        <a14:foregroundMark x1="80250" y1="69250" x2="80250" y2="69250"/>
                        <a14:foregroundMark x1="75250" y1="82000" x2="75250" y2="82000"/>
                        <a14:foregroundMark x1="68000" y1="90000" x2="68000" y2="90000"/>
                        <a14:foregroundMark x1="52750" y1="94250" x2="52750" y2="94250"/>
                        <a14:foregroundMark x1="29091" y1="87727" x2="29091" y2="87727"/>
                        <a14:foregroundMark x1="56818" y1="69545" x2="56818" y2="6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10" y="1431093"/>
            <a:ext cx="914890" cy="91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ounded Rectangle 36"/>
          <p:cNvSpPr/>
          <p:nvPr>
            <p:custDataLst>
              <p:tags r:id="rId6"/>
            </p:custDataLst>
          </p:nvPr>
        </p:nvSpPr>
        <p:spPr>
          <a:xfrm>
            <a:off x="1619679" y="2421966"/>
            <a:ext cx="7711259" cy="1097280"/>
          </a:xfrm>
          <a:prstGeom prst="roundRect">
            <a:avLst/>
          </a:prstGeom>
          <a:gradFill>
            <a:gsLst>
              <a:gs pos="0">
                <a:sysClr val="window" lastClr="FFFFFF">
                  <a:alpha val="0"/>
                </a:sysClr>
              </a:gs>
              <a:gs pos="22000">
                <a:srgbClr val="23CF81">
                  <a:alpha val="80000"/>
                </a:srgbClr>
              </a:gs>
              <a:gs pos="100000">
                <a:srgbClr val="262626"/>
              </a:gs>
            </a:gsLst>
            <a:lin ang="10800000" scaled="0"/>
          </a:gradFill>
          <a:ln w="19050" cap="flat" cmpd="sng" algn="ctr">
            <a:noFill/>
            <a:prstDash val="sysDash"/>
          </a:ln>
          <a:effectLst>
            <a:innerShdw blurRad="381000">
              <a:prstClr val="black">
                <a:alpha val="75000"/>
              </a:prstClr>
            </a:innerShdw>
          </a:effectLst>
        </p:spPr>
        <p:txBody>
          <a:bodyPr wrap="square" lIns="365760" tIns="91440" bIns="91440" rtlCol="0" anchor="ctr">
            <a:noAutofit/>
          </a:bodyPr>
          <a:lstStyle/>
          <a:p>
            <a:r>
              <a:rPr lang="ru-RU" sz="2400" b="1" kern="0" dirty="0" smtClean="0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Веб-Контроль</a:t>
            </a:r>
            <a:endParaRPr lang="ru-RU" sz="2400" b="1" kern="0" dirty="0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effectLst>
                <a:outerShdw blurRad="101600" algn="ctr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38" name="Rounded Rectangle 37"/>
          <p:cNvSpPr/>
          <p:nvPr>
            <p:custDataLst>
              <p:tags r:id="rId7"/>
            </p:custDataLst>
          </p:nvPr>
        </p:nvSpPr>
        <p:spPr>
          <a:xfrm>
            <a:off x="1619679" y="3552539"/>
            <a:ext cx="7711259" cy="1097280"/>
          </a:xfrm>
          <a:prstGeom prst="roundRect">
            <a:avLst/>
          </a:prstGeom>
          <a:gradFill>
            <a:gsLst>
              <a:gs pos="0">
                <a:sysClr val="window" lastClr="FFFFFF">
                  <a:alpha val="0"/>
                </a:sysClr>
              </a:gs>
              <a:gs pos="22000">
                <a:srgbClr val="23CF81">
                  <a:alpha val="80000"/>
                </a:srgbClr>
              </a:gs>
              <a:gs pos="100000">
                <a:srgbClr val="262626"/>
              </a:gs>
            </a:gsLst>
            <a:lin ang="10800000" scaled="0"/>
          </a:gradFill>
          <a:ln w="19050" cap="flat" cmpd="sng" algn="ctr">
            <a:noFill/>
            <a:prstDash val="sysDash"/>
          </a:ln>
          <a:effectLst>
            <a:innerShdw blurRad="381000">
              <a:prstClr val="black">
                <a:alpha val="75000"/>
              </a:prstClr>
            </a:innerShdw>
          </a:effectLst>
        </p:spPr>
        <p:txBody>
          <a:bodyPr wrap="square" lIns="365760" tIns="91440" bIns="91440" rtlCol="0" anchor="ctr">
            <a:noAutofit/>
          </a:bodyPr>
          <a:lstStyle/>
          <a:p>
            <a:r>
              <a:rPr lang="ru-RU" sz="2400" b="1" kern="0" dirty="0" smtClean="0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Контроль </a:t>
            </a:r>
            <a:br>
              <a:rPr lang="ru-RU" sz="2400" b="1" kern="0" dirty="0" smtClean="0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</a:br>
            <a:r>
              <a:rPr lang="ru-RU" sz="2400" b="1" kern="0" dirty="0" smtClean="0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программ</a:t>
            </a:r>
            <a:endParaRPr lang="ru-RU" sz="2400" b="1" kern="0" dirty="0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effectLst>
                <a:outerShdw blurRad="101600" algn="ctr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pic>
        <p:nvPicPr>
          <p:cNvPr id="39" name="Picture 1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6820536" y="2546350"/>
            <a:ext cx="921600" cy="914400"/>
          </a:xfrm>
          <a:prstGeom prst="ellipse">
            <a:avLst/>
          </a:prstGeom>
          <a:ln w="63500" cap="rnd">
            <a:noFill/>
          </a:ln>
          <a:effectLst>
            <a:outerShdw blurRad="2413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1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905" b="94286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10203" y="2530481"/>
            <a:ext cx="914400" cy="914400"/>
          </a:xfrm>
          <a:prstGeom prst="ellipse">
            <a:avLst/>
          </a:prstGeom>
          <a:ln w="63500" cap="rnd">
            <a:noFill/>
          </a:ln>
          <a:effectLst>
            <a:outerShdw blurRad="2413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5634" b="95070" l="9023" r="89474">
                        <a14:foregroundMark x1="41353" y1="16197" x2="41353" y2="16197"/>
                        <a14:foregroundMark x1="48872" y1="15493" x2="48872" y2="15493"/>
                        <a14:foregroundMark x1="74436" y1="42254" x2="74436" y2="42254"/>
                        <a14:foregroundMark x1="75940" y1="49296" x2="75940" y2="49296"/>
                        <a14:foregroundMark x1="55639" y1="86620" x2="55639" y2="86620"/>
                        <a14:foregroundMark x1="29323" y1="84507" x2="29323" y2="84507"/>
                        <a14:foregroundMark x1="22556" y1="27465" x2="22556" y2="27465"/>
                        <a14:foregroundMark x1="25564" y1="23239" x2="25564" y2="23239"/>
                        <a14:foregroundMark x1="19549" y1="28873" x2="19549" y2="28873"/>
                        <a14:foregroundMark x1="39850" y1="28873" x2="39850" y2="28873"/>
                        <a14:foregroundMark x1="75188" y1="24648" x2="75188" y2="24648"/>
                        <a14:foregroundMark x1="66917" y1="17606" x2="66917" y2="17606"/>
                        <a14:foregroundMark x1="69925" y1="19718" x2="69925" y2="19718"/>
                        <a14:foregroundMark x1="74436" y1="71831" x2="74436" y2="71831"/>
                        <a14:foregroundMark x1="77444" y1="69718" x2="77444" y2="69718"/>
                        <a14:foregroundMark x1="74436" y1="76056" x2="74436" y2="76056"/>
                        <a14:foregroundMark x1="76692" y1="73239" x2="76692" y2="73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424" y="2275193"/>
            <a:ext cx="12668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6494" b="93074" l="6726" r="95516">
                        <a14:foregroundMark x1="69955" y1="39827" x2="69955" y2="39827"/>
                        <a14:foregroundMark x1="37220" y1="35931" x2="37220" y2="35931"/>
                        <a14:foregroundMark x1="49776" y1="47619" x2="49776" y2="47619"/>
                        <a14:foregroundMark x1="38117" y1="24242" x2="38117" y2="24242"/>
                        <a14:foregroundMark x1="21076" y1="24675" x2="21076" y2="24675"/>
                        <a14:foregroundMark x1="20628" y1="42857" x2="20628" y2="42857"/>
                        <a14:foregroundMark x1="22870" y1="68398" x2="22870" y2="68398"/>
                        <a14:foregroundMark x1="35426" y1="79654" x2="35426" y2="79654"/>
                        <a14:foregroundMark x1="82960" y1="75758" x2="82960" y2="75758"/>
                        <a14:foregroundMark x1="82063" y1="49784" x2="82063" y2="49784"/>
                        <a14:foregroundMark x1="79372" y1="22078" x2="79372" y2="22078"/>
                        <a14:foregroundMark x1="63229" y1="20346" x2="63229" y2="20346"/>
                        <a14:foregroundMark x1="43498" y1="20779" x2="43498" y2="20779"/>
                        <a14:foregroundMark x1="31390" y1="19481" x2="31390" y2="19481"/>
                        <a14:foregroundMark x1="29596" y1="29437" x2="29596" y2="29437"/>
                        <a14:foregroundMark x1="38565" y1="44156" x2="38565" y2="44156"/>
                        <a14:foregroundMark x1="38565" y1="44156" x2="38565" y2="44156"/>
                        <a14:foregroundMark x1="38565" y1="44156" x2="38565" y2="44156"/>
                        <a14:foregroundMark x1="41704" y1="40693" x2="41704" y2="40693"/>
                        <a14:foregroundMark x1="41704" y1="40693" x2="41704" y2="40693"/>
                        <a14:foregroundMark x1="75785" y1="76190" x2="75785" y2="76190"/>
                        <a14:foregroundMark x1="90135" y1="39394" x2="90135" y2="39394"/>
                        <a14:foregroundMark x1="88341" y1="26840" x2="88341" y2="26840"/>
                        <a14:foregroundMark x1="88789" y1="17749" x2="88789" y2="17749"/>
                        <a14:foregroundMark x1="82960" y1="13420" x2="82960" y2="13420"/>
                        <a14:foregroundMark x1="74439" y1="18615" x2="74439" y2="18615"/>
                        <a14:foregroundMark x1="71300" y1="26407" x2="71300" y2="26407"/>
                        <a14:foregroundMark x1="56951" y1="26840" x2="56951" y2="26840"/>
                        <a14:foregroundMark x1="56502" y1="42857" x2="56502" y2="42857"/>
                        <a14:foregroundMark x1="69955" y1="54113" x2="69955" y2="54113"/>
                        <a14:foregroundMark x1="77130" y1="67965" x2="77130" y2="67965"/>
                        <a14:foregroundMark x1="57848" y1="67965" x2="57848" y2="67965"/>
                        <a14:foregroundMark x1="37668" y1="64502" x2="37668" y2="64502"/>
                        <a14:foregroundMark x1="44395" y1="73593" x2="44395" y2="73593"/>
                        <a14:foregroundMark x1="63229" y1="77922" x2="63229" y2="77922"/>
                        <a14:foregroundMark x1="34529" y1="75325" x2="34529" y2="75325"/>
                        <a14:foregroundMark x1="23318" y1="78355" x2="23318" y2="78355"/>
                        <a14:foregroundMark x1="17937" y1="80519" x2="17937" y2="80519"/>
                        <a14:foregroundMark x1="17040" y1="76623" x2="17040" y2="76623"/>
                        <a14:foregroundMark x1="17040" y1="73160" x2="17040" y2="73160"/>
                        <a14:foregroundMark x1="16592" y1="67532" x2="16592" y2="67532"/>
                        <a14:foregroundMark x1="16143" y1="63203" x2="16143" y2="63203"/>
                        <a14:foregroundMark x1="16143" y1="58009" x2="16143" y2="58009"/>
                        <a14:foregroundMark x1="16143" y1="52814" x2="16143" y2="52814"/>
                        <a14:foregroundMark x1="16143" y1="46753" x2="16143" y2="46753"/>
                        <a14:foregroundMark x1="16143" y1="42857" x2="16143" y2="42857"/>
                        <a14:foregroundMark x1="17040" y1="38095" x2="17040" y2="38095"/>
                        <a14:foregroundMark x1="17040" y1="33333" x2="17040" y2="33333"/>
                        <a14:foregroundMark x1="16143" y1="30303" x2="16143" y2="30303"/>
                        <a14:foregroundMark x1="15695" y1="26407" x2="15695" y2="26407"/>
                        <a14:foregroundMark x1="17937" y1="22511" x2="17937" y2="22511"/>
                        <a14:foregroundMark x1="20179" y1="19913" x2="20179" y2="19913"/>
                        <a14:foregroundMark x1="24215" y1="19481" x2="24215" y2="19481"/>
                        <a14:foregroundMark x1="25561" y1="19481" x2="25561" y2="19481"/>
                        <a14:foregroundMark x1="28700" y1="21645" x2="28700" y2="21645"/>
                        <a14:foregroundMark x1="34978" y1="22944" x2="34978" y2="22944"/>
                        <a14:foregroundMark x1="36323" y1="23377" x2="36323" y2="23377"/>
                        <a14:foregroundMark x1="43498" y1="25108" x2="43498" y2="25108"/>
                        <a14:foregroundMark x1="48879" y1="25974" x2="48879" y2="25974"/>
                        <a14:foregroundMark x1="35426" y1="19048" x2="35426" y2="19048"/>
                        <a14:foregroundMark x1="35426" y1="19048" x2="35426" y2="19048"/>
                        <a14:foregroundMark x1="30045" y1="25541" x2="30045" y2="25541"/>
                        <a14:foregroundMark x1="30045" y1="25541" x2="30045" y2="25541"/>
                        <a14:foregroundMark x1="26457" y1="25974" x2="26457" y2="25974"/>
                        <a14:foregroundMark x1="26457" y1="25974" x2="26457" y2="25974"/>
                        <a14:foregroundMark x1="23767" y1="29004" x2="23767" y2="29004"/>
                        <a14:foregroundMark x1="23767" y1="29004" x2="23767" y2="29004"/>
                        <a14:foregroundMark x1="21973" y1="32468" x2="21973" y2="32468"/>
                        <a14:foregroundMark x1="21973" y1="32468" x2="21973" y2="32468"/>
                        <a14:foregroundMark x1="42152" y1="29437" x2="42152" y2="29437"/>
                        <a14:foregroundMark x1="42152" y1="29437" x2="42152" y2="29437"/>
                        <a14:foregroundMark x1="51121" y1="22511" x2="51121" y2="22511"/>
                        <a14:foregroundMark x1="51121" y1="22511" x2="51121" y2="22511"/>
                        <a14:foregroundMark x1="45740" y1="22078" x2="45740" y2="22078"/>
                        <a14:foregroundMark x1="45740" y1="22078" x2="45740" y2="22078"/>
                        <a14:foregroundMark x1="41256" y1="20779" x2="41256" y2="20779"/>
                        <a14:foregroundMark x1="41256" y1="20779" x2="41256" y2="20779"/>
                        <a14:foregroundMark x1="43946" y1="29870" x2="43946" y2="29870"/>
                        <a14:foregroundMark x1="43946" y1="29870" x2="43946" y2="29870"/>
                        <a14:foregroundMark x1="48430" y1="30736" x2="48430" y2="30736"/>
                        <a14:foregroundMark x1="48430" y1="30736" x2="48430" y2="30736"/>
                        <a14:foregroundMark x1="55605" y1="28139" x2="55605" y2="28139"/>
                        <a14:foregroundMark x1="55605" y1="28139" x2="55605" y2="28139"/>
                        <a14:foregroundMark x1="56502" y1="25108" x2="56502" y2="25108"/>
                        <a14:foregroundMark x1="56502" y1="25108" x2="56502" y2="25108"/>
                        <a14:foregroundMark x1="55605" y1="22078" x2="55605" y2="22078"/>
                        <a14:foregroundMark x1="55605" y1="22078" x2="55605" y2="22078"/>
                        <a14:foregroundMark x1="56951" y1="19913" x2="56951" y2="19913"/>
                        <a14:foregroundMark x1="56951" y1="19913" x2="56951" y2="19913"/>
                        <a14:foregroundMark x1="63229" y1="24242" x2="63229" y2="24242"/>
                        <a14:foregroundMark x1="63229" y1="24242" x2="63229" y2="24242"/>
                        <a14:foregroundMark x1="65022" y1="28571" x2="65022" y2="28571"/>
                        <a14:foregroundMark x1="65022" y1="28571" x2="65022" y2="28571"/>
                        <a14:foregroundMark x1="65022" y1="28571" x2="65022" y2="28571"/>
                        <a14:foregroundMark x1="65022" y1="28571" x2="65022" y2="28571"/>
                        <a14:foregroundMark x1="69507" y1="27273" x2="69507" y2="27273"/>
                        <a14:foregroundMark x1="69507" y1="27273" x2="69507" y2="27273"/>
                        <a14:foregroundMark x1="68610" y1="24675" x2="68610" y2="24675"/>
                        <a14:foregroundMark x1="68610" y1="24242" x2="68610" y2="24242"/>
                        <a14:foregroundMark x1="67265" y1="21212" x2="67265" y2="21212"/>
                        <a14:foregroundMark x1="67265" y1="21212" x2="67265" y2="21212"/>
                        <a14:foregroundMark x1="64574" y1="20346" x2="64574" y2="20346"/>
                        <a14:foregroundMark x1="69507" y1="32900" x2="69507" y2="32900"/>
                        <a14:foregroundMark x1="69507" y1="32900" x2="69507" y2="32900"/>
                        <a14:foregroundMark x1="64126" y1="44156" x2="64126" y2="44156"/>
                        <a14:foregroundMark x1="64126" y1="44156" x2="64126" y2="44156"/>
                        <a14:foregroundMark x1="58744" y1="51515" x2="58744" y2="51515"/>
                        <a14:foregroundMark x1="58744" y1="51515" x2="58744" y2="51515"/>
                        <a14:foregroundMark x1="54260" y1="57143" x2="54260" y2="57143"/>
                        <a14:foregroundMark x1="54260" y1="57143" x2="54260" y2="57143"/>
                        <a14:foregroundMark x1="59641" y1="54545" x2="59641" y2="54545"/>
                        <a14:foregroundMark x1="59641" y1="54545" x2="59641" y2="54545"/>
                        <a14:foregroundMark x1="43498" y1="55844" x2="43498" y2="55844"/>
                        <a14:foregroundMark x1="43498" y1="55844" x2="43498" y2="55844"/>
                        <a14:foregroundMark x1="38117" y1="56277" x2="38117" y2="56277"/>
                        <a14:foregroundMark x1="38117" y1="56277" x2="38117" y2="56277"/>
                        <a14:foregroundMark x1="31839" y1="57576" x2="31839" y2="57576"/>
                        <a14:foregroundMark x1="31839" y1="57576" x2="31839" y2="57576"/>
                        <a14:foregroundMark x1="29148" y1="54113" x2="29148" y2="54113"/>
                        <a14:foregroundMark x1="29148" y1="54113" x2="29148" y2="54113"/>
                        <a14:foregroundMark x1="26457" y1="50216" x2="26457" y2="50216"/>
                        <a14:foregroundMark x1="26457" y1="50216" x2="26457" y2="50216"/>
                        <a14:foregroundMark x1="27803" y1="54545" x2="27803" y2="54545"/>
                        <a14:foregroundMark x1="27803" y1="54545" x2="27803" y2="54545"/>
                        <a14:foregroundMark x1="23318" y1="56277" x2="23318" y2="56277"/>
                        <a14:foregroundMark x1="23318" y1="56277" x2="23318" y2="56277"/>
                        <a14:foregroundMark x1="23318" y1="48052" x2="23318" y2="48052"/>
                        <a14:foregroundMark x1="23318" y1="48052" x2="23318" y2="48052"/>
                        <a14:foregroundMark x1="38117" y1="45887" x2="38117" y2="45887"/>
                        <a14:foregroundMark x1="38117" y1="45887" x2="38117" y2="45887"/>
                        <a14:foregroundMark x1="40359" y1="47186" x2="40359" y2="47186"/>
                        <a14:foregroundMark x1="40359" y1="47186" x2="40359" y2="47186"/>
                        <a14:foregroundMark x1="40359" y1="47186" x2="40359" y2="47186"/>
                        <a14:foregroundMark x1="46188" y1="43723" x2="46188" y2="43723"/>
                        <a14:foregroundMark x1="46188" y1="43723" x2="46188" y2="43723"/>
                        <a14:foregroundMark x1="52466" y1="39394" x2="52466" y2="39394"/>
                        <a14:foregroundMark x1="52466" y1="39394" x2="52466" y2="39394"/>
                        <a14:foregroundMark x1="52915" y1="43290" x2="52915" y2="43290"/>
                        <a14:foregroundMark x1="52915" y1="43290" x2="52915" y2="43290"/>
                        <a14:foregroundMark x1="52915" y1="48052" x2="52915" y2="48052"/>
                        <a14:foregroundMark x1="52915" y1="48052" x2="52915" y2="48052"/>
                        <a14:foregroundMark x1="42601" y1="50216" x2="42601" y2="50216"/>
                        <a14:foregroundMark x1="42601" y1="50216" x2="42601" y2="50216"/>
                        <a14:foregroundMark x1="37220" y1="49784" x2="37220" y2="49784"/>
                        <a14:foregroundMark x1="37220" y1="49784" x2="37220" y2="49784"/>
                        <a14:foregroundMark x1="34081" y1="48052" x2="34081" y2="48052"/>
                        <a14:foregroundMark x1="34081" y1="47619" x2="34081" y2="47619"/>
                        <a14:foregroundMark x1="33184" y1="44156" x2="33184" y2="44156"/>
                        <a14:foregroundMark x1="33184" y1="44156" x2="33184" y2="44156"/>
                        <a14:foregroundMark x1="32287" y1="42424" x2="32287" y2="42424"/>
                        <a14:foregroundMark x1="65919" y1="62771" x2="65919" y2="62771"/>
                        <a14:foregroundMark x1="65919" y1="62771" x2="65919" y2="62771"/>
                        <a14:foregroundMark x1="62332" y1="58874" x2="62332" y2="58874"/>
                        <a14:foregroundMark x1="62332" y1="58874" x2="62332" y2="58874"/>
                        <a14:foregroundMark x1="64126" y1="55844" x2="64126" y2="55844"/>
                        <a14:foregroundMark x1="64126" y1="55844" x2="64126" y2="55844"/>
                        <a14:foregroundMark x1="68161" y1="53247" x2="68161" y2="53247"/>
                        <a14:foregroundMark x1="68161" y1="53247" x2="68161" y2="53247"/>
                        <a14:foregroundMark x1="71300" y1="51082" x2="71300" y2="51082"/>
                        <a14:foregroundMark x1="71300" y1="51082" x2="71300" y2="51082"/>
                        <a14:foregroundMark x1="74888" y1="46753" x2="74888" y2="46753"/>
                        <a14:foregroundMark x1="74888" y1="46753" x2="74888" y2="46753"/>
                        <a14:foregroundMark x1="75785" y1="45887" x2="75785" y2="45887"/>
                        <a14:foregroundMark x1="75785" y1="45887" x2="75785" y2="45887"/>
                        <a14:foregroundMark x1="78475" y1="39394" x2="78475" y2="39394"/>
                        <a14:foregroundMark x1="78475" y1="39394" x2="78475" y2="39394"/>
                        <a14:foregroundMark x1="80717" y1="37662" x2="80717" y2="37662"/>
                        <a14:foregroundMark x1="80717" y1="37662" x2="80717" y2="37662"/>
                        <a14:foregroundMark x1="82960" y1="35065" x2="82960" y2="35065"/>
                        <a14:foregroundMark x1="83408" y1="34632" x2="83408" y2="34632"/>
                        <a14:foregroundMark x1="84753" y1="32035" x2="84753" y2="32035"/>
                        <a14:foregroundMark x1="84753" y1="32035" x2="84753" y2="32035"/>
                        <a14:foregroundMark x1="85650" y1="28571" x2="85650" y2="28571"/>
                        <a14:foregroundMark x1="85650" y1="28571" x2="85650" y2="28571"/>
                        <a14:foregroundMark x1="85202" y1="25974" x2="85202" y2="25974"/>
                        <a14:foregroundMark x1="82960" y1="39394" x2="82960" y2="39394"/>
                        <a14:foregroundMark x1="83408" y1="39827" x2="83408" y2="39827"/>
                        <a14:foregroundMark x1="82511" y1="43290" x2="82511" y2="43290"/>
                        <a14:foregroundMark x1="81614" y1="44156" x2="81614" y2="44156"/>
                        <a14:foregroundMark x1="80717" y1="44589" x2="79372" y2="53247"/>
                        <a14:foregroundMark x1="71300" y1="51515" x2="77130" y2="66234"/>
                        <a14:foregroundMark x1="74439" y1="60173" x2="48879" y2="77922"/>
                        <a14:foregroundMark x1="43498" y1="74892" x2="27803" y2="66667"/>
                        <a14:foregroundMark x1="45740" y1="74026" x2="50224" y2="57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38" y="2437612"/>
            <a:ext cx="106203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6757" b="94595" l="19767" r="96512">
                        <a14:foregroundMark x1="66279" y1="56757" x2="66279" y2="56757"/>
                        <a14:foregroundMark x1="65116" y1="58108" x2="44186" y2="27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52"/>
          <a:stretch/>
        </p:blipFill>
        <p:spPr bwMode="auto">
          <a:xfrm>
            <a:off x="5025208" y="3514001"/>
            <a:ext cx="1070792" cy="121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8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72" y="3725623"/>
            <a:ext cx="82296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64" b="978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79" y="3675195"/>
            <a:ext cx="82296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>
                        <a14:foregroundMark x1="39216" y1="37255" x2="39216" y2="37255"/>
                        <a14:foregroundMark x1="55882" y1="5882" x2="55882" y2="5882"/>
                        <a14:foregroundMark x1="38725" y1="38235" x2="45588" y2="45588"/>
                        <a14:foregroundMark x1="55882" y1="5882" x2="53922" y2="1471"/>
                        <a14:foregroundMark x1="39706" y1="37255" x2="36765" y2="36765"/>
                        <a14:foregroundMark x1="48529" y1="32353" x2="48529" y2="32353"/>
                        <a14:foregroundMark x1="84314" y1="52941" x2="84314" y2="52941"/>
                        <a14:foregroundMark x1="50490" y1="54902" x2="50490" y2="54902"/>
                        <a14:foregroundMark x1="54412" y1="76471" x2="54412" y2="76471"/>
                        <a14:backgroundMark x1="73039" y1="87745" x2="73039" y2="87745"/>
                        <a14:backgroundMark x1="69118" y1="88725" x2="69118" y2="88725"/>
                        <a14:backgroundMark x1="66176" y1="89216" x2="66176" y2="89216"/>
                        <a14:backgroundMark x1="55882" y1="90196" x2="55882" y2="90196"/>
                        <a14:backgroundMark x1="45588" y1="90196" x2="45588" y2="90196"/>
                        <a14:backgroundMark x1="35294" y1="89706" x2="35294" y2="8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94091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Moon 46"/>
          <p:cNvSpPr/>
          <p:nvPr>
            <p:custDataLst>
              <p:tags r:id="rId10"/>
            </p:custDataLst>
          </p:nvPr>
        </p:nvSpPr>
        <p:spPr>
          <a:xfrm>
            <a:off x="5654710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8" name="Moon 47"/>
          <p:cNvSpPr/>
          <p:nvPr>
            <p:custDataLst>
              <p:tags r:id="rId11"/>
            </p:custDataLst>
          </p:nvPr>
        </p:nvSpPr>
        <p:spPr>
          <a:xfrm>
            <a:off x="5834730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9" name="Moon 48"/>
          <p:cNvSpPr/>
          <p:nvPr>
            <p:custDataLst>
              <p:tags r:id="rId12"/>
            </p:custDataLst>
          </p:nvPr>
        </p:nvSpPr>
        <p:spPr>
          <a:xfrm>
            <a:off x="6014750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0" name="Moon 49"/>
          <p:cNvSpPr/>
          <p:nvPr>
            <p:custDataLst>
              <p:tags r:id="rId13"/>
            </p:custDataLst>
          </p:nvPr>
        </p:nvSpPr>
        <p:spPr>
          <a:xfrm>
            <a:off x="6239775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1" name="Moon 50"/>
          <p:cNvSpPr/>
          <p:nvPr>
            <p:custDataLst>
              <p:tags r:id="rId14"/>
            </p:custDataLst>
          </p:nvPr>
        </p:nvSpPr>
        <p:spPr>
          <a:xfrm>
            <a:off x="6419795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2" name="Moon 51"/>
          <p:cNvSpPr/>
          <p:nvPr>
            <p:custDataLst>
              <p:tags r:id="rId15"/>
            </p:custDataLst>
          </p:nvPr>
        </p:nvSpPr>
        <p:spPr>
          <a:xfrm>
            <a:off x="6599815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3" name="Moon 52"/>
          <p:cNvSpPr/>
          <p:nvPr>
            <p:custDataLst>
              <p:tags r:id="rId16"/>
            </p:custDataLst>
          </p:nvPr>
        </p:nvSpPr>
        <p:spPr>
          <a:xfrm>
            <a:off x="6824840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4" name="Moon 53"/>
          <p:cNvSpPr/>
          <p:nvPr>
            <p:custDataLst>
              <p:tags r:id="rId17"/>
            </p:custDataLst>
          </p:nvPr>
        </p:nvSpPr>
        <p:spPr>
          <a:xfrm>
            <a:off x="7004860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5" name="Moon 54"/>
          <p:cNvSpPr/>
          <p:nvPr>
            <p:custDataLst>
              <p:tags r:id="rId18"/>
            </p:custDataLst>
          </p:nvPr>
        </p:nvSpPr>
        <p:spPr>
          <a:xfrm>
            <a:off x="7184880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6" name="Moon 55"/>
          <p:cNvSpPr/>
          <p:nvPr>
            <p:custDataLst>
              <p:tags r:id="rId19"/>
            </p:custDataLst>
          </p:nvPr>
        </p:nvSpPr>
        <p:spPr>
          <a:xfrm>
            <a:off x="7409905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7" name="Moon 56"/>
          <p:cNvSpPr/>
          <p:nvPr>
            <p:custDataLst>
              <p:tags r:id="rId20"/>
            </p:custDataLst>
          </p:nvPr>
        </p:nvSpPr>
        <p:spPr>
          <a:xfrm>
            <a:off x="7589925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8" name="Moon 57"/>
          <p:cNvSpPr/>
          <p:nvPr>
            <p:custDataLst>
              <p:tags r:id="rId21"/>
            </p:custDataLst>
          </p:nvPr>
        </p:nvSpPr>
        <p:spPr>
          <a:xfrm>
            <a:off x="7769945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9" name="Moon 58"/>
          <p:cNvSpPr/>
          <p:nvPr>
            <p:custDataLst>
              <p:tags r:id="rId22"/>
            </p:custDataLst>
          </p:nvPr>
        </p:nvSpPr>
        <p:spPr>
          <a:xfrm>
            <a:off x="7994970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0" name="Moon 59"/>
          <p:cNvSpPr/>
          <p:nvPr>
            <p:custDataLst>
              <p:tags r:id="rId23"/>
            </p:custDataLst>
          </p:nvPr>
        </p:nvSpPr>
        <p:spPr>
          <a:xfrm>
            <a:off x="8174990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1" name="Moon 60"/>
          <p:cNvSpPr/>
          <p:nvPr>
            <p:custDataLst>
              <p:tags r:id="rId24"/>
            </p:custDataLst>
          </p:nvPr>
        </p:nvSpPr>
        <p:spPr>
          <a:xfrm>
            <a:off x="8355010" y="3066806"/>
            <a:ext cx="540060" cy="2025225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1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Kaspersky Security </a:t>
            </a:r>
            <a:r>
              <a:rPr lang="ru-RU" dirty="0"/>
              <a:t>для</a:t>
            </a:r>
            <a:r>
              <a:rPr lang="en-US" dirty="0"/>
              <a:t> </a:t>
            </a:r>
            <a:r>
              <a:rPr lang="ru-RU" dirty="0"/>
              <a:t>мобильных </a:t>
            </a:r>
            <a:r>
              <a:rPr lang="ru-RU" dirty="0" smtClean="0"/>
              <a:t>устройств</a:t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</a:rPr>
              <a:t>Обновлено!</a:t>
            </a:r>
            <a:endParaRPr lang="en-US" dirty="0"/>
          </a:p>
        </p:txBody>
      </p:sp>
      <p:sp>
        <p:nvSpPr>
          <p:cNvPr id="4" name="Rounded Rectangle 3"/>
          <p:cNvSpPr/>
          <p:nvPr>
            <p:custDataLst>
              <p:tags r:id="rId3"/>
            </p:custDataLst>
          </p:nvPr>
        </p:nvSpPr>
        <p:spPr>
          <a:xfrm>
            <a:off x="1319841" y="1277035"/>
            <a:ext cx="1931267" cy="117737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Посредством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SMS, E-Mail (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в </a:t>
            </a:r>
            <a:r>
              <a:rPr lang="ru-RU" sz="1600" b="1" dirty="0" err="1" smtClean="0">
                <a:solidFill>
                  <a:schemeClr val="tx1">
                    <a:lumMod val="75000"/>
                  </a:schemeClr>
                </a:solidFill>
              </a:rPr>
              <a:t>т.ч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QR-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код)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или через ПК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>
            <p:custDataLst>
              <p:tags r:id="rId4"/>
            </p:custDataLst>
          </p:nvPr>
        </p:nvSpPr>
        <p:spPr>
          <a:xfrm>
            <a:off x="3884057" y="1264040"/>
            <a:ext cx="1990363" cy="117737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Антивирус</a:t>
            </a: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Анти-Фишинг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Анти-Спам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>
            <p:custDataLst>
              <p:tags r:id="rId5"/>
            </p:custDataLst>
          </p:nvPr>
        </p:nvSpPr>
        <p:spPr>
          <a:xfrm>
            <a:off x="6436476" y="1264041"/>
            <a:ext cx="1892624" cy="117737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GPS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-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поиск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Удаленное</a:t>
            </a:r>
          </a:p>
          <a:p>
            <a:pPr>
              <a:spcAft>
                <a:spcPts val="600"/>
              </a:spcAft>
              <a:buClr>
                <a:srgbClr val="004637"/>
              </a:buClr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блокирование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>
            <p:custDataLst>
              <p:tags r:id="rId6"/>
            </p:custDataLst>
          </p:nvPr>
        </p:nvSpPr>
        <p:spPr>
          <a:xfrm>
            <a:off x="1319836" y="3039382"/>
            <a:ext cx="1931266" cy="158417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Защита паролем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Проверка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Jailbreak/Root </a:t>
            </a:r>
            <a:endParaRPr lang="ru-RU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Удаленная конфигурация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>
            <p:custDataLst>
              <p:tags r:id="rId7"/>
            </p:custDataLst>
          </p:nvPr>
        </p:nvSpPr>
        <p:spPr>
          <a:xfrm>
            <a:off x="3893060" y="3026389"/>
            <a:ext cx="1981360" cy="158417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‘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Контейнеры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’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приложений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Ограничение доступа к данным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8"/>
            </p:custDataLst>
          </p:nvPr>
        </p:nvSpPr>
        <p:spPr>
          <a:xfrm>
            <a:off x="6424672" y="3026389"/>
            <a:ext cx="1904428" cy="158417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Шифрование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Удаление данных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851487" y="951570"/>
            <a:ext cx="296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Установка и конфигурация</a:t>
            </a:r>
            <a:endParaRPr lang="en-US" b="1" dirty="0"/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3981571" y="95157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Безопасность</a:t>
            </a:r>
            <a:endParaRPr lang="en-US" b="1" dirty="0"/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6786462" y="944601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Анти-Вор</a:t>
            </a:r>
            <a:endParaRPr lang="en-US" b="1" dirty="0"/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851487" y="2657057"/>
            <a:ext cx="276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Соответствие</a:t>
            </a:r>
            <a:r>
              <a:rPr lang="ru-RU" b="1" dirty="0"/>
              <a:t> </a:t>
            </a:r>
            <a:r>
              <a:rPr lang="ru-RU" b="1" dirty="0" smtClean="0"/>
              <a:t>политикам</a:t>
            </a:r>
            <a:endParaRPr lang="en-US" b="1" dirty="0"/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3759329" y="2657057"/>
            <a:ext cx="224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Контроль программ</a:t>
            </a:r>
            <a:endParaRPr lang="en-US" b="1" dirty="0"/>
          </a:p>
        </p:txBody>
      </p:sp>
      <p:sp>
        <p:nvSpPr>
          <p:cNvPr id="15" name="TextBox 14"/>
          <p:cNvSpPr txBox="1"/>
          <p:nvPr>
            <p:custDataLst>
              <p:tags r:id="rId14"/>
            </p:custDataLst>
          </p:nvPr>
        </p:nvSpPr>
        <p:spPr>
          <a:xfrm>
            <a:off x="6436476" y="2670050"/>
            <a:ext cx="177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Защита данных</a:t>
            </a:r>
            <a:endParaRPr 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63" y="4151708"/>
            <a:ext cx="545602" cy="5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86" y="2002123"/>
            <a:ext cx="541016" cy="54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21" y="2074130"/>
            <a:ext cx="563200" cy="56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63" y="2031693"/>
            <a:ext cx="575762" cy="75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22" y="4440590"/>
            <a:ext cx="633375" cy="38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9" y="4160287"/>
            <a:ext cx="498622" cy="5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3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Шифрование данных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Новинка!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 Placeholder 61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66400" y="987577"/>
            <a:ext cx="4593632" cy="23358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Шифрование файлов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папок </a:t>
            </a:r>
            <a:b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или дисков</a:t>
            </a:r>
          </a:p>
          <a:p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Шифрование съемных носителей</a:t>
            </a:r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Поддержка технологий единой авторизации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ingle sign-on)</a:t>
            </a:r>
          </a:p>
          <a:p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Прозрачные для конечного пользователя сценарии</a:t>
            </a:r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Интеграция с Контролем устройств и Контролем программ</a:t>
            </a:r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5096688" y="1125021"/>
            <a:ext cx="3575304" cy="2502371"/>
            <a:chOff x="5003611" y="1422552"/>
            <a:chExt cx="3575304" cy="3141359"/>
          </a:xfrm>
        </p:grpSpPr>
        <p:grpSp>
          <p:nvGrpSpPr>
            <p:cNvPr id="10" name="Group 9"/>
            <p:cNvGrpSpPr/>
            <p:nvPr/>
          </p:nvGrpSpPr>
          <p:grpSpPr>
            <a:xfrm>
              <a:off x="5003611" y="1422552"/>
              <a:ext cx="3575304" cy="3141359"/>
              <a:chOff x="6588224" y="1491629"/>
              <a:chExt cx="3575304" cy="3141359"/>
            </a:xfrm>
          </p:grpSpPr>
          <p:sp>
            <p:nvSpPr>
              <p:cNvPr id="3" name="Rectangle 2"/>
              <p:cNvSpPr/>
              <p:nvPr>
                <p:custDataLst>
                  <p:tags r:id="rId5"/>
                </p:custDataLst>
              </p:nvPr>
            </p:nvSpPr>
            <p:spPr>
              <a:xfrm>
                <a:off x="6588224" y="1491629"/>
                <a:ext cx="3575304" cy="3141359"/>
              </a:xfrm>
              <a:prstGeom prst="rect">
                <a:avLst/>
              </a:prstGeom>
              <a:noFill/>
              <a:ln w="28575">
                <a:solidFill>
                  <a:srgbClr val="006D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Flowchart: Magnetic Disk 4"/>
              <p:cNvSpPr/>
              <p:nvPr>
                <p:custDataLst>
                  <p:tags r:id="rId6"/>
                </p:custDataLst>
              </p:nvPr>
            </p:nvSpPr>
            <p:spPr>
              <a:xfrm>
                <a:off x="8375876" y="3304624"/>
                <a:ext cx="1453307" cy="937016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TextBox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763129" y="1571343"/>
                <a:ext cx="2129788" cy="2047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1125" indent="-111125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ru-RU" dirty="0" smtClean="0"/>
                  <a:t>Утерянный </a:t>
                </a:r>
                <a:r>
                  <a:rPr lang="en-US" dirty="0" smtClean="0"/>
                  <a:t>USB </a:t>
                </a:r>
                <a:r>
                  <a:rPr lang="ru-RU" dirty="0" smtClean="0"/>
                  <a:t>накопитель</a:t>
                </a:r>
                <a:endParaRPr lang="en-US" dirty="0" smtClean="0"/>
              </a:p>
              <a:p>
                <a:pPr marL="111125" indent="-111125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ru-RU" dirty="0" smtClean="0"/>
                  <a:t>Украденный ноутбук</a:t>
                </a:r>
                <a:endParaRPr lang="en-US" dirty="0" smtClean="0"/>
              </a:p>
              <a:p>
                <a:pPr marL="111125" indent="-111125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ru-RU" dirty="0" smtClean="0"/>
                  <a:t>Хакерские атаки</a:t>
                </a:r>
                <a:endParaRPr lang="en-US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7445746" y="2102430"/>
              <a:ext cx="0" cy="10453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6" y="1113590"/>
            <a:ext cx="3574867" cy="254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49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Kaspersky Systems Management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Новинка</a:t>
            </a:r>
            <a:r>
              <a:rPr lang="ru-RU" dirty="0">
                <a:solidFill>
                  <a:srgbClr val="FF0000"/>
                </a:solidFill>
              </a:rPr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266812" y="971214"/>
            <a:ext cx="8569325" cy="4957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6D55"/>
                </a:solidFill>
              </a:rPr>
              <a:t>Интеграция функций системного администрирования и управления </a:t>
            </a:r>
            <a:r>
              <a:rPr lang="en-US" dirty="0" smtClean="0">
                <a:solidFill>
                  <a:srgbClr val="006D55"/>
                </a:solidFill>
              </a:rPr>
              <a:t>IT-</a:t>
            </a:r>
            <a:r>
              <a:rPr lang="ru-RU" dirty="0" smtClean="0">
                <a:solidFill>
                  <a:srgbClr val="006D55"/>
                </a:solidFill>
              </a:rPr>
              <a:t>безопасностью</a:t>
            </a:r>
            <a:endParaRPr lang="en-US" dirty="0">
              <a:solidFill>
                <a:srgbClr val="006D55"/>
              </a:solidFill>
            </a:endParaRPr>
          </a:p>
        </p:txBody>
      </p:sp>
      <p:sp>
        <p:nvSpPr>
          <p:cNvPr id="19" name="Rounded Rectangle 18"/>
          <p:cNvSpPr/>
          <p:nvPr>
            <p:custDataLst>
              <p:tags r:id="rId4"/>
            </p:custDataLst>
          </p:nvPr>
        </p:nvSpPr>
        <p:spPr>
          <a:xfrm>
            <a:off x="1319835" y="1651041"/>
            <a:ext cx="1828800" cy="104545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Создание образов ОС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Установка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>
            <p:custDataLst>
              <p:tags r:id="rId5"/>
            </p:custDataLst>
          </p:nvPr>
        </p:nvSpPr>
        <p:spPr>
          <a:xfrm>
            <a:off x="3884058" y="1638045"/>
            <a:ext cx="1919810" cy="104545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Контроль использования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Продление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ounded Rectangle 20"/>
          <p:cNvSpPr/>
          <p:nvPr>
            <p:custDataLst>
              <p:tags r:id="rId6"/>
            </p:custDataLst>
          </p:nvPr>
        </p:nvSpPr>
        <p:spPr>
          <a:xfrm>
            <a:off x="6436476" y="1638045"/>
            <a:ext cx="1828800" cy="104545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Новые программы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Обновления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Rounded Rectangle 21"/>
          <p:cNvSpPr/>
          <p:nvPr>
            <p:custDataLst>
              <p:tags r:id="rId7"/>
            </p:custDataLst>
          </p:nvPr>
        </p:nvSpPr>
        <p:spPr>
          <a:xfrm>
            <a:off x="1319836" y="3458443"/>
            <a:ext cx="1828800" cy="127355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Собственная БД</a:t>
            </a: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chemeClr val="tx1">
                    <a:lumMod val="75000"/>
                  </a:schemeClr>
                </a:solidFill>
              </a:rPr>
              <a:t>Secunia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3" name="Rounded Rectangle 22"/>
          <p:cNvSpPr/>
          <p:nvPr>
            <p:custDataLst>
              <p:tags r:id="rId8"/>
            </p:custDataLst>
          </p:nvPr>
        </p:nvSpPr>
        <p:spPr>
          <a:xfrm>
            <a:off x="3893060" y="3445448"/>
            <a:ext cx="1910808" cy="127355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Приоритеты безопасности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Контроль перезагрузок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Rounded Rectangle 23"/>
          <p:cNvSpPr/>
          <p:nvPr>
            <p:custDataLst>
              <p:tags r:id="rId9"/>
            </p:custDataLst>
          </p:nvPr>
        </p:nvSpPr>
        <p:spPr>
          <a:xfrm>
            <a:off x="6424672" y="3445449"/>
            <a:ext cx="1828800" cy="127355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Гостевые политики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Установка обновлений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17475" indent="-117475">
              <a:spcAft>
                <a:spcPts val="600"/>
              </a:spcAft>
              <a:buClr>
                <a:srgbClr val="004637"/>
              </a:buClr>
              <a:buFont typeface="Arial" pitchFamily="34" charset="0"/>
              <a:buChar char="•"/>
            </a:pP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>
            <p:custDataLst>
              <p:tags r:id="rId10"/>
            </p:custDataLst>
          </p:nvPr>
        </p:nvSpPr>
        <p:spPr>
          <a:xfrm>
            <a:off x="1437781" y="1316009"/>
            <a:ext cx="159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Установка ОС</a:t>
            </a:r>
            <a:endParaRPr lang="en-US" b="1" dirty="0"/>
          </a:p>
        </p:txBody>
      </p:sp>
      <p:sp>
        <p:nvSpPr>
          <p:cNvPr id="26" name="TextBox 25"/>
          <p:cNvSpPr txBox="1"/>
          <p:nvPr>
            <p:custDataLst>
              <p:tags r:id="rId11"/>
            </p:custDataLst>
          </p:nvPr>
        </p:nvSpPr>
        <p:spPr>
          <a:xfrm>
            <a:off x="3419882" y="1268713"/>
            <a:ext cx="275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Управление лицензиями</a:t>
            </a:r>
            <a:endParaRPr lang="en-US" b="1" dirty="0"/>
          </a:p>
        </p:txBody>
      </p:sp>
      <p:sp>
        <p:nvSpPr>
          <p:cNvPr id="27" name="TextBox 26"/>
          <p:cNvSpPr txBox="1"/>
          <p:nvPr>
            <p:custDataLst>
              <p:tags r:id="rId12"/>
            </p:custDataLst>
          </p:nvPr>
        </p:nvSpPr>
        <p:spPr>
          <a:xfrm>
            <a:off x="6548014" y="1275606"/>
            <a:ext cx="160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Установка ПО</a:t>
            </a:r>
            <a:endParaRPr lang="en-US" b="1" dirty="0"/>
          </a:p>
        </p:txBody>
      </p:sp>
      <p:sp>
        <p:nvSpPr>
          <p:cNvPr id="28" name="TextBox 27"/>
          <p:cNvSpPr txBox="1"/>
          <p:nvPr>
            <p:custDataLst>
              <p:tags r:id="rId13"/>
            </p:custDataLst>
          </p:nvPr>
        </p:nvSpPr>
        <p:spPr>
          <a:xfrm>
            <a:off x="1382087" y="2846793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Сканирование</a:t>
            </a:r>
            <a:br>
              <a:rPr lang="ru-RU" b="1" dirty="0" smtClean="0"/>
            </a:br>
            <a:r>
              <a:rPr lang="ru-RU" b="1" dirty="0" smtClean="0"/>
              <a:t>уязвимостей</a:t>
            </a:r>
            <a:endParaRPr lang="en-US" b="1" dirty="0"/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3827272" y="2719779"/>
            <a:ext cx="19604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Автоматизированная </a:t>
            </a:r>
            <a:br>
              <a:rPr lang="ru-RU" sz="1400" b="1" dirty="0" smtClean="0"/>
            </a:br>
            <a:r>
              <a:rPr lang="ru-RU" sz="1400" b="1" dirty="0" smtClean="0"/>
              <a:t>установка </a:t>
            </a:r>
            <a:br>
              <a:rPr lang="ru-RU" sz="1400" b="1" dirty="0" smtClean="0"/>
            </a:br>
            <a:r>
              <a:rPr lang="ru-RU" sz="1400" b="1" dirty="0" smtClean="0"/>
              <a:t>исправлений (</a:t>
            </a:r>
            <a:r>
              <a:rPr lang="ru-RU" sz="1400" b="1" dirty="0" err="1" smtClean="0"/>
              <a:t>патчей</a:t>
            </a:r>
            <a:r>
              <a:rPr lang="ru-RU" sz="1400" b="1" dirty="0" smtClean="0"/>
              <a:t>)</a:t>
            </a:r>
            <a:endParaRPr lang="en-US" sz="1400" b="1" dirty="0"/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6281208" y="2841784"/>
            <a:ext cx="2115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Контроль доступа  </a:t>
            </a:r>
            <a:br>
              <a:rPr lang="ru-RU" b="1" dirty="0" smtClean="0"/>
            </a:br>
            <a:r>
              <a:rPr lang="ru-RU" b="1" dirty="0" smtClean="0"/>
              <a:t>к сети (</a:t>
            </a:r>
            <a:r>
              <a:rPr lang="en-US" b="1" dirty="0" smtClean="0"/>
              <a:t>NAC)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80" y="2290480"/>
            <a:ext cx="439779" cy="60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811" y="2402076"/>
            <a:ext cx="669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88" y="2356630"/>
            <a:ext cx="398974" cy="4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t="19764" r="10246" b="6656"/>
          <a:stretch/>
        </p:blipFill>
        <p:spPr bwMode="auto">
          <a:xfrm>
            <a:off x="2795685" y="4207462"/>
            <a:ext cx="639011" cy="6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825" b="97807" l="4040" r="91414">
                        <a14:foregroundMark x1="27778" y1="16228" x2="27778" y2="16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260228"/>
            <a:ext cx="626850" cy="72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91" y="4297189"/>
            <a:ext cx="392853" cy="49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32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</a:t>
            </a:r>
            <a:r>
              <a:rPr lang="ru-RU" dirty="0" smtClean="0"/>
              <a:t>Вредоносных </a:t>
            </a:r>
            <a:r>
              <a:rPr lang="ru-RU" dirty="0"/>
              <a:t>ПРОГРАММ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8" name="Group 1"/>
          <p:cNvGrpSpPr/>
          <p:nvPr/>
        </p:nvGrpSpPr>
        <p:grpSpPr>
          <a:xfrm>
            <a:off x="-3132856" y="1923678"/>
            <a:ext cx="15409712" cy="144016"/>
            <a:chOff x="-3132856" y="2492896"/>
            <a:chExt cx="15409712" cy="144016"/>
          </a:xfrm>
        </p:grpSpPr>
        <p:sp>
          <p:nvSpPr>
            <p:cNvPr id="9" name="L-Shape 6"/>
            <p:cNvSpPr/>
            <p:nvPr/>
          </p:nvSpPr>
          <p:spPr>
            <a:xfrm>
              <a:off x="4572000" y="2492896"/>
              <a:ext cx="7704856" cy="143718"/>
            </a:xfrm>
            <a:prstGeom prst="corner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L-Shape 7"/>
            <p:cNvSpPr/>
            <p:nvPr/>
          </p:nvSpPr>
          <p:spPr>
            <a:xfrm>
              <a:off x="-3132856" y="2493194"/>
              <a:ext cx="7704856" cy="143718"/>
            </a:xfrm>
            <a:prstGeom prst="corner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8"/>
          <p:cNvSpPr txBox="1"/>
          <p:nvPr/>
        </p:nvSpPr>
        <p:spPr>
          <a:xfrm>
            <a:off x="3645030" y="928340"/>
            <a:ext cx="1893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+mj-lt"/>
              </a:rPr>
              <a:t>1994</a:t>
            </a:r>
            <a:endParaRPr lang="ru-RU" sz="5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590396" y="2175706"/>
            <a:ext cx="6002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Franklin Gothic Demi" pitchFamily="34" charset="0"/>
              </a:rPr>
              <a:t>Один</a:t>
            </a:r>
            <a:r>
              <a:rPr lang="en-US" sz="3200" dirty="0" smtClean="0">
                <a:solidFill>
                  <a:schemeClr val="tx1"/>
                </a:solidFill>
                <a:latin typeface="Franklin Gothic Demi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Franklin Gothic Demi" pitchFamily="34" charset="0"/>
              </a:rPr>
              <a:t>новый</a:t>
            </a:r>
            <a:r>
              <a:rPr lang="en-US" sz="3200" dirty="0">
                <a:latin typeface="Franklin Gothic Demi" pitchFamily="34" charset="0"/>
              </a:rPr>
              <a:t> </a:t>
            </a:r>
            <a:r>
              <a:rPr lang="ru-RU" sz="3200" dirty="0">
                <a:latin typeface="Franklin Gothic Demi" pitchFamily="34" charset="0"/>
              </a:rPr>
              <a:t>вирус</a:t>
            </a:r>
            <a:r>
              <a:rPr lang="en-US" sz="3200" dirty="0">
                <a:latin typeface="Franklin Gothic Demi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Franklin Gothic Demi" pitchFamily="34" charset="0"/>
              </a:rPr>
              <a:t>каждый</a:t>
            </a:r>
            <a:r>
              <a:rPr lang="en-US" sz="3200" dirty="0" smtClean="0">
                <a:solidFill>
                  <a:schemeClr val="tx1"/>
                </a:solidFill>
                <a:latin typeface="Franklin Gothic Demi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Franklin Gothic Demi" pitchFamily="34" charset="0"/>
              </a:rPr>
              <a:t>час</a:t>
            </a:r>
            <a:endParaRPr lang="ru-RU" sz="32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31790"/>
            <a:ext cx="136160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203598"/>
            <a:ext cx="8247062" cy="689716"/>
          </a:xfrm>
        </p:spPr>
        <p:txBody>
          <a:bodyPr/>
          <a:lstStyle/>
          <a:p>
            <a:r>
              <a:rPr lang="ru-RU" sz="2800" dirty="0" smtClean="0"/>
              <a:t>Спасибо!</a:t>
            </a:r>
            <a:br>
              <a:rPr lang="ru-RU" sz="2800" dirty="0" smtClean="0"/>
            </a:br>
            <a:r>
              <a:rPr lang="ru-RU" sz="2800" dirty="0" smtClean="0"/>
              <a:t>ВОПРОСЫ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endParaRPr lang="ru-RU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8775" y="3072660"/>
            <a:ext cx="8234842" cy="1371298"/>
          </a:xfrm>
        </p:spPr>
        <p:txBody>
          <a:bodyPr/>
          <a:lstStyle/>
          <a:p>
            <a:r>
              <a:rPr lang="en-US" dirty="0" smtClean="0"/>
              <a:t>Vitaly.Fedorov@kaspersky.com</a:t>
            </a:r>
            <a:br>
              <a:rPr lang="en-US" dirty="0" smtClean="0"/>
            </a:br>
            <a:r>
              <a:rPr lang="en-US" dirty="0" smtClean="0"/>
              <a:t>+7(495)797-87-00 x4974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+7(922)188-34-34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3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</a:t>
            </a:r>
            <a:r>
              <a:rPr lang="ru-RU" dirty="0" smtClean="0"/>
              <a:t>Вредоносных </a:t>
            </a:r>
            <a:r>
              <a:rPr lang="ru-RU" dirty="0"/>
              <a:t>ПРОГРАММ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6" name="Group 1"/>
          <p:cNvGrpSpPr/>
          <p:nvPr/>
        </p:nvGrpSpPr>
        <p:grpSpPr>
          <a:xfrm>
            <a:off x="-3132856" y="1923678"/>
            <a:ext cx="15409712" cy="144016"/>
            <a:chOff x="-3132856" y="2492896"/>
            <a:chExt cx="15409712" cy="144016"/>
          </a:xfrm>
        </p:grpSpPr>
        <p:sp>
          <p:nvSpPr>
            <p:cNvPr id="7" name="L-Shape 6"/>
            <p:cNvSpPr/>
            <p:nvPr/>
          </p:nvSpPr>
          <p:spPr>
            <a:xfrm>
              <a:off x="4572000" y="2492896"/>
              <a:ext cx="7704856" cy="143718"/>
            </a:xfrm>
            <a:prstGeom prst="corner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L-Shape 7"/>
            <p:cNvSpPr/>
            <p:nvPr/>
          </p:nvSpPr>
          <p:spPr>
            <a:xfrm>
              <a:off x="-3132856" y="2493194"/>
              <a:ext cx="7704856" cy="143718"/>
            </a:xfrm>
            <a:prstGeom prst="corner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35896" y="928340"/>
            <a:ext cx="1891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+mj-lt"/>
              </a:rPr>
              <a:t>2006</a:t>
            </a:r>
            <a:endParaRPr lang="ru-RU" sz="5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0109" y="2175706"/>
            <a:ext cx="670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Один новый вирус каждую минуту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" name="Group 1"/>
          <p:cNvGrpSpPr/>
          <p:nvPr/>
        </p:nvGrpSpPr>
        <p:grpSpPr>
          <a:xfrm>
            <a:off x="179512" y="2931790"/>
            <a:ext cx="8784976" cy="2095872"/>
            <a:chOff x="179512" y="3925416"/>
            <a:chExt cx="8784976" cy="2095872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925416"/>
              <a:ext cx="372142" cy="511696"/>
            </a:xfrm>
            <a:prstGeom prst="rect">
              <a:avLst/>
            </a:prstGeom>
          </p:spPr>
        </p:pic>
        <p:pic>
          <p:nvPicPr>
            <p:cNvPr id="13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23" y="3925416"/>
              <a:ext cx="372142" cy="511696"/>
            </a:xfrm>
            <a:prstGeom prst="rect">
              <a:avLst/>
            </a:prstGeom>
          </p:spPr>
        </p:pic>
        <p:pic>
          <p:nvPicPr>
            <p:cNvPr id="14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34" y="3925416"/>
              <a:ext cx="372142" cy="511696"/>
            </a:xfrm>
            <a:prstGeom prst="rect">
              <a:avLst/>
            </a:prstGeom>
          </p:spPr>
        </p:pic>
        <p:pic>
          <p:nvPicPr>
            <p:cNvPr id="15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345" y="3925416"/>
              <a:ext cx="372142" cy="511696"/>
            </a:xfrm>
            <a:prstGeom prst="rect">
              <a:avLst/>
            </a:prstGeom>
          </p:spPr>
        </p:pic>
        <p:pic>
          <p:nvPicPr>
            <p:cNvPr id="16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56" y="3925416"/>
              <a:ext cx="372142" cy="511696"/>
            </a:xfrm>
            <a:prstGeom prst="rect">
              <a:avLst/>
            </a:prstGeom>
          </p:spPr>
        </p:pic>
        <p:pic>
          <p:nvPicPr>
            <p:cNvPr id="17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567" y="3925416"/>
              <a:ext cx="372142" cy="511696"/>
            </a:xfrm>
            <a:prstGeom prst="rect">
              <a:avLst/>
            </a:prstGeom>
          </p:spPr>
        </p:pic>
        <p:pic>
          <p:nvPicPr>
            <p:cNvPr id="18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178" y="3925416"/>
              <a:ext cx="372142" cy="511696"/>
            </a:xfrm>
            <a:prstGeom prst="rect">
              <a:avLst/>
            </a:prstGeom>
          </p:spPr>
        </p:pic>
        <p:pic>
          <p:nvPicPr>
            <p:cNvPr id="19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789" y="3925416"/>
              <a:ext cx="372142" cy="511696"/>
            </a:xfrm>
            <a:prstGeom prst="rect">
              <a:avLst/>
            </a:prstGeom>
          </p:spPr>
        </p:pic>
        <p:pic>
          <p:nvPicPr>
            <p:cNvPr id="20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400" y="3925416"/>
              <a:ext cx="372142" cy="511696"/>
            </a:xfrm>
            <a:prstGeom prst="rect">
              <a:avLst/>
            </a:prstGeom>
          </p:spPr>
        </p:pic>
        <p:pic>
          <p:nvPicPr>
            <p:cNvPr id="21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011" y="3925416"/>
              <a:ext cx="372142" cy="511696"/>
            </a:xfrm>
            <a:prstGeom prst="rect">
              <a:avLst/>
            </a:prstGeom>
          </p:spPr>
        </p:pic>
        <p:pic>
          <p:nvPicPr>
            <p:cNvPr id="22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622" y="3925416"/>
              <a:ext cx="372142" cy="511696"/>
            </a:xfrm>
            <a:prstGeom prst="rect">
              <a:avLst/>
            </a:prstGeom>
          </p:spPr>
        </p:pic>
        <p:pic>
          <p:nvPicPr>
            <p:cNvPr id="23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233" y="3925416"/>
              <a:ext cx="372142" cy="511696"/>
            </a:xfrm>
            <a:prstGeom prst="rect">
              <a:avLst/>
            </a:prstGeom>
          </p:spPr>
        </p:pic>
        <p:pic>
          <p:nvPicPr>
            <p:cNvPr id="24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844" y="3925416"/>
              <a:ext cx="372142" cy="511696"/>
            </a:xfrm>
            <a:prstGeom prst="rect">
              <a:avLst/>
            </a:prstGeom>
          </p:spPr>
        </p:pic>
        <p:pic>
          <p:nvPicPr>
            <p:cNvPr id="25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455" y="3925416"/>
              <a:ext cx="372142" cy="511696"/>
            </a:xfrm>
            <a:prstGeom prst="rect">
              <a:avLst/>
            </a:prstGeom>
          </p:spPr>
        </p:pic>
        <p:pic>
          <p:nvPicPr>
            <p:cNvPr id="26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066" y="3925416"/>
              <a:ext cx="372142" cy="511696"/>
            </a:xfrm>
            <a:prstGeom prst="rect">
              <a:avLst/>
            </a:prstGeom>
          </p:spPr>
        </p:pic>
        <p:pic>
          <p:nvPicPr>
            <p:cNvPr id="27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899" y="3925416"/>
              <a:ext cx="372142" cy="511696"/>
            </a:xfrm>
            <a:prstGeom prst="rect">
              <a:avLst/>
            </a:prstGeom>
          </p:spPr>
        </p:pic>
        <p:pic>
          <p:nvPicPr>
            <p:cNvPr id="28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677" y="3925416"/>
              <a:ext cx="372142" cy="511696"/>
            </a:xfrm>
            <a:prstGeom prst="rect">
              <a:avLst/>
            </a:prstGeom>
          </p:spPr>
        </p:pic>
        <p:pic>
          <p:nvPicPr>
            <p:cNvPr id="29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88" y="3925416"/>
              <a:ext cx="372142" cy="511696"/>
            </a:xfrm>
            <a:prstGeom prst="rect">
              <a:avLst/>
            </a:prstGeom>
          </p:spPr>
        </p:pic>
        <p:pic>
          <p:nvPicPr>
            <p:cNvPr id="30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510" y="3925416"/>
              <a:ext cx="372142" cy="511696"/>
            </a:xfrm>
            <a:prstGeom prst="rect">
              <a:avLst/>
            </a:prstGeom>
          </p:spPr>
        </p:pic>
        <p:pic>
          <p:nvPicPr>
            <p:cNvPr id="31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21" y="3925416"/>
              <a:ext cx="372142" cy="511696"/>
            </a:xfrm>
            <a:prstGeom prst="rect">
              <a:avLst/>
            </a:prstGeom>
          </p:spPr>
        </p:pic>
        <p:pic>
          <p:nvPicPr>
            <p:cNvPr id="32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732" y="3925416"/>
              <a:ext cx="372142" cy="511696"/>
            </a:xfrm>
            <a:prstGeom prst="rect">
              <a:avLst/>
            </a:prstGeom>
          </p:spPr>
        </p:pic>
        <p:pic>
          <p:nvPicPr>
            <p:cNvPr id="33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2346" y="3925416"/>
              <a:ext cx="372142" cy="511696"/>
            </a:xfrm>
            <a:prstGeom prst="rect">
              <a:avLst/>
            </a:prstGeom>
          </p:spPr>
        </p:pic>
        <p:pic>
          <p:nvPicPr>
            <p:cNvPr id="34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17504"/>
              <a:ext cx="372142" cy="511696"/>
            </a:xfrm>
            <a:prstGeom prst="rect">
              <a:avLst/>
            </a:prstGeom>
          </p:spPr>
        </p:pic>
        <p:pic>
          <p:nvPicPr>
            <p:cNvPr id="35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23" y="4717504"/>
              <a:ext cx="372142" cy="511696"/>
            </a:xfrm>
            <a:prstGeom prst="rect">
              <a:avLst/>
            </a:prstGeom>
          </p:spPr>
        </p:pic>
        <p:pic>
          <p:nvPicPr>
            <p:cNvPr id="36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34" y="4717504"/>
              <a:ext cx="372142" cy="511696"/>
            </a:xfrm>
            <a:prstGeom prst="rect">
              <a:avLst/>
            </a:prstGeom>
          </p:spPr>
        </p:pic>
        <p:pic>
          <p:nvPicPr>
            <p:cNvPr id="37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345" y="4717504"/>
              <a:ext cx="372142" cy="511696"/>
            </a:xfrm>
            <a:prstGeom prst="rect">
              <a:avLst/>
            </a:prstGeom>
          </p:spPr>
        </p:pic>
        <p:pic>
          <p:nvPicPr>
            <p:cNvPr id="38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56" y="4717504"/>
              <a:ext cx="372142" cy="511696"/>
            </a:xfrm>
            <a:prstGeom prst="rect">
              <a:avLst/>
            </a:prstGeom>
          </p:spPr>
        </p:pic>
        <p:pic>
          <p:nvPicPr>
            <p:cNvPr id="39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567" y="4717504"/>
              <a:ext cx="372142" cy="511696"/>
            </a:xfrm>
            <a:prstGeom prst="rect">
              <a:avLst/>
            </a:prstGeom>
          </p:spPr>
        </p:pic>
        <p:pic>
          <p:nvPicPr>
            <p:cNvPr id="40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178" y="4717504"/>
              <a:ext cx="372142" cy="511696"/>
            </a:xfrm>
            <a:prstGeom prst="rect">
              <a:avLst/>
            </a:prstGeom>
          </p:spPr>
        </p:pic>
        <p:pic>
          <p:nvPicPr>
            <p:cNvPr id="41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789" y="4717504"/>
              <a:ext cx="372142" cy="511696"/>
            </a:xfrm>
            <a:prstGeom prst="rect">
              <a:avLst/>
            </a:prstGeom>
          </p:spPr>
        </p:pic>
        <p:pic>
          <p:nvPicPr>
            <p:cNvPr id="42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400" y="4717504"/>
              <a:ext cx="372142" cy="511696"/>
            </a:xfrm>
            <a:prstGeom prst="rect">
              <a:avLst/>
            </a:prstGeom>
          </p:spPr>
        </p:pic>
        <p:pic>
          <p:nvPicPr>
            <p:cNvPr id="43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011" y="4717504"/>
              <a:ext cx="372142" cy="511696"/>
            </a:xfrm>
            <a:prstGeom prst="rect">
              <a:avLst/>
            </a:prstGeom>
          </p:spPr>
        </p:pic>
        <p:pic>
          <p:nvPicPr>
            <p:cNvPr id="44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622" y="4717504"/>
              <a:ext cx="372142" cy="511696"/>
            </a:xfrm>
            <a:prstGeom prst="rect">
              <a:avLst/>
            </a:prstGeom>
          </p:spPr>
        </p:pic>
        <p:pic>
          <p:nvPicPr>
            <p:cNvPr id="45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233" y="4717504"/>
              <a:ext cx="372142" cy="511696"/>
            </a:xfrm>
            <a:prstGeom prst="rect">
              <a:avLst/>
            </a:prstGeom>
          </p:spPr>
        </p:pic>
        <p:pic>
          <p:nvPicPr>
            <p:cNvPr id="46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844" y="4717504"/>
              <a:ext cx="372142" cy="511696"/>
            </a:xfrm>
            <a:prstGeom prst="rect">
              <a:avLst/>
            </a:prstGeom>
          </p:spPr>
        </p:pic>
        <p:pic>
          <p:nvPicPr>
            <p:cNvPr id="47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455" y="4717504"/>
              <a:ext cx="372142" cy="511696"/>
            </a:xfrm>
            <a:prstGeom prst="rect">
              <a:avLst/>
            </a:prstGeom>
          </p:spPr>
        </p:pic>
        <p:pic>
          <p:nvPicPr>
            <p:cNvPr id="48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066" y="4717504"/>
              <a:ext cx="372142" cy="511696"/>
            </a:xfrm>
            <a:prstGeom prst="rect">
              <a:avLst/>
            </a:prstGeom>
          </p:spPr>
        </p:pic>
        <p:pic>
          <p:nvPicPr>
            <p:cNvPr id="49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899" y="4717504"/>
              <a:ext cx="372142" cy="511696"/>
            </a:xfrm>
            <a:prstGeom prst="rect">
              <a:avLst/>
            </a:prstGeom>
          </p:spPr>
        </p:pic>
        <p:pic>
          <p:nvPicPr>
            <p:cNvPr id="50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677" y="4717504"/>
              <a:ext cx="372142" cy="511696"/>
            </a:xfrm>
            <a:prstGeom prst="rect">
              <a:avLst/>
            </a:prstGeom>
          </p:spPr>
        </p:pic>
        <p:pic>
          <p:nvPicPr>
            <p:cNvPr id="51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88" y="4717504"/>
              <a:ext cx="372142" cy="511696"/>
            </a:xfrm>
            <a:prstGeom prst="rect">
              <a:avLst/>
            </a:prstGeom>
          </p:spPr>
        </p:pic>
        <p:pic>
          <p:nvPicPr>
            <p:cNvPr id="52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510" y="4717504"/>
              <a:ext cx="372142" cy="511696"/>
            </a:xfrm>
            <a:prstGeom prst="rect">
              <a:avLst/>
            </a:prstGeom>
          </p:spPr>
        </p:pic>
        <p:pic>
          <p:nvPicPr>
            <p:cNvPr id="53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21" y="4717504"/>
              <a:ext cx="372142" cy="511696"/>
            </a:xfrm>
            <a:prstGeom prst="rect">
              <a:avLst/>
            </a:prstGeom>
          </p:spPr>
        </p:pic>
        <p:pic>
          <p:nvPicPr>
            <p:cNvPr id="54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732" y="4717504"/>
              <a:ext cx="372142" cy="511696"/>
            </a:xfrm>
            <a:prstGeom prst="rect">
              <a:avLst/>
            </a:prstGeom>
          </p:spPr>
        </p:pic>
        <p:pic>
          <p:nvPicPr>
            <p:cNvPr id="55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2346" y="4717504"/>
              <a:ext cx="372142" cy="511696"/>
            </a:xfrm>
            <a:prstGeom prst="rect">
              <a:avLst/>
            </a:prstGeom>
          </p:spPr>
        </p:pic>
        <p:pic>
          <p:nvPicPr>
            <p:cNvPr id="56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509592"/>
              <a:ext cx="372142" cy="511696"/>
            </a:xfrm>
            <a:prstGeom prst="rect">
              <a:avLst/>
            </a:prstGeom>
          </p:spPr>
        </p:pic>
        <p:pic>
          <p:nvPicPr>
            <p:cNvPr id="57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23" y="5509592"/>
              <a:ext cx="372142" cy="511696"/>
            </a:xfrm>
            <a:prstGeom prst="rect">
              <a:avLst/>
            </a:prstGeom>
          </p:spPr>
        </p:pic>
        <p:pic>
          <p:nvPicPr>
            <p:cNvPr id="58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34" y="5509592"/>
              <a:ext cx="372142" cy="511696"/>
            </a:xfrm>
            <a:prstGeom prst="rect">
              <a:avLst/>
            </a:prstGeom>
          </p:spPr>
        </p:pic>
        <p:pic>
          <p:nvPicPr>
            <p:cNvPr id="59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345" y="5509592"/>
              <a:ext cx="372142" cy="511696"/>
            </a:xfrm>
            <a:prstGeom prst="rect">
              <a:avLst/>
            </a:prstGeom>
          </p:spPr>
        </p:pic>
        <p:pic>
          <p:nvPicPr>
            <p:cNvPr id="60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56" y="5509592"/>
              <a:ext cx="372142" cy="511696"/>
            </a:xfrm>
            <a:prstGeom prst="rect">
              <a:avLst/>
            </a:prstGeom>
          </p:spPr>
        </p:pic>
        <p:pic>
          <p:nvPicPr>
            <p:cNvPr id="61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567" y="5509592"/>
              <a:ext cx="372142" cy="511696"/>
            </a:xfrm>
            <a:prstGeom prst="rect">
              <a:avLst/>
            </a:prstGeom>
          </p:spPr>
        </p:pic>
        <p:pic>
          <p:nvPicPr>
            <p:cNvPr id="62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178" y="5509592"/>
              <a:ext cx="372142" cy="511696"/>
            </a:xfrm>
            <a:prstGeom prst="rect">
              <a:avLst/>
            </a:prstGeom>
          </p:spPr>
        </p:pic>
        <p:pic>
          <p:nvPicPr>
            <p:cNvPr id="63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789" y="5509592"/>
              <a:ext cx="372142" cy="511696"/>
            </a:xfrm>
            <a:prstGeom prst="rect">
              <a:avLst/>
            </a:prstGeom>
          </p:spPr>
        </p:pic>
        <p:pic>
          <p:nvPicPr>
            <p:cNvPr id="64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400" y="5509592"/>
              <a:ext cx="372142" cy="511696"/>
            </a:xfrm>
            <a:prstGeom prst="rect">
              <a:avLst/>
            </a:prstGeom>
          </p:spPr>
        </p:pic>
        <p:pic>
          <p:nvPicPr>
            <p:cNvPr id="65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011" y="5509592"/>
              <a:ext cx="372142" cy="511696"/>
            </a:xfrm>
            <a:prstGeom prst="rect">
              <a:avLst/>
            </a:prstGeom>
          </p:spPr>
        </p:pic>
        <p:pic>
          <p:nvPicPr>
            <p:cNvPr id="66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622" y="5509592"/>
              <a:ext cx="372142" cy="511696"/>
            </a:xfrm>
            <a:prstGeom prst="rect">
              <a:avLst/>
            </a:prstGeom>
          </p:spPr>
        </p:pic>
        <p:pic>
          <p:nvPicPr>
            <p:cNvPr id="67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233" y="5509592"/>
              <a:ext cx="372142" cy="511696"/>
            </a:xfrm>
            <a:prstGeom prst="rect">
              <a:avLst/>
            </a:prstGeom>
          </p:spPr>
        </p:pic>
        <p:pic>
          <p:nvPicPr>
            <p:cNvPr id="68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844" y="5509592"/>
              <a:ext cx="372142" cy="511696"/>
            </a:xfrm>
            <a:prstGeom prst="rect">
              <a:avLst/>
            </a:prstGeom>
          </p:spPr>
        </p:pic>
        <p:pic>
          <p:nvPicPr>
            <p:cNvPr id="69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455" y="5509592"/>
              <a:ext cx="372142" cy="511696"/>
            </a:xfrm>
            <a:prstGeom prst="rect">
              <a:avLst/>
            </a:prstGeom>
          </p:spPr>
        </p:pic>
        <p:pic>
          <p:nvPicPr>
            <p:cNvPr id="70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066" y="5509592"/>
              <a:ext cx="372142" cy="511696"/>
            </a:xfrm>
            <a:prstGeom prst="rect">
              <a:avLst/>
            </a:prstGeom>
          </p:spPr>
        </p:pic>
        <p:pic>
          <p:nvPicPr>
            <p:cNvPr id="71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899" y="5509592"/>
              <a:ext cx="372142" cy="511696"/>
            </a:xfrm>
            <a:prstGeom prst="rect">
              <a:avLst/>
            </a:prstGeom>
          </p:spPr>
        </p:pic>
        <p:pic>
          <p:nvPicPr>
            <p:cNvPr id="72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677" y="5509592"/>
              <a:ext cx="372142" cy="511696"/>
            </a:xfrm>
            <a:prstGeom prst="rect">
              <a:avLst/>
            </a:prstGeom>
          </p:spPr>
        </p:pic>
        <p:pic>
          <p:nvPicPr>
            <p:cNvPr id="73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88" y="5509592"/>
              <a:ext cx="372142" cy="511696"/>
            </a:xfrm>
            <a:prstGeom prst="rect">
              <a:avLst/>
            </a:prstGeom>
          </p:spPr>
        </p:pic>
        <p:pic>
          <p:nvPicPr>
            <p:cNvPr id="74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510" y="5509592"/>
              <a:ext cx="372142" cy="511696"/>
            </a:xfrm>
            <a:prstGeom prst="rect">
              <a:avLst/>
            </a:prstGeom>
          </p:spPr>
        </p:pic>
        <p:pic>
          <p:nvPicPr>
            <p:cNvPr id="75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21" y="5509592"/>
              <a:ext cx="372142" cy="511696"/>
            </a:xfrm>
            <a:prstGeom prst="rect">
              <a:avLst/>
            </a:prstGeom>
          </p:spPr>
        </p:pic>
        <p:pic>
          <p:nvPicPr>
            <p:cNvPr id="76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732" y="5509592"/>
              <a:ext cx="372142" cy="511696"/>
            </a:xfrm>
            <a:prstGeom prst="rect">
              <a:avLst/>
            </a:prstGeom>
          </p:spPr>
        </p:pic>
        <p:pic>
          <p:nvPicPr>
            <p:cNvPr id="77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2346" y="5509592"/>
              <a:ext cx="372142" cy="511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6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</a:t>
            </a:r>
            <a:r>
              <a:rPr lang="ru-RU" dirty="0" smtClean="0"/>
              <a:t>Вредоносных </a:t>
            </a:r>
            <a:r>
              <a:rPr lang="ru-RU" dirty="0"/>
              <a:t>ПРОГРАММ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6" name="Group 1"/>
          <p:cNvGrpSpPr/>
          <p:nvPr/>
        </p:nvGrpSpPr>
        <p:grpSpPr>
          <a:xfrm>
            <a:off x="-3132856" y="1923678"/>
            <a:ext cx="15409712" cy="144016"/>
            <a:chOff x="-3132856" y="2492896"/>
            <a:chExt cx="15409712" cy="144016"/>
          </a:xfrm>
        </p:grpSpPr>
        <p:sp>
          <p:nvSpPr>
            <p:cNvPr id="7" name="L-Shape 6"/>
            <p:cNvSpPr/>
            <p:nvPr/>
          </p:nvSpPr>
          <p:spPr>
            <a:xfrm>
              <a:off x="4572000" y="2492896"/>
              <a:ext cx="7704856" cy="143718"/>
            </a:xfrm>
            <a:prstGeom prst="corner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L-Shape 7"/>
            <p:cNvSpPr/>
            <p:nvPr/>
          </p:nvSpPr>
          <p:spPr>
            <a:xfrm>
              <a:off x="-3132856" y="2493194"/>
              <a:ext cx="7704856" cy="143718"/>
            </a:xfrm>
            <a:prstGeom prst="corner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53847" y="928340"/>
            <a:ext cx="1890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+mj-lt"/>
              </a:rPr>
              <a:t>2011</a:t>
            </a:r>
            <a:endParaRPr lang="ru-RU" sz="5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6810" y="2175706"/>
            <a:ext cx="6884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Один новый вирус каждую </a:t>
            </a:r>
            <a:r>
              <a:rPr lang="ru-RU" sz="3200" dirty="0" smtClean="0">
                <a:latin typeface="+mj-lt"/>
              </a:rPr>
              <a:t>секунду</a:t>
            </a:r>
            <a:endParaRPr lang="ru-RU" sz="3200" dirty="0">
              <a:latin typeface="+mj-lt"/>
            </a:endParaRPr>
          </a:p>
        </p:txBody>
      </p:sp>
      <p:pic>
        <p:nvPicPr>
          <p:cNvPr id="1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2901316"/>
            <a:ext cx="9144000" cy="66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malware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9"/>
          <p:cNvSpPr txBox="1"/>
          <p:nvPr/>
        </p:nvSpPr>
        <p:spPr>
          <a:xfrm>
            <a:off x="2006073" y="1502202"/>
            <a:ext cx="50862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Franklin Gothic Demi" pitchFamily="34" charset="0"/>
              </a:rPr>
              <a:t>Что насчёт</a:t>
            </a:r>
            <a:endParaRPr lang="en-US" sz="5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FranklinGothHeavyCTT" pitchFamily="2" charset="0"/>
              </a:rPr>
              <a:t>2014</a:t>
            </a:r>
            <a:r>
              <a:rPr lang="de-DE" sz="80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de-DE" sz="5400" dirty="0" smtClean="0">
                <a:solidFill>
                  <a:schemeClr val="bg1"/>
                </a:solidFill>
                <a:latin typeface="Franklin Gothic Demi" pitchFamily="34" charset="0"/>
              </a:rPr>
              <a:t>?</a:t>
            </a:r>
            <a:endParaRPr lang="en-US" sz="5400" dirty="0" smtClean="0">
              <a:solidFill>
                <a:schemeClr val="bg1"/>
              </a:solidFill>
              <a:latin typeface="FranklinGothHeavy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malware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4"/>
          <p:cNvSpPr/>
          <p:nvPr/>
        </p:nvSpPr>
        <p:spPr>
          <a:xfrm>
            <a:off x="-508" y="-1028650"/>
            <a:ext cx="9144000" cy="6858000"/>
          </a:xfrm>
          <a:prstGeom prst="rect">
            <a:avLst/>
          </a:prstGeom>
          <a:solidFill>
            <a:srgbClr val="006D5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Aft>
                <a:spcPts val="1000"/>
              </a:spcAft>
            </a:pPr>
            <a:r>
              <a:rPr lang="ru-RU" sz="4000" dirty="0" smtClean="0">
                <a:latin typeface="+mj-lt"/>
              </a:rPr>
              <a:t>«Лаборатория Касперского»</a:t>
            </a:r>
            <a:endParaRPr lang="en-US" sz="4000" dirty="0" smtClean="0">
              <a:latin typeface="+mj-lt"/>
            </a:endParaRPr>
          </a:p>
          <a:p>
            <a:pPr marL="0" lvl="1" algn="ctr">
              <a:spcAft>
                <a:spcPts val="1000"/>
              </a:spcAft>
            </a:pPr>
            <a:r>
              <a:rPr lang="ru-RU" sz="4000" dirty="0" smtClean="0">
                <a:latin typeface="+mj-lt"/>
              </a:rPr>
              <a:t>сейчас обрабатывает</a:t>
            </a:r>
            <a:endParaRPr lang="en-US" sz="4000" dirty="0" smtClean="0">
              <a:latin typeface="+mj-lt"/>
            </a:endParaRPr>
          </a:p>
          <a:p>
            <a:pPr marL="0" lvl="1" algn="ctr">
              <a:spcAft>
                <a:spcPts val="1000"/>
              </a:spcAft>
            </a:pPr>
            <a:r>
              <a:rPr lang="en-US" sz="4000" u="sng" dirty="0" smtClean="0">
                <a:solidFill>
                  <a:schemeClr val="bg1"/>
                </a:solidFill>
                <a:latin typeface="+mj-lt"/>
              </a:rPr>
              <a:t>315</a:t>
            </a:r>
            <a:r>
              <a:rPr lang="ru-RU" sz="4000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u="sng" dirty="0" smtClean="0">
                <a:solidFill>
                  <a:schemeClr val="bg1"/>
                </a:solidFill>
                <a:latin typeface="+mj-lt"/>
              </a:rPr>
              <a:t>000</a:t>
            </a:r>
          </a:p>
          <a:p>
            <a:pPr marL="0" lvl="1" algn="ctr">
              <a:spcAft>
                <a:spcPts val="1000"/>
              </a:spcAft>
            </a:pPr>
            <a:r>
              <a:rPr lang="ru-RU" sz="4000" dirty="0" smtClean="0">
                <a:latin typeface="+mj-lt"/>
              </a:rPr>
              <a:t>уникальных образцов</a:t>
            </a:r>
            <a:br>
              <a:rPr lang="ru-RU" sz="4000" dirty="0" smtClean="0">
                <a:latin typeface="+mj-lt"/>
              </a:rPr>
            </a:br>
            <a:r>
              <a:rPr lang="ru-RU" sz="4000" dirty="0" smtClean="0">
                <a:latin typeface="+mj-lt"/>
              </a:rPr>
              <a:t>вредоносных программ</a:t>
            </a:r>
            <a:endParaRPr lang="en-US" sz="4000" dirty="0" smtClean="0">
              <a:latin typeface="+mj-lt"/>
            </a:endParaRPr>
          </a:p>
          <a:p>
            <a:pPr marL="0" lvl="1" algn="ctr">
              <a:spcAft>
                <a:spcPts val="1000"/>
              </a:spcAft>
            </a:pPr>
            <a:r>
              <a:rPr lang="ru-RU" sz="4000" dirty="0" smtClean="0">
                <a:latin typeface="+mj-lt"/>
              </a:rPr>
              <a:t>каждый день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06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цифры и статистика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IT-</a:t>
            </a:r>
            <a:r>
              <a:rPr lang="ru-RU" dirty="0" smtClean="0"/>
              <a:t>БЕЗОПАСНОСТЬ в</a:t>
            </a:r>
            <a:r>
              <a:rPr lang="en-US" dirty="0" smtClean="0"/>
              <a:t>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8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</a:t>
            </a:r>
            <a:r>
              <a:rPr lang="ru-RU" dirty="0" smtClean="0"/>
              <a:t>В ЧИСЛАХ</a:t>
            </a:r>
            <a:r>
              <a:rPr lang="en-US" dirty="0" smtClean="0"/>
              <a:t> - </a:t>
            </a:r>
            <a:r>
              <a:rPr lang="ru-RU" dirty="0" smtClean="0"/>
              <a:t>ОБЗОР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358775" y="1562039"/>
            <a:ext cx="8245673" cy="3062349"/>
          </a:xfrm>
        </p:spPr>
        <p:txBody>
          <a:bodyPr/>
          <a:lstStyle/>
          <a:p>
            <a:pPr lvl="1"/>
            <a:r>
              <a:rPr lang="ru-RU" dirty="0" smtClean="0"/>
              <a:t>Согласно данным облачной инфраструктуры </a:t>
            </a:r>
            <a:r>
              <a:rPr lang="en-US" dirty="0" smtClean="0"/>
              <a:t>Kaspersky Security Network, </a:t>
            </a:r>
            <a:r>
              <a:rPr lang="ru-RU" dirty="0" smtClean="0"/>
              <a:t>продукты компании нейтрализовали </a:t>
            </a:r>
            <a:r>
              <a:rPr lang="ru-RU" b="1" dirty="0" smtClean="0"/>
              <a:t>5 188 740 554</a:t>
            </a:r>
            <a:r>
              <a:rPr lang="ru-RU" dirty="0" smtClean="0"/>
              <a:t> </a:t>
            </a:r>
            <a:r>
              <a:rPr lang="ru-RU" dirty="0" err="1" smtClean="0"/>
              <a:t>кибератак</a:t>
            </a:r>
            <a:r>
              <a:rPr lang="ru-RU" dirty="0" smtClean="0"/>
              <a:t> на пользовательских компьютерах и мобильных устройствах.</a:t>
            </a:r>
          </a:p>
          <a:p>
            <a:pPr lvl="1"/>
            <a:r>
              <a:rPr lang="ru-RU" dirty="0" smtClean="0"/>
              <a:t>Решения «Лаборатории Касперского» предотвратили</a:t>
            </a:r>
            <a:r>
              <a:rPr lang="en-GB" dirty="0" smtClean="0"/>
              <a:t> </a:t>
            </a:r>
            <a:r>
              <a:rPr lang="en-GB" b="1" dirty="0" smtClean="0"/>
              <a:t>1700</a:t>
            </a:r>
            <a:r>
              <a:rPr lang="ru-RU" b="1" dirty="0" smtClean="0"/>
              <a:t> </a:t>
            </a:r>
            <a:r>
              <a:rPr lang="en-GB" b="1" dirty="0" smtClean="0"/>
              <a:t>870</a:t>
            </a:r>
            <a:r>
              <a:rPr lang="ru-RU" b="1" dirty="0" smtClean="0"/>
              <a:t> </a:t>
            </a:r>
            <a:r>
              <a:rPr lang="en-GB" b="1" dirty="0" smtClean="0"/>
              <a:t>654</a:t>
            </a:r>
            <a:r>
              <a:rPr lang="en-GB" dirty="0" smtClean="0"/>
              <a:t> </a:t>
            </a:r>
            <a:r>
              <a:rPr lang="ru-RU" dirty="0" smtClean="0"/>
              <a:t>атак, инициированных множеством вредоносных онлайн-ресурсов, расположенных по всему миру.</a:t>
            </a:r>
            <a:endParaRPr lang="en-US" dirty="0" smtClean="0"/>
          </a:p>
          <a:p>
            <a:pPr lvl="1"/>
            <a:r>
              <a:rPr lang="ru-RU" dirty="0" smtClean="0"/>
              <a:t>Продукты компании перехватили почти </a:t>
            </a:r>
            <a:r>
              <a:rPr lang="ru-RU" b="1" dirty="0" smtClean="0"/>
              <a:t>3 миллиарда </a:t>
            </a:r>
            <a:r>
              <a:rPr lang="ru-RU" dirty="0" smtClean="0"/>
              <a:t>попыток локального заражения пользовательских компьютеров. При этом этого было обнаружено </a:t>
            </a:r>
            <a:r>
              <a:rPr lang="ru-RU" b="1" dirty="0" smtClean="0"/>
              <a:t>1.8 миллиона</a:t>
            </a:r>
            <a:r>
              <a:rPr lang="ru-RU" dirty="0" smtClean="0"/>
              <a:t> вредоносных и подозрительных программ.</a:t>
            </a:r>
          </a:p>
          <a:p>
            <a:pPr lvl="1"/>
            <a:r>
              <a:rPr lang="ru-RU" b="1" dirty="0" smtClean="0"/>
              <a:t>45%</a:t>
            </a:r>
            <a:r>
              <a:rPr lang="ru-RU" dirty="0" smtClean="0"/>
              <a:t> всех веб-атак, заблокированных решениями «Лаборатории Касперского», были инициированы вредоносными онлайн-ресурсами, находящимися в США и России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Боремся с </a:t>
            </a:r>
            <a:r>
              <a:rPr lang="ru-RU" dirty="0" err="1" smtClean="0"/>
              <a:t>киберзлоумышленниками</a:t>
            </a:r>
            <a:r>
              <a:rPr lang="ru-RU" dirty="0" smtClean="0"/>
              <a:t> по всему миру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9&quot;/&gt;&lt;lineCharCount val=&quot;6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8&quot;/&gt;&lt;lineCharCount val=&quot;1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225858842,C:\Users\Fitzpatrick\Dropbox\Public\KES Business Internal Launch TRAINING MODULE_pptx\Media.ppc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22328A66-7E4B-4A84-B700-5EA18E386BD3}&quot;/&gt;&lt;isInvalidForFieldText val=&quot;0&quot;/&gt;&lt;Image&gt;&lt;filename val=&quot;C:\Users\FITZPA~1\AppData\Local\Temp\~Ca937C\data\asimages\{22328A66-7E4B-4A84-B700-5EA18E386BD3}_19.png&quot;/&gt;&lt;left val=&quot;127&quot;/&gt;&lt;top val=&quot;102&quot;/&gt;&lt;width val=&quot;608&quot;/&gt;&lt;height val=&quot;87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4C22DD-8749-4671-96D7-7400B36CB238}&quot;/&gt;&lt;isInvalidForFieldText val=&quot;0&quot;/&gt;&lt;Image&gt;&lt;filename val=&quot;C:\Users\FITZPA~1\AppData\Local\Temp\~Ca937C\data\asimages\{F94C22DD-8749-4671-96D7-7400B36CB238}_19.png&quot;/&gt;&lt;left val=&quot;561&quot;/&gt;&lt;top val=&quot;96&quot;/&gt;&lt;width val=&quot;118&quot;/&gt;&lt;height val=&quot;11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A2C1BB-E7CF-47D2-B6E6-1A76C8ED7C46}&quot;/&gt;&lt;isInvalidForFieldText val=&quot;0&quot;/&gt;&lt;Image&gt;&lt;filename val=&quot;C:\Users\FITZPA~1\AppData\Local\Temp\~Ca937C\data\asimages\{A8A2C1BB-E7CF-47D2-B6E6-1A76C8ED7C46}_19.png&quot;/&gt;&lt;left val=&quot;468&quot;/&gt;&lt;top val=&quot;101&quot;/&gt;&lt;width val=&quot;87&quot;/&gt;&lt;height val=&quot;86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PRESENTER_SHAPEINFO" val="&lt;ThreeDShapeInfo&gt;&lt;uuid val=&quot;{01662DF6-268E-4183-8F43-89DE1D786A3D}&quot;/&gt;&lt;isInvalidForFieldText val=&quot;0&quot;/&gt;&lt;Image&gt;&lt;filename val=&quot;C:\Users\FITZPA~1\AppData\Local\Temp\~Ca937C\data\asimages\{01662DF6-268E-4183-8F43-89DE1D786A3D}_19.png&quot;/&gt;&lt;left val=&quot;127&quot;/&gt;&lt;top val=&quot;190&quot;/&gt;&lt;width val=&quot;608&quot;/&gt;&lt;height val=&quot;87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815A577F-6B85-4A56-ABE1-EC3DFA0D274C}&quot;/&gt;&lt;isInvalidForFieldText val=&quot;0&quot;/&gt;&lt;Image&gt;&lt;filename val=&quot;C:\Users\FITZPA~1\AppData\Local\Temp\~Ca937C\data\asimages\{815A577F-6B85-4A56-ABE1-EC3DFA0D274C}_19.png&quot;/&gt;&lt;left val=&quot;127&quot;/&gt;&lt;top val=&quot;279&quot;/&gt;&lt;width val=&quot;608&quot;/&gt;&lt;height val=&quot;87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5D4A42-A6F9-4A07-AEF0-38D1E1D02349}&quot;/&gt;&lt;isInvalidForFieldText val=&quot;0&quot;/&gt;&lt;Image&gt;&lt;filename val=&quot;C:\Users\FITZPA~1\AppData\Local\Temp\~Ca937C\data\asimages\{C95D4A42-A6F9-4A07-AEF0-38D1E1D02349}_19.png&quot;/&gt;&lt;left val=&quot;523&quot;/&gt;&lt;top val=&quot;198&quot;/&gt;&lt;width val=&quot;99&quot;/&gt;&lt;height val=&quot;108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975FC5-9D94-4E83-BC28-4FFCEFD99B9C}&quot;/&gt;&lt;isInvalidForFieldText val=&quot;0&quot;/&gt;&lt;Image&gt;&lt;filename val=&quot;C:\Users\FITZPA~1\AppData\Local\Temp\~Ca937C\data\asimages\{3E975FC5-9D94-4E83-BC28-4FFCEFD99B9C}_19.png&quot;/&gt;&lt;left val=&quot;366&quot;/&gt;&lt;top val=&quot;199&quot;/&gt;&lt;width val=&quot;96&quot;/&gt;&lt;height val=&quot;104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19CF8B5-DE4F-4F1C-8653-0DA463EFE092}&quot;/&gt;&lt;isInvalidForFieldText val=&quot;0&quot;/&gt;&lt;Image&gt;&lt;filename val=&quot;C:\Users\FITZPA~1\AppData\Local\Temp\~Ca937C\data\asimages\{719CF8B5-DE4F-4F1C-8653-0DA463EFE092}_19.png&quot;/&gt;&lt;left val=&quot;445&quot;/&gt;&lt;top val=&quot;241&quot;/&gt;&lt;width val=&quot;43&quot;/&gt;&lt;height val=&quot;160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B417DE8-3D27-4E65-858D-E7C344169AA7}&quot;/&gt;&lt;isInvalidForFieldText val=&quot;0&quot;/&gt;&lt;Image&gt;&lt;filename val=&quot;C:\Users\FITZPA~1\AppData\Local\Temp\~Ca937C\data\asimages\{AB417DE8-3D27-4E65-858D-E7C344169AA7}_19.png&quot;/&gt;&lt;left val=&quot;459&quot;/&gt;&lt;top val=&quot;241&quot;/&gt;&lt;width val=&quot;43&quot;/&gt;&lt;height val=&quot;160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17E73720-26D4-4B27-93EE-1C8394199425}&quot;/&gt;&lt;isInvalidForFieldText val=&quot;0&quot;/&gt;&lt;Image&gt;&lt;filename val=&quot;C:\Users\FITZPA~1\AppData\Local\Temp\~Ca937C\data\asimages\{17E73720-26D4-4B27-93EE-1C8394199425}_19.png&quot;/&gt;&lt;left val=&quot;473&quot;/&gt;&lt;top val=&quot;241&quot;/&gt;&lt;width val=&quot;43&quot;/&gt;&lt;height val=&quot;16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5C648ADD-A368-4D6B-B586-99A5103A7CE3}&quot;/&gt;&lt;isInvalidForFieldText val=&quot;0&quot;/&gt;&lt;Image&gt;&lt;filename val=&quot;C:\Users\FITZPA~1\AppData\Local\Temp\~Ca937C\data\asimages\{5C648ADD-A368-4D6B-B586-99A5103A7CE3}_19.png&quot;/&gt;&lt;left val=&quot;491&quot;/&gt;&lt;top val=&quot;241&quot;/&gt;&lt;width val=&quot;43&quot;/&gt;&lt;height val=&quot;160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BD976D9-1BD4-40B1-9E3E-5763630FB230}&quot;/&gt;&lt;isInvalidForFieldText val=&quot;0&quot;/&gt;&lt;Image&gt;&lt;filename val=&quot;C:\Users\FITZPA~1\AppData\Local\Temp\~Ca937C\data\asimages\{3BD976D9-1BD4-40B1-9E3E-5763630FB230}_19.png&quot;/&gt;&lt;left val=&quot;505&quot;/&gt;&lt;top val=&quot;241&quot;/&gt;&lt;width val=&quot;43&quot;/&gt;&lt;height val=&quot;160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457E0AC-4454-43AE-AAC8-876F141288A7}&quot;/&gt;&lt;isInvalidForFieldText val=&quot;0&quot;/&gt;&lt;Image&gt;&lt;filename val=&quot;C:\Users\FITZPA~1\AppData\Local\Temp\~Ca937C\data\asimages\{0457E0AC-4454-43AE-AAC8-876F141288A7}_19.png&quot;/&gt;&lt;left val=&quot;519&quot;/&gt;&lt;top val=&quot;241&quot;/&gt;&lt;width val=&quot;43&quot;/&gt;&lt;height val=&quot;160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EAFE332-817E-40D5-A3AD-0DF56840B200}&quot;/&gt;&lt;isInvalidForFieldText val=&quot;0&quot;/&gt;&lt;Image&gt;&lt;filename val=&quot;C:\Users\FITZPA~1\AppData\Local\Temp\~Ca937C\data\asimages\{4EAFE332-817E-40D5-A3AD-0DF56840B200}_19.png&quot;/&gt;&lt;left val=&quot;537&quot;/&gt;&lt;top val=&quot;241&quot;/&gt;&lt;width val=&quot;43&quot;/&gt;&lt;height val=&quot;160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5ED60B5-84CA-4D48-8AB1-4868965BCAFD}&quot;/&gt;&lt;isInvalidForFieldText val=&quot;0&quot;/&gt;&lt;Image&gt;&lt;filename val=&quot;C:\Users\FITZPA~1\AppData\Local\Temp\~Ca937C\data\asimages\{65ED60B5-84CA-4D48-8AB1-4868965BCAFD}_19.png&quot;/&gt;&lt;left val=&quot;551&quot;/&gt;&lt;top val=&quot;241&quot;/&gt;&lt;width val=&quot;43&quot;/&gt;&lt;height val=&quot;160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54C2BA9E-ECBC-487B-9863-A4E4BB338D3D}&quot;/&gt;&lt;isInvalidForFieldText val=&quot;0&quot;/&gt;&lt;Image&gt;&lt;filename val=&quot;C:\Users\FITZPA~1\AppData\Local\Temp\~Ca937C\data\asimages\{54C2BA9E-ECBC-487B-9863-A4E4BB338D3D}_19.png&quot;/&gt;&lt;left val=&quot;565&quot;/&gt;&lt;top val=&quot;241&quot;/&gt;&lt;width val=&quot;43&quot;/&gt;&lt;height val=&quot;160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F1CD412-BBB0-482A-9428-A1F418DD8507}&quot;/&gt;&lt;isInvalidForFieldText val=&quot;0&quot;/&gt;&lt;Image&gt;&lt;filename val=&quot;C:\Users\FITZPA~1\AppData\Local\Temp\~Ca937C\data\asimages\{6F1CD412-BBB0-482A-9428-A1F418DD8507}_19.png&quot;/&gt;&lt;left val=&quot;583&quot;/&gt;&lt;top val=&quot;241&quot;/&gt;&lt;width val=&quot;43&quot;/&gt;&lt;height val=&quot;160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FBCB836D-C50A-4D37-92EF-F747E110D202}&quot;/&gt;&lt;isInvalidForFieldText val=&quot;0&quot;/&gt;&lt;Image&gt;&lt;filename val=&quot;C:\Users\FITZPA~1\AppData\Local\Temp\~Ca937C\data\asimages\{FBCB836D-C50A-4D37-92EF-F747E110D202}_19.png&quot;/&gt;&lt;left val=&quot;597&quot;/&gt;&lt;top val=&quot;241&quot;/&gt;&lt;width val=&quot;43&quot;/&gt;&lt;height val=&quot;160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52E79FA-885F-49E7-9B7B-8BE0C867BAD0}&quot;/&gt;&lt;isInvalidForFieldText val=&quot;0&quot;/&gt;&lt;Image&gt;&lt;filename val=&quot;C:\Users\FITZPA~1\AppData\Local\Temp\~Ca937C\data\asimages\{652E79FA-885F-49E7-9B7B-8BE0C867BAD0}_19.png&quot;/&gt;&lt;left val=&quot;612&quot;/&gt;&lt;top val=&quot;241&quot;/&gt;&lt;width val=&quot;43&quot;/&gt;&lt;height val=&quot;160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70546DC-9FBB-420F-8564-CEA9C04E5E70}&quot;/&gt;&lt;isInvalidForFieldText val=&quot;0&quot;/&gt;&lt;Image&gt;&lt;filename val=&quot;C:\Users\FITZPA~1\AppData\Local\Temp\~Ca937C\data\asimages\{070546DC-9FBB-420F-8564-CEA9C04E5E70}_19.png&quot;/&gt;&lt;left val=&quot;629&quot;/&gt;&lt;top val=&quot;241&quot;/&gt;&lt;width val=&quot;43&quot;/&gt;&lt;height val=&quot;16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2B16927-1916-468B-ABC4-695D8008206A}&quot;/&gt;&lt;isInvalidForFieldText val=&quot;0&quot;/&gt;&lt;Image&gt;&lt;filename val=&quot;C:\Users\FITZPA~1\AppData\Local\Temp\~Ca937C\data\asimages\{62B16927-1916-468B-ABC4-695D8008206A}_19.png&quot;/&gt;&lt;left val=&quot;643&quot;/&gt;&lt;top val=&quot;241&quot;/&gt;&lt;width val=&quot;43&quot;/&gt;&lt;height val=&quot;160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F0A0689-8662-45A4-BD74-F72849D3E392}&quot;/&gt;&lt;isInvalidForFieldText val=&quot;0&quot;/&gt;&lt;Image&gt;&lt;filename val=&quot;C:\Users\FITZPA~1\AppData\Local\Temp\~Ca937C\data\asimages\{DF0A0689-8662-45A4-BD74-F72849D3E392}_19.png&quot;/&gt;&lt;left val=&quot;657&quot;/&gt;&lt;top val=&quot;241&quot;/&gt;&lt;width val=&quot;43&quot;/&gt;&lt;height val=&quot;160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225858842,C:\Users\Fitzpatrick\Dropbox\Public\KES Business Internal Launch TRAINING MODULE_pptx\Media.ppc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1&quot;/&gt;&lt;lineCharCount val=&quot;15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14&quot;/&gt;&lt;lineCharCount val=&quot;9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3&quot;/&gt;&lt;lineCharCount val=&quot;12&quot;/&gt;&lt;lineCharCount val=&quot;5&quot;/&gt;&lt;lineCharCount val=&quot;13&quot;/&gt;&lt;lineCharCount val=&quot;14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2&quot;/&gt;&lt;lineCharCount val=&quot;13&quot;/&gt;&lt;lineCharCount val=&quot;8&quot;/&gt;&lt;lineCharCount val=&quot;14&quot;/&gt;&lt;lineCharCount val=&quot;6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1&quot;/&gt;&lt;lineCharCount val=&quot;1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&quot;/&gt;&lt;lineCharCount val=&quot;1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225858842,C:\Users\Fitzpatrick\Dropbox\Public\KES Business Internal Launch TRAINING MODULE_pptx\Media.ppc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0&quot;/&gt;&lt;lineCharCount val=&quot;26&quot;/&gt;&lt;lineCharCount val=&quot;15&quot;/&gt;&lt;lineCharCount val=&quot;25&quot;/&gt;&lt;lineCharCount val=&quot;35&quot;/&gt;&lt;lineCharCount val=&quot;19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3B0B94-E1CD-409B-84FA-A70801DE618C}&quot;/&gt;&lt;isInvalidForFieldText val=&quot;0&quot;/&gt;&lt;Image&gt;&lt;filename val=&quot;C:\Users\FITZPA~1\AppData\Local\Temp\~Ca937C\data\asimages\{183B0B94-E1CD-409B-84FA-A70801DE618C}_24.png&quot;/&gt;&lt;left val=&quot;393&quot;/&gt;&lt;top val=&quot;111&quot;/&gt;&lt;width val=&quot;285&quot;/&gt;&lt;height val=&quot;25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4&quot;/&gt;&lt;lineCharCount val=&quot;7&quot;/&gt;&lt;lineCharCount val=&quot;14&quot;/&gt;&lt;lineCharCount val=&quot;14&quot;/&gt;&lt;lineCharCount val=&quot;7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225858842,C:\Users\Fitzpatrick\Dropbox\Public\KES Business Internal Launch TRAINING MODULE_pptx\Media.ppc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&quot;/&gt;&lt;lineCharCount val=&quot;15&quot;/&gt;&lt;lineCharCount val=&quot;7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7&quot;/&gt;&lt;lineCharCount val=&quot;8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&quot;/&gt;&lt;lineCharCount val=&quot;13&quot;/&gt;&lt;lineCharCount val=&quot;7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0&quot;/&gt;&lt;lineCharCount val=&quot;10&quot;/&gt;&lt;lineCharCount val=&quot;9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0&quot;/&gt;&lt;lineCharCount val=&quot;15&quot;/&gt;&lt;lineCharCount val=&quot;7&quot;/&gt;&lt;lineCharCount val=&quot;8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13&quot;/&gt;&lt;lineCharCount val=&quot;13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8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25858842,C:\Users\Fitzpatrick\Dropbox\Public\KES Business Internal Launch TRAINING MODULE_pptx\Media.ppcx"/>
</p:tagLst>
</file>

<file path=ppt/theme/theme1.xml><?xml version="1.0" encoding="utf-8"?>
<a:theme xmlns:a="http://schemas.openxmlformats.org/drawingml/2006/main" name="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Kaspersky">
      <a:majorFont>
        <a:latin typeface="Lab GothicCTT Medium"/>
        <a:ea typeface=""/>
        <a:cs typeface=""/>
      </a:majorFont>
      <a:minorFont>
        <a:latin typeface="Lab GothicC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Accents color scheme">
  <a:themeElements>
    <a:clrScheme name="Accents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39B54A"/>
      </a:accent1>
      <a:accent2>
        <a:srgbClr val="EC008C"/>
      </a:accent2>
      <a:accent3>
        <a:srgbClr val="00AEEF"/>
      </a:accent3>
      <a:accent4>
        <a:srgbClr val="662D91"/>
      </a:accent4>
      <a:accent5>
        <a:srgbClr val="F6750A"/>
      </a:accent5>
      <a:accent6>
        <a:srgbClr val="006D55"/>
      </a:accent6>
      <a:hlink>
        <a:srgbClr val="006D55"/>
      </a:hlink>
      <a:folHlink>
        <a:srgbClr val="00362A"/>
      </a:folHlink>
    </a:clrScheme>
    <a:fontScheme name="Kaspersky">
      <a:majorFont>
        <a:latin typeface="Lab GothicCTT Medium"/>
        <a:ea typeface=""/>
        <a:cs typeface=""/>
      </a:majorFont>
      <a:minorFont>
        <a:latin typeface="Lab GothicC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>
        <a:sp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86E4E9F030F4399E265B5D2D2EC9A" ma:contentTypeVersion="2" ma:contentTypeDescription="Create a new document." ma:contentTypeScope="" ma:versionID="4091279fccd7624e96e41653ff018ce7">
  <xsd:schema xmlns:xsd="http://www.w3.org/2001/XMLSchema" xmlns:xs="http://www.w3.org/2001/XMLSchema" xmlns:p="http://schemas.microsoft.com/office/2006/metadata/properties" xmlns:ns1="8a09c138-3bb3-4bc6-a8a7-2afac9fb1b96" targetNamespace="http://schemas.microsoft.com/office/2006/metadata/properties" ma:root="true" ma:fieldsID="920cbb75d2dd36b9330eb638bfb0df8f" ns1:_="">
    <xsd:import namespace="8a09c138-3bb3-4bc6-a8a7-2afac9fb1b96"/>
    <xsd:element name="properties">
      <xsd:complexType>
        <xsd:sequence>
          <xsd:element name="documentManagement">
            <xsd:complexType>
              <xsd:all>
                <xsd:element ref="ns1:Preview" minOccurs="0"/>
                <xsd:element ref="ns1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9c138-3bb3-4bc6-a8a7-2afac9fb1b96" elementFormDefault="qualified">
    <xsd:import namespace="http://schemas.microsoft.com/office/2006/documentManagement/types"/>
    <xsd:import namespace="http://schemas.microsoft.com/office/infopath/2007/PartnerControls"/>
    <xsd:element name="Preview" ma:index="0" nillable="true" ma:displayName="Preview" ma:format="Image" ma:internalName="Preview">
      <xsd:simpleType>
        <xsd:restriction base="dms:Unknown"/>
      </xsd:simpleType>
    </xsd:element>
    <xsd:element name="Link" ma:index="9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ew xmlns="8a09c138-3bb3-4bc6-a8a7-2afac9fb1b96">https://intranet.kaspersky.com/PublishingImages/Brand_Central/169cover.jpg, </Preview>
    <Link xmlns="8a09c138-3bb3-4bc6-a8a7-2afac9fb1b96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E8C257A9-F0B2-407E-B0B0-BFB5AFC641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CBC711-B861-4629-8BC8-A37ABE4C1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09c138-3bb3-4bc6-a8a7-2afac9fb1b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C9F590-CDBC-44C4-A374-F500BE7D4217}">
  <ds:schemaRefs>
    <ds:schemaRef ds:uri="http://schemas.openxmlformats.org/package/2006/metadata/core-properties"/>
    <ds:schemaRef ds:uri="8a09c138-3bb3-4bc6-a8a7-2afac9fb1b96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1472</Words>
  <Application>Microsoft Office PowerPoint</Application>
  <PresentationFormat>On-screen Show (16:9)</PresentationFormat>
  <Paragraphs>256</Paragraphs>
  <Slides>30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Franklin Gothic Medium Cond</vt:lpstr>
      <vt:lpstr>Franklin Gothic Demi</vt:lpstr>
      <vt:lpstr>Franklin Gothic Demi Cond</vt:lpstr>
      <vt:lpstr>Lab Gothic Book</vt:lpstr>
      <vt:lpstr>Lab Gothic Medium</vt:lpstr>
      <vt:lpstr>Lab GothicCTT Medium</vt:lpstr>
      <vt:lpstr>FranklinGothHeavyCTT</vt:lpstr>
      <vt:lpstr>Lab GothicCTT Book</vt:lpstr>
      <vt:lpstr>Calibri</vt:lpstr>
      <vt:lpstr>Main</vt:lpstr>
      <vt:lpstr>1_Main</vt:lpstr>
      <vt:lpstr>Accents color scheme</vt:lpstr>
      <vt:lpstr>Киберугрозы XXI века </vt:lpstr>
      <vt:lpstr>PowerPoint Presentation</vt:lpstr>
      <vt:lpstr>ЭВОЛЮЦИЯ Вредоносных ПРОГРАММ</vt:lpstr>
      <vt:lpstr>ЭВОЛЮЦИЯ Вредоносных ПРОГРАММ</vt:lpstr>
      <vt:lpstr>ЭВОЛЮЦИЯ Вредоносных ПРОГРАММ</vt:lpstr>
      <vt:lpstr>Evolution of malware</vt:lpstr>
      <vt:lpstr>Evolution of malware</vt:lpstr>
      <vt:lpstr>PowerPoint Presentation</vt:lpstr>
      <vt:lpstr>2013 В ЧИСЛАХ - ОБЗОР</vt:lpstr>
      <vt:lpstr>ПРИЛОЖЕНИЯ, ЧЬИ УЯЗВИМОСТИ ИСПОЛЬЗУЮТСЯ ЗЛОУМЫШЛЕННИКАМИ</vt:lpstr>
      <vt:lpstr>ОПЕРАЦИОННЫЕ СИСТЕМЫ НАШИХ ПОЛЬЗОВАТЕЛЕЙ</vt:lpstr>
      <vt:lpstr>ОНЛАЙН УГРОЗЫ</vt:lpstr>
      <vt:lpstr>РИСК ОНЛАЙН-ЗАРАЖЕНИЯ</vt:lpstr>
      <vt:lpstr>PowerPoint Presentation</vt:lpstr>
      <vt:lpstr>ЭВОЛЮЦИЯ ВРЕДОНОСНЫХ ПРОГРАММ</vt:lpstr>
      <vt:lpstr>ЭвОЛЮЦИЯ ВРЕДОНОСНЫХ ПРОГРАММ</vt:lpstr>
      <vt:lpstr>ОТЧЁТ О МОБИЛЬНЫХ ВРЕДОНОСНАХ за 2013 год</vt:lpstr>
      <vt:lpstr>ОТЧЁТ О МОБИЛЬНЫХ ВРЕДОНОСНАХ за 2013 год</vt:lpstr>
      <vt:lpstr>ТЕНДЕНЦИЯ – БАНКОВСКИЕ ТРОЯНЦЫ</vt:lpstr>
      <vt:lpstr>МОБИЛЬНЫЕ зловреды – ГЕОГРАФИЯ УГРОЗ</vt:lpstr>
      <vt:lpstr>PowerPoint Presentation</vt:lpstr>
      <vt:lpstr>МаСКА</vt:lpstr>
      <vt:lpstr>МАСКА</vt:lpstr>
      <vt:lpstr>PowerPoint Presentation</vt:lpstr>
      <vt:lpstr>Защитные технологии</vt:lpstr>
      <vt:lpstr>Инструменты контроля</vt:lpstr>
      <vt:lpstr>Kaspersky Security для мобильных устройств Обновлено!</vt:lpstr>
      <vt:lpstr>Шифрование данных  Новинка! </vt:lpstr>
      <vt:lpstr>Kaspersky Systems Management Новинка!</vt:lpstr>
      <vt:lpstr>Спасибо! ВОПРОСЫ? </vt:lpstr>
    </vt:vector>
  </TitlesOfParts>
  <Company>PowerLexis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Vitaly Fedorov</cp:lastModifiedBy>
  <cp:revision>802</cp:revision>
  <dcterms:created xsi:type="dcterms:W3CDTF">2013-03-22T11:06:22Z</dcterms:created>
  <dcterms:modified xsi:type="dcterms:W3CDTF">2014-10-26T17:08:19Z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0x010100C1586E4E9F030F4399E265B5D2D2EC9A</vt:lpwstr>
  </property>
</Properties>
</file>