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8" r:id="rId2"/>
    <p:sldId id="256" r:id="rId3"/>
    <p:sldId id="257" r:id="rId4"/>
    <p:sldId id="258" r:id="rId5"/>
    <p:sldId id="260" r:id="rId6"/>
    <p:sldId id="261" r:id="rId7"/>
    <p:sldId id="287" r:id="rId8"/>
    <p:sldId id="288" r:id="rId9"/>
    <p:sldId id="264" r:id="rId10"/>
    <p:sldId id="265" r:id="rId11"/>
    <p:sldId id="266" r:id="rId12"/>
    <p:sldId id="268" r:id="rId13"/>
    <p:sldId id="269" r:id="rId14"/>
    <p:sldId id="270" r:id="rId15"/>
    <p:sldId id="271" r:id="rId16"/>
    <p:sldId id="274" r:id="rId17"/>
    <p:sldId id="275" r:id="rId18"/>
    <p:sldId id="276" r:id="rId19"/>
    <p:sldId id="278" r:id="rId20"/>
    <p:sldId id="291" r:id="rId21"/>
    <p:sldId id="292" r:id="rId22"/>
    <p:sldId id="293" r:id="rId23"/>
    <p:sldId id="294" r:id="rId24"/>
    <p:sldId id="295" r:id="rId25"/>
    <p:sldId id="296" r:id="rId26"/>
    <p:sldId id="28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52712" autoAdjust="0"/>
  </p:normalViewPr>
  <p:slideViewPr>
    <p:cSldViewPr>
      <p:cViewPr>
        <p:scale>
          <a:sx n="60" d="100"/>
          <a:sy n="60" d="100"/>
        </p:scale>
        <p:origin x="-1416" y="6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B781DD-82B7-42BF-B4B5-6044AC97DD19}" type="datetimeFigureOut">
              <a:rPr lang="en-US"/>
              <a:pPr>
                <a:defRPr/>
              </a:pPr>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06CC5E6-71D4-4AA2-A5A0-2CE7F002ED2E}" type="slidenum">
              <a:rPr lang="en-US"/>
              <a:pPr>
                <a:defRPr/>
              </a:pPr>
              <a:t>‹#›</a:t>
            </a:fld>
            <a:endParaRPr lang="en-US"/>
          </a:p>
        </p:txBody>
      </p:sp>
    </p:spTree>
    <p:extLst>
      <p:ext uri="{BB962C8B-B14F-4D97-AF65-F5344CB8AC3E}">
        <p14:creationId xmlns:p14="http://schemas.microsoft.com/office/powerpoint/2010/main" xmlns="" val="194624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icrosoft.com/rus/licensing/support/guide/glossary/A-Br/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icrosoft.com/rus/licensing/General/Retail.aspx"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microsoft.com/rus/licensing/General/Summary.aspx" TargetMode="External"/><Relationship Id="rId4" Type="http://schemas.openxmlformats.org/officeDocument/2006/relationships/hyperlink" Target="http://www.microsoft.com/rus/licensing/General/Oem.asp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crosoft.com/rus/licensing/General/Retail.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icrosoft.com/Rus/Education/Licensing/Aol.msp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icrosoft.com/rus/licensing/volume/government.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r>
              <a:rPr lang="ru-RU" sz="1400" dirty="0" smtClean="0"/>
              <a:t>Программное обеспечение подобно другим объектам интеллектуальной собственности, таким как музыкальные и литературные произведения, защищено от несанкционированного копирования законами об авторских правах. Законы об авторских правах предусматривают сохранение за автором (издателем) программного обеспечения нескольких исключительных прав, одно из которых - право на производство копий программного обеспечения.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err="1" smtClean="0"/>
              <a:t>Open</a:t>
            </a:r>
            <a:r>
              <a:rPr lang="ru-RU" dirty="0" smtClean="0"/>
              <a:t> </a:t>
            </a:r>
            <a:r>
              <a:rPr lang="ru-RU" dirty="0" err="1" smtClean="0"/>
              <a:t>Value</a:t>
            </a:r>
            <a:r>
              <a:rPr lang="ru-RU" dirty="0" smtClean="0"/>
              <a:t> даёт возможность приобрести постоянные (бессрочные) лицензии на последние версии ПО Microsoft с оплатой равными долями в течение трёх лет действия соглашения Программа доступна клиентам, которые хотят приобрести 5 и более любых лицензий на любые продукты, и особенно выгодна заказчикам, которые готовы лицензировать основные («базовые») продукты для всех настольных ПК в организации, благодаря наличию значительных скидок «за стандартизацию». </a:t>
            </a:r>
            <a:endParaRPr lang="en-US" dirty="0" smtClean="0"/>
          </a:p>
          <a:p>
            <a:pPr>
              <a:spcBef>
                <a:spcPct val="0"/>
              </a:spcBef>
            </a:pPr>
            <a:endParaRPr lang="ru-RU"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87F08C-B1C6-4524-AA7A-FF8B69315E8F}"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Стандартизация</a:t>
            </a:r>
            <a:r>
              <a:rPr lang="ru-RU" baseline="0" dirty="0" smtClean="0"/>
              <a:t> ПО</a:t>
            </a:r>
            <a:endParaRPr lang="en-US" dirty="0"/>
          </a:p>
        </p:txBody>
      </p:sp>
      <p:sp>
        <p:nvSpPr>
          <p:cNvPr id="4" name="Slide Number Placeholder 3"/>
          <p:cNvSpPr>
            <a:spLocks noGrp="1"/>
          </p:cNvSpPr>
          <p:nvPr>
            <p:ph type="sldNum" sz="quarter" idx="10"/>
          </p:nvPr>
        </p:nvSpPr>
        <p:spPr/>
        <p:txBody>
          <a:bodyPr/>
          <a:lstStyle/>
          <a:p>
            <a:pPr>
              <a:defRPr/>
            </a:pPr>
            <a:fld id="{506CC5E6-71D4-4AA2-A5A0-2CE7F002ED2E}" type="slidenum">
              <a:rPr lang="en-US" smtClean="0"/>
              <a:pPr>
                <a:defRPr/>
              </a:pPr>
              <a:t>12</a:t>
            </a:fld>
            <a:endParaRPr lang="en-US"/>
          </a:p>
        </p:txBody>
      </p:sp>
    </p:spTree>
    <p:extLst>
      <p:ext uri="{BB962C8B-B14F-4D97-AF65-F5344CB8AC3E}">
        <p14:creationId xmlns:p14="http://schemas.microsoft.com/office/powerpoint/2010/main" xmlns="" val="135582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Установка ПО на все ПК – стандартизация</a:t>
            </a:r>
          </a:p>
          <a:p>
            <a:pPr>
              <a:spcBef>
                <a:spcPct val="0"/>
              </a:spcBef>
            </a:pPr>
            <a:r>
              <a:rPr lang="ru-RU" dirty="0" smtClean="0"/>
              <a:t>Все скидки прописаны в прайсе.</a:t>
            </a:r>
          </a:p>
          <a:p>
            <a:pPr>
              <a:spcBef>
                <a:spcPct val="0"/>
              </a:spcBef>
            </a:pPr>
            <a:r>
              <a:rPr lang="ru-RU" dirty="0" smtClean="0"/>
              <a:t>На базовые продукты фиксируется цена на 3 года.</a:t>
            </a: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AC5F20-BD1B-4DC4-BC1F-E22C0DA48FAC}"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Нужно лицензировать «</a:t>
            </a:r>
            <a:r>
              <a:rPr lang="ru-RU" dirty="0" smtClean="0">
                <a:hlinkClick r:id="rId3"/>
              </a:rPr>
              <a:t>базовые</a:t>
            </a:r>
            <a:r>
              <a:rPr lang="ru-RU" dirty="0" smtClean="0"/>
              <a:t>» продукты одной или нескольких категорий для всех ПК на </a:t>
            </a:r>
            <a:r>
              <a:rPr lang="ru-RU" dirty="0" err="1" smtClean="0"/>
              <a:t>предприятии:</a:t>
            </a:r>
            <a:r>
              <a:rPr lang="ru-RU" b="1" dirty="0" err="1" smtClean="0"/>
              <a:t>Настольные</a:t>
            </a:r>
            <a:r>
              <a:rPr lang="ru-RU" b="1" dirty="0" smtClean="0"/>
              <a:t> операционные системы</a:t>
            </a:r>
            <a:endParaRPr lang="ru-RU" dirty="0" smtClean="0"/>
          </a:p>
          <a:p>
            <a:r>
              <a:rPr lang="ru-RU" dirty="0" err="1" smtClean="0"/>
              <a:t>Windows</a:t>
            </a:r>
            <a:r>
              <a:rPr lang="ru-RU" dirty="0" smtClean="0"/>
              <a:t> </a:t>
            </a:r>
            <a:r>
              <a:rPr lang="ru-RU" dirty="0" err="1" smtClean="0"/>
              <a:t>Pro</a:t>
            </a:r>
            <a:r>
              <a:rPr lang="ru-RU" dirty="0" smtClean="0"/>
              <a:t>/</a:t>
            </a:r>
            <a:r>
              <a:rPr lang="ru-RU" dirty="0" err="1" smtClean="0"/>
              <a:t>Enterprise</a:t>
            </a:r>
            <a:r>
              <a:rPr lang="ru-RU" dirty="0" smtClean="0"/>
              <a:t> </a:t>
            </a:r>
            <a:r>
              <a:rPr lang="ru-RU" dirty="0" err="1" smtClean="0"/>
              <a:t>Upgrade</a:t>
            </a:r>
            <a:endParaRPr lang="ru-RU" dirty="0" smtClean="0"/>
          </a:p>
          <a:p>
            <a:r>
              <a:rPr lang="ru-RU" dirty="0" err="1" smtClean="0"/>
              <a:t>Windows</a:t>
            </a:r>
            <a:r>
              <a:rPr lang="ru-RU" dirty="0" smtClean="0"/>
              <a:t> </a:t>
            </a:r>
            <a:r>
              <a:rPr lang="ru-RU" dirty="0" err="1" smtClean="0"/>
              <a:t>Pro</a:t>
            </a:r>
            <a:r>
              <a:rPr lang="ru-RU" dirty="0" smtClean="0"/>
              <a:t>/</a:t>
            </a:r>
            <a:r>
              <a:rPr lang="ru-RU" dirty="0" err="1" smtClean="0"/>
              <a:t>Enterprise</a:t>
            </a:r>
            <a:r>
              <a:rPr lang="ru-RU" dirty="0" smtClean="0"/>
              <a:t> </a:t>
            </a:r>
            <a:r>
              <a:rPr lang="ru-RU" dirty="0" err="1" smtClean="0"/>
              <a:t>Upgrade</a:t>
            </a:r>
            <a:r>
              <a:rPr lang="ru-RU" dirty="0" smtClean="0"/>
              <a:t> c MDOP</a:t>
            </a:r>
          </a:p>
          <a:p>
            <a:r>
              <a:rPr lang="ru-RU" b="1" dirty="0" smtClean="0"/>
              <a:t>Приложения</a:t>
            </a:r>
            <a:endParaRPr lang="ru-RU" dirty="0" smtClean="0"/>
          </a:p>
          <a:p>
            <a:r>
              <a:rPr lang="ru-RU" dirty="0" err="1" smtClean="0"/>
              <a:t>Office</a:t>
            </a:r>
            <a:r>
              <a:rPr lang="ru-RU" dirty="0" smtClean="0"/>
              <a:t> </a:t>
            </a:r>
            <a:r>
              <a:rPr lang="ru-RU" dirty="0" err="1" smtClean="0"/>
              <a:t>Professional</a:t>
            </a:r>
            <a:r>
              <a:rPr lang="ru-RU" dirty="0" smtClean="0"/>
              <a:t> </a:t>
            </a:r>
            <a:r>
              <a:rPr lang="ru-RU" dirty="0" err="1" smtClean="0"/>
              <a:t>Plus</a:t>
            </a:r>
            <a:endParaRPr lang="ru-RU" dirty="0" smtClean="0"/>
          </a:p>
          <a:p>
            <a:r>
              <a:rPr lang="ru-RU" b="1" dirty="0" smtClean="0"/>
              <a:t>Клиентские лицензии</a:t>
            </a:r>
            <a:endParaRPr lang="ru-RU" dirty="0" smtClean="0"/>
          </a:p>
          <a:p>
            <a:r>
              <a:rPr lang="ru-RU" dirty="0" err="1" smtClean="0"/>
              <a:t>Core</a:t>
            </a:r>
            <a:r>
              <a:rPr lang="ru-RU" dirty="0" smtClean="0"/>
              <a:t> CAL </a:t>
            </a:r>
            <a:r>
              <a:rPr lang="ru-RU" dirty="0" err="1" smtClean="0"/>
              <a:t>Suite</a:t>
            </a:r>
            <a:endParaRPr lang="ru-RU" dirty="0" smtClean="0"/>
          </a:p>
          <a:p>
            <a:r>
              <a:rPr lang="ru-RU" dirty="0" err="1" smtClean="0"/>
              <a:t>Enterprise</a:t>
            </a:r>
            <a:r>
              <a:rPr lang="ru-RU" dirty="0" smtClean="0"/>
              <a:t> CAL </a:t>
            </a:r>
            <a:r>
              <a:rPr lang="ru-RU" dirty="0" err="1" smtClean="0"/>
              <a:t>Suite</a:t>
            </a:r>
            <a:endParaRPr lang="ru-RU" dirty="0" smtClean="0"/>
          </a:p>
          <a:p>
            <a:r>
              <a:rPr lang="ru-RU" dirty="0" smtClean="0"/>
              <a:t>SBS CAL </a:t>
            </a:r>
            <a:r>
              <a:rPr lang="ru-RU" dirty="0" err="1" smtClean="0"/>
              <a:t>Standard</a:t>
            </a:r>
            <a:r>
              <a:rPr lang="ru-RU" dirty="0" smtClean="0"/>
              <a:t>/</a:t>
            </a:r>
            <a:r>
              <a:rPr lang="ru-RU" dirty="0" err="1" smtClean="0"/>
              <a:t>Premium</a:t>
            </a:r>
            <a:endParaRPr lang="ru-RU" dirty="0" smtClean="0"/>
          </a:p>
          <a:p>
            <a:endParaRPr lang="ru-RU" dirty="0" smtClean="0"/>
          </a:p>
          <a:p>
            <a:r>
              <a:rPr lang="ru-RU" dirty="0" smtClean="0"/>
              <a:t>Количество лицензий не может уменьшаться.</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Цена фиксирована для последующих платежей, но не для заказов дополнительных лицензий или продуктов. </a:t>
            </a:r>
          </a:p>
          <a:p>
            <a:endParaRPr lang="ru-RU" dirty="0" smtClean="0"/>
          </a:p>
          <a:p>
            <a:r>
              <a:rPr lang="ru-RU" dirty="0" smtClean="0"/>
              <a:t>При расширении парка ПК нужно приобретать дополнительные лицензии на «базовые» продукты, которые лицензированы для всего парка. На эти продукты распространяются скидки.</a:t>
            </a:r>
          </a:p>
          <a:p>
            <a:r>
              <a:rPr lang="ru-RU" dirty="0" smtClean="0"/>
              <a:t>Все остальные продукты заказываются в любом количестве при необходимости.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Если у компании нет возможности принимать долгосрочные решения об инвестициях в IT или просто сократились бюджеты на покупку ПО, Microsoft предлагает наиболее выгодный в таких обстоятельствах способ лицензирования ПО – аренду.</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smtClean="0"/>
              <a:t>Аренда ПО, или подписка позволяет с минимальными затратами получить гибкое лицензионное соглашение, дающее возможность ежегодно оплачивать только те лицензии, которые нужны бизнесу. Соглашение даёт право пользоваться самыми последними версиями ПО, увеличивая количество лицензий, уменьшая его или вовсе отказываясь от лицензий.</a:t>
            </a:r>
          </a:p>
          <a:p>
            <a:endParaRPr lang="ru-RU" smtClean="0"/>
          </a:p>
          <a:p>
            <a:r>
              <a:rPr lang="ru-RU" b="1" smtClean="0"/>
              <a:t>Возможность выкупа лицензий в постоянное пользование</a:t>
            </a:r>
            <a:r>
              <a:rPr lang="ru-RU" smtClean="0"/>
              <a:t> даётся заказчикам по окончании срока трёхлетнего соглашения. Стоимость выкупа составляет 1,75 годового арендного платежа. </a:t>
            </a:r>
          </a:p>
          <a:p>
            <a:endParaRPr lang="ru-RU"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F35F18-E10E-40C3-90FE-93617750222D}"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Оплата производится только в годовщину соглашения, когда клиент предоставляет в Microsoft информацию о текущем количестве ПК. Эта информация является его ежегодным заказом на программное обеспечение.</a:t>
            </a:r>
          </a:p>
          <a:p>
            <a:endParaRPr lang="ru-RU" dirty="0" smtClean="0"/>
          </a:p>
          <a:p>
            <a:r>
              <a:rPr lang="ru-RU" dirty="0" smtClean="0"/>
              <a:t>В течение действия соглашения для любых дополнительных ПК действуют цены, установленные при подписании соглашения.</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r>
              <a:rPr lang="ru-RU" b="1" dirty="0" smtClean="0"/>
              <a:t>Microsoft </a:t>
            </a:r>
            <a:r>
              <a:rPr lang="ru-RU" b="1" dirty="0" err="1" smtClean="0"/>
              <a:t>Software</a:t>
            </a:r>
            <a:r>
              <a:rPr lang="ru-RU" b="1" dirty="0" smtClean="0"/>
              <a:t> </a:t>
            </a:r>
            <a:r>
              <a:rPr lang="ru-RU" b="1" dirty="0" err="1" smtClean="0"/>
              <a:t>Assurance</a:t>
            </a:r>
            <a:r>
              <a:rPr lang="ru-RU" dirty="0" smtClean="0"/>
              <a:t> - программа поддержки Microsoft, которая призвана помочь заказчикам корпоративных лицензий максимально эффективно использовать приобретенное программное обеспечение.</a:t>
            </a:r>
            <a:br>
              <a:rPr lang="ru-RU" dirty="0" smtClean="0"/>
            </a:br>
            <a:r>
              <a:rPr lang="ru-RU" dirty="0" smtClean="0"/>
              <a:t/>
            </a:r>
            <a:br>
              <a:rPr lang="ru-RU" dirty="0" smtClean="0"/>
            </a:br>
            <a:r>
              <a:rPr lang="ru-RU" b="1" dirty="0" err="1" smtClean="0"/>
              <a:t>Software</a:t>
            </a:r>
            <a:r>
              <a:rPr lang="ru-RU" b="1" dirty="0" smtClean="0"/>
              <a:t> </a:t>
            </a:r>
            <a:r>
              <a:rPr lang="ru-RU" b="1" dirty="0" err="1" smtClean="0"/>
              <a:t>Assurance</a:t>
            </a:r>
            <a:r>
              <a:rPr lang="ru-RU" dirty="0" smtClean="0"/>
              <a:t> предлагает универсальный механизм обновления программных продуктов, а также пакет бесплатных услуг и инструментов, которые способствуют эффективному планированию, разработке и внедрению новых продуктов и решений, обучению IT-сотрудников, сокращению затрат на техническую поддержку, т.е. развитию информационной инфраструктуры организации.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C00000"/>
                </a:solidFill>
              </a:rPr>
              <a:t>E-Learning</a:t>
            </a:r>
            <a:r>
              <a:rPr lang="en-US" sz="1200" dirty="0" smtClean="0"/>
              <a:t> </a:t>
            </a:r>
            <a:r>
              <a:rPr lang="ru-RU" sz="1200" dirty="0" smtClean="0"/>
              <a:t>– когда выдаете комп сотруднику у вас нет точного понимания, что работник</a:t>
            </a:r>
            <a:r>
              <a:rPr lang="ru-RU" sz="1200" baseline="0" dirty="0" smtClean="0"/>
              <a:t> хорошего разбирается в компе. Это обучение позволяет вам быть уверенным, что сотрудник обучился</a:t>
            </a:r>
            <a:endParaRPr lang="en-US" dirty="0"/>
          </a:p>
        </p:txBody>
      </p:sp>
      <p:sp>
        <p:nvSpPr>
          <p:cNvPr id="4" name="Slide Number Placeholder 3"/>
          <p:cNvSpPr>
            <a:spLocks noGrp="1"/>
          </p:cNvSpPr>
          <p:nvPr>
            <p:ph type="sldNum" sz="quarter" idx="10"/>
          </p:nvPr>
        </p:nvSpPr>
        <p:spPr/>
        <p:txBody>
          <a:bodyPr/>
          <a:lstStyle/>
          <a:p>
            <a:pPr>
              <a:defRPr/>
            </a:pPr>
            <a:fld id="{506CC5E6-71D4-4AA2-A5A0-2CE7F002ED2E}" type="slidenum">
              <a:rPr lang="en-US" smtClean="0"/>
              <a:pPr>
                <a:defRPr/>
              </a:pPr>
              <a:t>20</a:t>
            </a:fld>
            <a:endParaRPr lang="en-US"/>
          </a:p>
        </p:txBody>
      </p:sp>
    </p:spTree>
    <p:extLst>
      <p:ext uri="{BB962C8B-B14F-4D97-AF65-F5344CB8AC3E}">
        <p14:creationId xmlns:p14="http://schemas.microsoft.com/office/powerpoint/2010/main" xmlns="" val="327536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Приобретая программное обеспечение, вы в действительности приобретаете лицензию, которая дает вам право на использование этого ПО. Условия использования программного обеспечения (например, возможность переноса на другой ПК, право использования предыдущих версий) фиксируются в соглашении, сопровождающим поставку продукта. Самый распространенный вариант такого соглашения - лицензионное соглашение конечного пользователя (EULA - </a:t>
            </a:r>
            <a:r>
              <a:rPr lang="ru-RU" dirty="0" err="1" smtClean="0"/>
              <a:t>End</a:t>
            </a:r>
            <a:r>
              <a:rPr lang="ru-RU" dirty="0" smtClean="0"/>
              <a:t> </a:t>
            </a:r>
            <a:r>
              <a:rPr lang="ru-RU" dirty="0" err="1" smtClean="0"/>
              <a:t>User</a:t>
            </a:r>
            <a:r>
              <a:rPr lang="ru-RU" dirty="0" smtClean="0"/>
              <a:t> </a:t>
            </a:r>
            <a:r>
              <a:rPr lang="ru-RU" dirty="0" err="1" smtClean="0"/>
              <a:t>License</a:t>
            </a:r>
            <a:r>
              <a:rPr lang="ru-RU" dirty="0" smtClean="0"/>
              <a:t> </a:t>
            </a:r>
            <a:r>
              <a:rPr lang="ru-RU" dirty="0" err="1" smtClean="0"/>
              <a:t>Agreement</a:t>
            </a:r>
            <a:r>
              <a:rPr lang="ru-RU" dirty="0" smtClean="0"/>
              <a:t>).</a:t>
            </a:r>
          </a:p>
          <a:p>
            <a:endParaRPr lang="ru-RU" dirty="0" smtClean="0"/>
          </a:p>
          <a:p>
            <a:r>
              <a:rPr lang="ru-RU" dirty="0" smtClean="0"/>
              <a:t>Чтобы</a:t>
            </a:r>
            <a:r>
              <a:rPr lang="ru-RU" baseline="0" dirty="0" smtClean="0"/>
              <a:t> лучше понять преимущества и отличия я расскажу о каждом виде </a:t>
            </a:r>
            <a:r>
              <a:rPr lang="ru-RU" baseline="0" smtClean="0"/>
              <a:t>лицензирования подробно</a:t>
            </a:r>
            <a:r>
              <a:rPr lang="ru-RU"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06CC5E6-71D4-4AA2-A5A0-2CE7F002ED2E}" type="slidenum">
              <a:rPr lang="en-US" smtClean="0"/>
              <a:pPr>
                <a:defRPr/>
              </a:pPr>
              <a:t>24</a:t>
            </a:fld>
            <a:endParaRPr lang="en-US"/>
          </a:p>
        </p:txBody>
      </p:sp>
    </p:spTree>
    <p:extLst>
      <p:ext uri="{BB962C8B-B14F-4D97-AF65-F5344CB8AC3E}">
        <p14:creationId xmlns:p14="http://schemas.microsoft.com/office/powerpoint/2010/main" xmlns="" val="37555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Планирование внедрения осуществляется в виде консультаций сертифицированных специалистов, которые вместе с вами разработают комплексный план развертывания, сочетающий анализ, экономическое обоснование, описание процессов и технических процедур установки ПО. Количество бесплатных дней обслуживания определяется условиями соглашения </a:t>
            </a:r>
            <a:r>
              <a:rPr lang="ru-RU" dirty="0" err="1" smtClean="0"/>
              <a:t>Software</a:t>
            </a:r>
            <a:r>
              <a:rPr lang="ru-RU" dirty="0" smtClean="0"/>
              <a:t> </a:t>
            </a:r>
            <a:r>
              <a:rPr lang="ru-RU" dirty="0" err="1" smtClean="0"/>
              <a:t>Assurance</a:t>
            </a:r>
            <a:r>
              <a:rPr lang="ru-RU" dirty="0" smtClean="0"/>
              <a:t>. Консультации по внедрению предоставляются для трёх групп продуктов на выбор: настольных операционных систем и приложений, </a:t>
            </a:r>
            <a:r>
              <a:rPr lang="ru-RU" dirty="0" err="1" smtClean="0"/>
              <a:t>SharePoint</a:t>
            </a:r>
            <a:r>
              <a:rPr lang="ru-RU" dirty="0" smtClean="0"/>
              <a:t> </a:t>
            </a:r>
            <a:r>
              <a:rPr lang="ru-RU" dirty="0" err="1" smtClean="0"/>
              <a:t>Server</a:t>
            </a:r>
            <a:r>
              <a:rPr lang="ru-RU" dirty="0" smtClean="0"/>
              <a:t> и </a:t>
            </a:r>
            <a:r>
              <a:rPr lang="ru-RU" dirty="0" err="1" smtClean="0"/>
              <a:t>Exchange</a:t>
            </a:r>
            <a:r>
              <a:rPr lang="ru-RU" dirty="0" smtClean="0"/>
              <a:t> </a:t>
            </a:r>
            <a:r>
              <a:rPr lang="ru-RU" dirty="0" err="1" smtClean="0"/>
              <a:t>Server</a:t>
            </a:r>
            <a:r>
              <a:rPr lang="ru-RU" dirty="0"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06CC5E6-71D4-4AA2-A5A0-2CE7F002ED2E}"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r>
              <a:rPr lang="ru-RU" smtClean="0">
                <a:hlinkClick r:id="rId3"/>
              </a:rPr>
              <a:t/>
            </a:r>
            <a:br>
              <a:rPr lang="ru-RU" smtClean="0">
                <a:hlinkClick r:id="rId3"/>
              </a:rPr>
            </a:br>
            <a:r>
              <a:rPr lang="ru-RU" smtClean="0">
                <a:hlinkClick r:id="rId3"/>
              </a:rPr>
              <a:t>Коробочная лицензия (FPP)</a:t>
            </a:r>
            <a:r>
              <a:rPr lang="ru-RU" smtClean="0"/>
              <a:t> - включает диск в красочной коробке, руководство пользователя наклейку сертификата подлинности (COA). Продается в розничной сети </a:t>
            </a:r>
            <a:endParaRPr lang="en-US" smtClean="0"/>
          </a:p>
          <a:p>
            <a:pPr algn="ctr">
              <a:spcBef>
                <a:spcPct val="0"/>
              </a:spcBef>
            </a:pPr>
            <a:endParaRPr lang="en-US" smtClean="0"/>
          </a:p>
          <a:p>
            <a:pPr algn="ctr">
              <a:spcBef>
                <a:spcPct val="0"/>
              </a:spcBef>
            </a:pPr>
            <a:r>
              <a:rPr lang="ru-RU" smtClean="0">
                <a:hlinkClick r:id="rId4"/>
              </a:rPr>
              <a:t>OEM-лицензия (Original Equipment Manufacturer)</a:t>
            </a:r>
            <a:r>
              <a:rPr lang="ru-RU" smtClean="0"/>
              <a:t> - лицензия на программное обеспечение для продажи вместе с новым компьютерным оборудованием. Установить такое ПО может только сборщик систем, но не конечный пользователь </a:t>
            </a:r>
            <a:endParaRPr lang="en-US" smtClean="0"/>
          </a:p>
          <a:p>
            <a:pPr algn="ctr">
              <a:spcBef>
                <a:spcPct val="0"/>
              </a:spcBef>
            </a:pPr>
            <a:endParaRPr lang="en-US" smtClean="0"/>
          </a:p>
          <a:p>
            <a:pPr algn="ctr">
              <a:spcBef>
                <a:spcPct val="0"/>
              </a:spcBef>
            </a:pPr>
            <a:r>
              <a:rPr lang="ru-RU" smtClean="0">
                <a:hlinkClick r:id="rId5"/>
              </a:rPr>
              <a:t>Программы корпоративного лицензирования</a:t>
            </a:r>
            <a:r>
              <a:rPr lang="ru-RU" smtClean="0"/>
              <a:t> - наиболее выгодный способ приобретения ПО Microsoft для организаций. Корпоративные схемы предусматривают значительные скидки и позволяют учесть размер компании и другие особенности вашего бизнеса</a:t>
            </a: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A66E5-8516-4A77-BA92-89EA166DEC95}"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Программа </a:t>
            </a:r>
            <a:r>
              <a:rPr lang="ru-RU" dirty="0" err="1" smtClean="0"/>
              <a:t>Open</a:t>
            </a:r>
            <a:r>
              <a:rPr lang="ru-RU" dirty="0" smtClean="0"/>
              <a:t> </a:t>
            </a:r>
            <a:r>
              <a:rPr lang="ru-RU" dirty="0" err="1" smtClean="0"/>
              <a:t>License</a:t>
            </a:r>
            <a:r>
              <a:rPr lang="ru-RU" dirty="0" smtClean="0"/>
              <a:t> предназначена для организаций, которым необходимо приобрести несколько копий (лицензий) одного или нескольких программных продуктов Microsoft. Уже при покупке 5 лицензий клиент получает значительную скидку по сравнению со стоимостью приобретения тех же продуктов в </a:t>
            </a:r>
            <a:r>
              <a:rPr lang="ru-RU" dirty="0" err="1" smtClean="0"/>
              <a:t>виде</a:t>
            </a:r>
            <a:r>
              <a:rPr lang="ru-RU" dirty="0" err="1" smtClean="0">
                <a:hlinkClick r:id="rId3"/>
              </a:rPr>
              <a:t>коробки</a:t>
            </a:r>
            <a:r>
              <a:rPr lang="ru-RU" dirty="0" smtClean="0"/>
              <a:t>. В течение двух лет после размещения первого заказа клиент сможет пользоваться полученной корпоративной скидкой при размещении следующих сколь угодно мелких заказов.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Не для холдингов. Можно передавать лицензию только при слиянии компаний.</a:t>
            </a:r>
            <a:endParaRPr lang="en-US" dirty="0" smtClean="0"/>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5053CE-4D9C-45ED-BF23-0AE74E570BFB}"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Для образовательных учреждений, в рамках соглашения </a:t>
            </a:r>
            <a:r>
              <a:rPr lang="ru-RU" dirty="0" err="1" smtClean="0"/>
              <a:t>Open</a:t>
            </a:r>
            <a:r>
              <a:rPr lang="ru-RU" dirty="0" smtClean="0"/>
              <a:t> </a:t>
            </a:r>
            <a:r>
              <a:rPr lang="ru-RU" dirty="0" err="1" smtClean="0"/>
              <a:t>License</a:t>
            </a:r>
            <a:r>
              <a:rPr lang="ru-RU" dirty="0" smtClean="0"/>
              <a:t> существуют специальные цены </a:t>
            </a:r>
            <a:r>
              <a:rPr lang="ru-RU" dirty="0" err="1" smtClean="0">
                <a:hlinkClick r:id="rId3"/>
              </a:rPr>
              <a:t>Open</a:t>
            </a:r>
            <a:r>
              <a:rPr lang="ru-RU" dirty="0" smtClean="0">
                <a:hlinkClick r:id="rId3"/>
              </a:rPr>
              <a:t> </a:t>
            </a:r>
            <a:r>
              <a:rPr lang="ru-RU" dirty="0" err="1" smtClean="0">
                <a:hlinkClick r:id="rId3"/>
              </a:rPr>
              <a:t>Academic</a:t>
            </a:r>
            <a:r>
              <a:rPr lang="ru-RU" dirty="0" smtClean="0"/>
              <a:t>, предоставляющие данному виду клиентов дополнительные преимущества в рамках общего соглашения.</a:t>
            </a:r>
          </a:p>
          <a:p>
            <a:r>
              <a:rPr lang="ru-RU" dirty="0" smtClean="0"/>
              <a:t>Существует специальная версия программы, предназначенная </a:t>
            </a:r>
            <a:r>
              <a:rPr lang="ru-RU" dirty="0" err="1" smtClean="0"/>
              <a:t>для</a:t>
            </a:r>
            <a:r>
              <a:rPr lang="ru-RU" dirty="0" err="1" smtClean="0">
                <a:hlinkClick r:id="rId4"/>
              </a:rPr>
              <a:t>государственных</a:t>
            </a:r>
            <a:r>
              <a:rPr lang="ru-RU" dirty="0" smtClean="0">
                <a:hlinkClick r:id="rId4"/>
              </a:rPr>
              <a:t> структур</a:t>
            </a:r>
            <a:r>
              <a:rPr lang="ru-RU" dirty="0" smtClean="0"/>
              <a:t>.</a:t>
            </a:r>
          </a:p>
          <a:p>
            <a:endParaRPr lang="ru-R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Два уровня цен:</a:t>
            </a:r>
          </a:p>
          <a:p>
            <a:r>
              <a:rPr lang="ru-RU" dirty="0" smtClean="0"/>
              <a:t>Уровень цен NL - минимум 5 лицензий на любые продукты.</a:t>
            </a:r>
          </a:p>
          <a:p>
            <a:r>
              <a:rPr lang="ru-RU" dirty="0" smtClean="0"/>
              <a:t>Уровень цен C - минимум 500 баллов в конкретной категории продуктов.</a:t>
            </a:r>
          </a:p>
          <a:p>
            <a:r>
              <a:rPr lang="ru-RU" dirty="0" smtClean="0"/>
              <a:t>Все продукты разделены на три категории: «Системы», «Приложения», «Серверы». Каждому продукту приписан весовой коэффициент-«балл» (например, 1 лицензия на </a:t>
            </a:r>
            <a:r>
              <a:rPr lang="ru-RU" dirty="0" err="1" smtClean="0"/>
              <a:t>Office</a:t>
            </a:r>
            <a:r>
              <a:rPr lang="ru-RU" dirty="0" smtClean="0"/>
              <a:t> «весит» два балла. Объем заказа в баллах рассчитывается отдельно для каждой группы продуктов.</a:t>
            </a:r>
            <a:endParaRPr lang="en-US" dirty="0" smtClean="0"/>
          </a:p>
          <a:p>
            <a:endParaRPr lang="en-US" dirty="0" smtClean="0"/>
          </a:p>
          <a:p>
            <a:r>
              <a:rPr lang="ru-RU" dirty="0" smtClean="0"/>
              <a:t>Уровень скидки, достигнутый при размещении первоначального заказа, сохраняется за клиентом в течение двух лет действия соглашения Microsoft </a:t>
            </a:r>
            <a:r>
              <a:rPr lang="ru-RU" dirty="0" err="1" smtClean="0"/>
              <a:t>Open</a:t>
            </a:r>
            <a:r>
              <a:rPr lang="ru-RU" dirty="0" smtClean="0"/>
              <a:t> </a:t>
            </a:r>
            <a:r>
              <a:rPr lang="ru-RU" dirty="0" err="1" smtClean="0"/>
              <a:t>License</a:t>
            </a:r>
            <a:r>
              <a:rPr lang="ru-RU" dirty="0" smtClean="0"/>
              <a:t>.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Уровень скидки зафиксирован на 2 года, но цена на лицензии может меняться. </a:t>
            </a: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37E671-9DA6-406C-8821-988095DE490F}"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r>
              <a:rPr lang="ru-RU" dirty="0" smtClean="0"/>
              <a:t>Для организаций малого и среднего бизнеса, которым необходимо сократить единовременные затраты на приобретение и обновление ПО, планировать и контролировать бюджет на IT, а также получить удобный инструмент управления лицензиями, Microsoft предлагает специальную программу лицензирования – Microsoft </a:t>
            </a:r>
            <a:r>
              <a:rPr lang="ru-RU" dirty="0" err="1" smtClean="0"/>
              <a:t>Open</a:t>
            </a:r>
            <a:r>
              <a:rPr lang="ru-RU" dirty="0" smtClean="0"/>
              <a:t> </a:t>
            </a:r>
            <a:r>
              <a:rPr lang="ru-RU" dirty="0" err="1" smtClean="0"/>
              <a:t>Value</a:t>
            </a:r>
            <a:r>
              <a:rPr lang="ru-RU"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bwMode="gray">
          <a:xfrm>
            <a:off x="1358900" y="4949825"/>
            <a:ext cx="7772400" cy="387350"/>
          </a:xfrm>
        </p:spPr>
        <p:txBody>
          <a:bodyPr/>
          <a:lstStyle>
            <a:lvl1pPr>
              <a:defRPr sz="2400"/>
            </a:lvl1pPr>
          </a:lstStyle>
          <a:p>
            <a:r>
              <a:rPr lang="en-US" smtClean="0"/>
              <a:t>Click to edit Master title style</a:t>
            </a:r>
            <a:endParaRPr lang="en-GB"/>
          </a:p>
        </p:txBody>
      </p:sp>
      <p:sp>
        <p:nvSpPr>
          <p:cNvPr id="44035" name="Rectangle 3"/>
          <p:cNvSpPr>
            <a:spLocks noGrp="1" noChangeArrowheads="1"/>
          </p:cNvSpPr>
          <p:nvPr>
            <p:ph type="subTitle" idx="1"/>
          </p:nvPr>
        </p:nvSpPr>
        <p:spPr bwMode="gray">
          <a:xfrm>
            <a:off x="1384300" y="5414963"/>
            <a:ext cx="6400800" cy="1254125"/>
          </a:xfrm>
        </p:spPr>
        <p:txBody>
          <a:bodyPr/>
          <a:lstStyle>
            <a:lvl1pPr marL="0" indent="0">
              <a:buFontTx/>
              <a:buNone/>
              <a:defRPr sz="1800">
                <a:solidFill>
                  <a:schemeClr val="bg1"/>
                </a:solidFill>
              </a:defRPr>
            </a:lvl1pPr>
          </a:lstStyle>
          <a:p>
            <a:r>
              <a:rPr lang="en-US" smtClean="0"/>
              <a:t>Click to edit Master subtitle style</a:t>
            </a:r>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5"/>
          <p:cNvSpPr>
            <a:spLocks noGrp="1" noChangeArrowheads="1"/>
          </p:cNvSpPr>
          <p:nvPr>
            <p:ph type="sldNum" sz="quarter" idx="10"/>
          </p:nvPr>
        </p:nvSpPr>
        <p:spPr>
          <a:ln/>
        </p:spPr>
        <p:txBody>
          <a:bodyPr/>
          <a:lstStyle>
            <a:lvl1pPr>
              <a:defRPr/>
            </a:lvl1pPr>
          </a:lstStyle>
          <a:p>
            <a:pPr>
              <a:defRPr/>
            </a:pPr>
            <a:fld id="{AEFDB127-D75C-43B7-B9C6-21F7769A2C54}"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0"/>
            <a:ext cx="2195513" cy="645318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79388" y="0"/>
            <a:ext cx="6437312"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5"/>
          <p:cNvSpPr>
            <a:spLocks noGrp="1" noChangeArrowheads="1"/>
          </p:cNvSpPr>
          <p:nvPr>
            <p:ph type="sldNum" sz="quarter" idx="10"/>
          </p:nvPr>
        </p:nvSpPr>
        <p:spPr>
          <a:ln/>
        </p:spPr>
        <p:txBody>
          <a:bodyPr/>
          <a:lstStyle>
            <a:lvl1pPr>
              <a:defRPr/>
            </a:lvl1pPr>
          </a:lstStyle>
          <a:p>
            <a:pPr>
              <a:defRPr/>
            </a:pPr>
            <a:fld id="{58882553-287C-4C02-95A9-B81C8A4423BC}"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921625" cy="549275"/>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179388" y="836613"/>
            <a:ext cx="8640762" cy="5616575"/>
          </a:xfrm>
        </p:spPr>
        <p:txBody>
          <a:bodyPr/>
          <a:lstStyle/>
          <a:p>
            <a:pPr lvl="0"/>
            <a:r>
              <a:rPr lang="en-US" noProof="0" smtClean="0"/>
              <a:t>Click icon to add table</a:t>
            </a:r>
            <a:endParaRPr lang="ru-RU"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F3926533-1011-4C12-8525-CDDC120270BA}" type="slidenum">
              <a:rPr 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921625" cy="54927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179388" y="836613"/>
            <a:ext cx="4243387"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lipArt Placeholder 3"/>
          <p:cNvSpPr>
            <a:spLocks noGrp="1"/>
          </p:cNvSpPr>
          <p:nvPr>
            <p:ph type="clipArt" sz="half" idx="2"/>
          </p:nvPr>
        </p:nvSpPr>
        <p:spPr>
          <a:xfrm>
            <a:off x="4575175" y="836613"/>
            <a:ext cx="4244975" cy="5616575"/>
          </a:xfrm>
        </p:spPr>
        <p:txBody>
          <a:bodyPr/>
          <a:lstStyle/>
          <a:p>
            <a:pPr lvl="0"/>
            <a:r>
              <a:rPr lang="en-US" noProof="0" smtClean="0"/>
              <a:t>Click icon to add clip art</a:t>
            </a:r>
            <a:endParaRPr lang="ru-RU" noProof="0" smtClean="0"/>
          </a:p>
        </p:txBody>
      </p:sp>
      <p:sp>
        <p:nvSpPr>
          <p:cNvPr id="5" name="Rectangle 5"/>
          <p:cNvSpPr>
            <a:spLocks noGrp="1" noChangeArrowheads="1"/>
          </p:cNvSpPr>
          <p:nvPr>
            <p:ph type="sldNum" sz="quarter" idx="10"/>
          </p:nvPr>
        </p:nvSpPr>
        <p:spPr>
          <a:ln/>
        </p:spPr>
        <p:txBody>
          <a:bodyPr/>
          <a:lstStyle>
            <a:lvl1pPr>
              <a:defRPr/>
            </a:lvl1pPr>
          </a:lstStyle>
          <a:p>
            <a:pPr>
              <a:defRPr/>
            </a:pPr>
            <a:fld id="{420B1367-9977-4A41-AE2D-33DB8B590DA2}" type="slidenum">
              <a:rPr lang="en-US"/>
              <a:pPr>
                <a:defRPr/>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921625" cy="549275"/>
          </a:xfrm>
        </p:spPr>
        <p:txBody>
          <a:bodyPr/>
          <a:lstStyle/>
          <a:p>
            <a:r>
              <a:rPr lang="en-US" smtClean="0"/>
              <a:t>Click to edit Master title style</a:t>
            </a:r>
            <a:endParaRPr lang="ru-RU"/>
          </a:p>
        </p:txBody>
      </p:sp>
      <p:sp>
        <p:nvSpPr>
          <p:cNvPr id="3" name="ClipArt Placeholder 2"/>
          <p:cNvSpPr>
            <a:spLocks noGrp="1"/>
          </p:cNvSpPr>
          <p:nvPr>
            <p:ph type="clipArt" sz="half" idx="1"/>
          </p:nvPr>
        </p:nvSpPr>
        <p:spPr>
          <a:xfrm>
            <a:off x="179388" y="836613"/>
            <a:ext cx="4243387" cy="5616575"/>
          </a:xfrm>
        </p:spPr>
        <p:txBody>
          <a:bodyPr/>
          <a:lstStyle/>
          <a:p>
            <a:pPr lvl="0"/>
            <a:r>
              <a:rPr lang="en-US" noProof="0" smtClean="0"/>
              <a:t>Click icon to add clip art</a:t>
            </a:r>
            <a:endParaRPr lang="ru-RU" noProof="0" smtClean="0"/>
          </a:p>
        </p:txBody>
      </p:sp>
      <p:sp>
        <p:nvSpPr>
          <p:cNvPr id="4" name="Text Placeholder 3"/>
          <p:cNvSpPr>
            <a:spLocks noGrp="1"/>
          </p:cNvSpPr>
          <p:nvPr>
            <p:ph type="body" sz="half" idx="2"/>
          </p:nvPr>
        </p:nvSpPr>
        <p:spPr>
          <a:xfrm>
            <a:off x="4575175" y="836613"/>
            <a:ext cx="4244975"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5"/>
          <p:cNvSpPr>
            <a:spLocks noGrp="1" noChangeArrowheads="1"/>
          </p:cNvSpPr>
          <p:nvPr>
            <p:ph type="sldNum" sz="quarter" idx="10"/>
          </p:nvPr>
        </p:nvSpPr>
        <p:spPr>
          <a:ln/>
        </p:spPr>
        <p:txBody>
          <a:bodyPr/>
          <a:lstStyle>
            <a:lvl1pPr>
              <a:defRPr/>
            </a:lvl1pPr>
          </a:lstStyle>
          <a:p>
            <a:pPr>
              <a:defRPr/>
            </a:pPr>
            <a:fld id="{096C41D6-E4FF-4205-ADFD-FDFEE6CABEC7}" type="slidenum">
              <a:rPr lang="en-US"/>
              <a:pPr>
                <a:defRPr/>
              </a:pPr>
              <a:t>‹#›</a:t>
            </a:fld>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921625" cy="549275"/>
          </a:xfrm>
        </p:spPr>
        <p:txBody>
          <a:bodyPr/>
          <a:lstStyle/>
          <a:p>
            <a:r>
              <a:rPr lang="en-US" smtClean="0"/>
              <a:t>Click to edit Master title style</a:t>
            </a:r>
            <a:endParaRPr lang="ru-RU"/>
          </a:p>
        </p:txBody>
      </p:sp>
      <p:sp>
        <p:nvSpPr>
          <p:cNvPr id="3" name="SmartArt Placeholder 2"/>
          <p:cNvSpPr>
            <a:spLocks noGrp="1"/>
          </p:cNvSpPr>
          <p:nvPr>
            <p:ph type="dgm" idx="1"/>
          </p:nvPr>
        </p:nvSpPr>
        <p:spPr>
          <a:xfrm>
            <a:off x="179388" y="836613"/>
            <a:ext cx="8640762" cy="5616575"/>
          </a:xfrm>
        </p:spPr>
        <p:txBody>
          <a:bodyPr/>
          <a:lstStyle/>
          <a:p>
            <a:pPr lvl="0"/>
            <a:r>
              <a:rPr lang="en-US" noProof="0" smtClean="0"/>
              <a:t>Click icon to add SmartArt graphic</a:t>
            </a:r>
            <a:endParaRPr lang="ru-RU"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D1995B45-22D7-4F22-B2FB-A7E635181C60}" type="slidenum">
              <a:rPr lang="en-US"/>
              <a:pPr>
                <a:defRPr/>
              </a:pPr>
              <a:t>‹#›</a:t>
            </a:fld>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921625" cy="54927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179388" y="836613"/>
            <a:ext cx="4243387"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575175" y="836613"/>
            <a:ext cx="4244975"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5"/>
          <p:cNvSpPr>
            <a:spLocks noGrp="1" noChangeArrowheads="1"/>
          </p:cNvSpPr>
          <p:nvPr>
            <p:ph type="sldNum" sz="quarter" idx="10"/>
          </p:nvPr>
        </p:nvSpPr>
        <p:spPr>
          <a:ln/>
        </p:spPr>
        <p:txBody>
          <a:bodyPr/>
          <a:lstStyle>
            <a:lvl1pPr>
              <a:defRPr/>
            </a:lvl1pPr>
          </a:lstStyle>
          <a:p>
            <a:pPr>
              <a:defRPr/>
            </a:pPr>
            <a:fld id="{677D7EA3-83B0-4F90-A4C9-8F7A30B417C8}" type="slidenum">
              <a:rPr lang="en-US"/>
              <a:pPr>
                <a:defRPr/>
              </a:pPr>
              <a:t>‹#›</a:t>
            </a:fld>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921625" cy="549275"/>
          </a:xfrm>
        </p:spPr>
        <p:txBody>
          <a:bodyPr/>
          <a:lstStyle/>
          <a:p>
            <a:r>
              <a:rPr lang="en-US" smtClean="0"/>
              <a:t>Click to edit Master title style</a:t>
            </a:r>
            <a:endParaRPr lang="ru-RU"/>
          </a:p>
        </p:txBody>
      </p:sp>
      <p:sp>
        <p:nvSpPr>
          <p:cNvPr id="3" name="Chart Placeholder 2"/>
          <p:cNvSpPr>
            <a:spLocks noGrp="1"/>
          </p:cNvSpPr>
          <p:nvPr>
            <p:ph type="chart" idx="1"/>
          </p:nvPr>
        </p:nvSpPr>
        <p:spPr>
          <a:xfrm>
            <a:off x="179388" y="836613"/>
            <a:ext cx="8640762" cy="5616575"/>
          </a:xfrm>
        </p:spPr>
        <p:txBody>
          <a:bodyPr/>
          <a:lstStyle/>
          <a:p>
            <a:pPr lvl="0"/>
            <a:r>
              <a:rPr lang="en-US" noProof="0" smtClean="0"/>
              <a:t>Click icon to add chart</a:t>
            </a:r>
            <a:endParaRPr lang="ru-RU"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0BA5051E-F107-4EF5-BA9E-A53C840E931F}" type="slidenum">
              <a:rPr lang="en-US"/>
              <a:pPr>
                <a:defRPr/>
              </a:pPr>
              <a:t>‹#›</a:t>
            </a:fld>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921625" cy="54927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179388" y="836613"/>
            <a:ext cx="8640762" cy="2732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179388" y="3721100"/>
            <a:ext cx="8640762" cy="273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5"/>
          <p:cNvSpPr>
            <a:spLocks noGrp="1" noChangeArrowheads="1"/>
          </p:cNvSpPr>
          <p:nvPr>
            <p:ph type="sldNum" sz="quarter" idx="10"/>
          </p:nvPr>
        </p:nvSpPr>
        <p:spPr>
          <a:ln/>
        </p:spPr>
        <p:txBody>
          <a:bodyPr/>
          <a:lstStyle>
            <a:lvl1pPr>
              <a:defRPr/>
            </a:lvl1pPr>
          </a:lstStyle>
          <a:p>
            <a:pPr>
              <a:defRPr/>
            </a:pPr>
            <a:fld id="{0AA39896-40E2-41CB-9322-4C19149EB85C}"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5"/>
          <p:cNvSpPr>
            <a:spLocks noGrp="1" noChangeArrowheads="1"/>
          </p:cNvSpPr>
          <p:nvPr>
            <p:ph type="sldNum" sz="quarter" idx="10"/>
          </p:nvPr>
        </p:nvSpPr>
        <p:spPr>
          <a:ln/>
        </p:spPr>
        <p:txBody>
          <a:bodyPr/>
          <a:lstStyle>
            <a:lvl1pPr>
              <a:defRPr/>
            </a:lvl1pPr>
          </a:lstStyle>
          <a:p>
            <a:pPr>
              <a:defRPr/>
            </a:pPr>
            <a:fld id="{48B08BBC-AF89-4754-92F8-F40595846218}"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2D0DF97-4B66-4A00-B17E-3F343939B00C}"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79388" y="836613"/>
            <a:ext cx="4243387"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575175" y="836613"/>
            <a:ext cx="424497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5"/>
          <p:cNvSpPr>
            <a:spLocks noGrp="1" noChangeArrowheads="1"/>
          </p:cNvSpPr>
          <p:nvPr>
            <p:ph type="sldNum" sz="quarter" idx="10"/>
          </p:nvPr>
        </p:nvSpPr>
        <p:spPr>
          <a:ln/>
        </p:spPr>
        <p:txBody>
          <a:bodyPr/>
          <a:lstStyle>
            <a:lvl1pPr>
              <a:defRPr/>
            </a:lvl1pPr>
          </a:lstStyle>
          <a:p>
            <a:pPr>
              <a:defRPr/>
            </a:pPr>
            <a:fld id="{5F49C964-4421-48AF-90E5-615BFD9B727B}"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5"/>
          <p:cNvSpPr>
            <a:spLocks noGrp="1" noChangeArrowheads="1"/>
          </p:cNvSpPr>
          <p:nvPr>
            <p:ph type="sldNum" sz="quarter" idx="10"/>
          </p:nvPr>
        </p:nvSpPr>
        <p:spPr>
          <a:ln/>
        </p:spPr>
        <p:txBody>
          <a:bodyPr/>
          <a:lstStyle>
            <a:lvl1pPr>
              <a:defRPr/>
            </a:lvl1pPr>
          </a:lstStyle>
          <a:p>
            <a:pPr>
              <a:defRPr/>
            </a:pPr>
            <a:fld id="{0A810FE9-5A54-44E2-B678-B7927C1796C2}"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5"/>
          <p:cNvSpPr>
            <a:spLocks noGrp="1" noChangeArrowheads="1"/>
          </p:cNvSpPr>
          <p:nvPr>
            <p:ph type="sldNum" sz="quarter" idx="10"/>
          </p:nvPr>
        </p:nvSpPr>
        <p:spPr>
          <a:ln/>
        </p:spPr>
        <p:txBody>
          <a:bodyPr/>
          <a:lstStyle>
            <a:lvl1pPr>
              <a:defRPr/>
            </a:lvl1pPr>
          </a:lstStyle>
          <a:p>
            <a:pPr>
              <a:defRPr/>
            </a:pPr>
            <a:fld id="{49809285-F8D7-4BE0-8D1C-4EC95861AE12}"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CAC0B39-77B4-40DE-ABC7-F9D33D2DC58E}"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A3EE452-7DA8-4AF9-8B39-2D844CBB2A4F}"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871BEAB-9BB7-4F8C-BC83-20B96042C71B}"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2988" y="0"/>
            <a:ext cx="7921625"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79388" y="836613"/>
            <a:ext cx="8640762" cy="561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013" name="Rectangle 5"/>
          <p:cNvSpPr>
            <a:spLocks noGrp="1" noChangeArrowheads="1"/>
          </p:cNvSpPr>
          <p:nvPr>
            <p:ph type="sldNum" sz="quarter" idx="4"/>
          </p:nvPr>
        </p:nvSpPr>
        <p:spPr bwMode="auto">
          <a:xfrm>
            <a:off x="196850" y="6456363"/>
            <a:ext cx="2133600" cy="265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b="0" smtClean="0">
                <a:latin typeface="+mn-lt"/>
                <a:cs typeface="+mn-cs"/>
              </a:defRPr>
            </a:lvl1pPr>
          </a:lstStyle>
          <a:p>
            <a:pPr>
              <a:defRPr/>
            </a:pPr>
            <a:fld id="{B7532EFF-0CA9-4004-B2BF-CE969DE01B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wipe dir="r"/>
  </p:transition>
  <p:timing>
    <p:tnLst>
      <p:par>
        <p:cTn id="1" dur="indefinite" restart="never" nodeType="tmRoot"/>
      </p:par>
    </p:tnLst>
  </p:timing>
  <p:txStyles>
    <p:title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charset="0"/>
        </a:defRPr>
      </a:lvl2pPr>
      <a:lvl3pPr algn="l" rtl="0" fontAlgn="base">
        <a:spcBef>
          <a:spcPct val="0"/>
        </a:spcBef>
        <a:spcAft>
          <a:spcPct val="0"/>
        </a:spcAft>
        <a:defRPr sz="2000" b="1">
          <a:solidFill>
            <a:schemeClr val="bg1"/>
          </a:solidFill>
          <a:latin typeface="Arial" charset="0"/>
        </a:defRPr>
      </a:lvl3pPr>
      <a:lvl4pPr algn="l" rtl="0" fontAlgn="base">
        <a:spcBef>
          <a:spcPct val="0"/>
        </a:spcBef>
        <a:spcAft>
          <a:spcPct val="0"/>
        </a:spcAft>
        <a:defRPr sz="2000" b="1">
          <a:solidFill>
            <a:schemeClr val="bg1"/>
          </a:solidFill>
          <a:latin typeface="Arial" charset="0"/>
        </a:defRPr>
      </a:lvl4pPr>
      <a:lvl5pPr algn="l" rtl="0" fontAlgn="base">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342900" indent="-342900" algn="l" rtl="0" fontAlgn="base">
        <a:spcBef>
          <a:spcPct val="0"/>
        </a:spcBef>
        <a:spcAft>
          <a:spcPct val="0"/>
        </a:spcAft>
        <a:buClr>
          <a:srgbClr val="FF3300"/>
        </a:buClr>
        <a:buSzPct val="140000"/>
        <a:buChar char="•"/>
        <a:defRPr sz="2000">
          <a:solidFill>
            <a:schemeClr val="tx1"/>
          </a:solidFill>
          <a:latin typeface="+mn-lt"/>
          <a:ea typeface="+mn-ea"/>
          <a:cs typeface="+mn-cs"/>
        </a:defRPr>
      </a:lvl1pPr>
      <a:lvl2pPr marL="742950" indent="-285750" algn="l" rtl="0" fontAlgn="base">
        <a:spcBef>
          <a:spcPct val="0"/>
        </a:spcBef>
        <a:spcAft>
          <a:spcPct val="0"/>
        </a:spcAft>
        <a:buClr>
          <a:srgbClr val="FF3300"/>
        </a:buClr>
        <a:buFont typeface="Wingdings" pitchFamily="2" charset="2"/>
        <a:buChar char="§"/>
        <a:defRPr sz="2800">
          <a:solidFill>
            <a:schemeClr val="tx1"/>
          </a:solidFill>
          <a:latin typeface="+mn-lt"/>
        </a:defRPr>
      </a:lvl2pPr>
      <a:lvl3pPr marL="1143000" indent="-228600" algn="l" rtl="0" fontAlgn="base">
        <a:spcBef>
          <a:spcPct val="0"/>
        </a:spcBef>
        <a:spcAft>
          <a:spcPct val="0"/>
        </a:spcAft>
        <a:buClr>
          <a:srgbClr val="FF3300"/>
        </a:buClr>
        <a:buFont typeface="Wingdings" pitchFamily="2" charset="2"/>
        <a:buChar char="Ø"/>
        <a:defRPr sz="1600">
          <a:solidFill>
            <a:schemeClr val="tx1"/>
          </a:solidFill>
          <a:latin typeface="+mn-lt"/>
        </a:defRPr>
      </a:lvl3pPr>
      <a:lvl4pPr marL="1600200" indent="-228600" algn="l" rtl="0" fontAlgn="base">
        <a:spcBef>
          <a:spcPct val="0"/>
        </a:spcBef>
        <a:spcAft>
          <a:spcPct val="0"/>
        </a:spcAft>
        <a:buClr>
          <a:srgbClr val="FF3300"/>
        </a:buClr>
        <a:buFont typeface="Arial" charset="0"/>
        <a:buChar char="-"/>
        <a:defRPr sz="1400">
          <a:solidFill>
            <a:schemeClr val="tx1"/>
          </a:solidFill>
          <a:latin typeface="+mn-lt"/>
        </a:defRPr>
      </a:lvl4pPr>
      <a:lvl5pPr marL="2057400" indent="-228600" algn="l" rtl="0" fontAlgn="base">
        <a:spcBef>
          <a:spcPct val="0"/>
        </a:spcBef>
        <a:spcAft>
          <a:spcPct val="0"/>
        </a:spcAft>
        <a:buClr>
          <a:srgbClr val="FF3300"/>
        </a:buClr>
        <a:buFont typeface="Arial" charset="0"/>
        <a:buChar char="-"/>
        <a:defRPr sz="1400">
          <a:solidFill>
            <a:schemeClr val="tx1"/>
          </a:solidFill>
          <a:latin typeface="+mn-lt"/>
        </a:defRPr>
      </a:lvl5pPr>
      <a:lvl6pPr marL="25146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6pPr>
      <a:lvl7pPr marL="29718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7pPr>
      <a:lvl8pPr marL="34290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8pPr>
      <a:lvl9pPr marL="3886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technet.microsoft.com/ru-ru/windows/bb89944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edobridina@olof.ru"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38374" y="836613"/>
            <a:ext cx="7722790" cy="5616575"/>
          </a:xfrm>
        </p:spPr>
      </p:pic>
    </p:spTree>
    <p:extLst>
      <p:ext uri="{BB962C8B-B14F-4D97-AF65-F5344CB8AC3E}">
        <p14:creationId xmlns:p14="http://schemas.microsoft.com/office/powerpoint/2010/main" xmlns="" val="281220141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p:txBody>
          <a:bodyPr/>
          <a:lstStyle/>
          <a:p>
            <a:r>
              <a:rPr lang="ru-RU" dirty="0" smtClean="0"/>
              <a:t>Схема корпоративного лицензирования</a:t>
            </a:r>
            <a:endParaRPr lang="en-US" dirty="0" smtClean="0"/>
          </a:p>
        </p:txBody>
      </p:sp>
      <p:sp>
        <p:nvSpPr>
          <p:cNvPr id="34818" name="Subtitle 2"/>
          <p:cNvSpPr>
            <a:spLocks noGrp="1"/>
          </p:cNvSpPr>
          <p:nvPr>
            <p:ph type="subTitle" idx="1"/>
          </p:nvPr>
        </p:nvSpPr>
        <p:spPr/>
        <p:txBody>
          <a:bodyPr/>
          <a:lstStyle/>
          <a:p>
            <a:r>
              <a:rPr lang="en-US" sz="3600" b="1" smtClean="0"/>
              <a:t>Open VALUE non CW</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Microsoft Open Value non CW </a:t>
            </a:r>
            <a:r>
              <a:rPr lang="ru-RU" smtClean="0"/>
              <a:t>- введение</a:t>
            </a:r>
            <a:endParaRPr lang="en-US" smtClean="0"/>
          </a:p>
        </p:txBody>
      </p:sp>
      <p:sp>
        <p:nvSpPr>
          <p:cNvPr id="3" name="Rectangle 3"/>
          <p:cNvSpPr txBox="1">
            <a:spLocks/>
          </p:cNvSpPr>
          <p:nvPr/>
        </p:nvSpPr>
        <p:spPr bwMode="auto">
          <a:xfrm>
            <a:off x="642938" y="928688"/>
            <a:ext cx="8286750" cy="5072062"/>
          </a:xfrm>
          <a:prstGeom prst="rect">
            <a:avLst/>
          </a:prstGeom>
          <a:noFill/>
          <a:ln w="9525">
            <a:noFill/>
            <a:miter lim="800000"/>
            <a:headEnd/>
            <a:tailEnd/>
          </a:ln>
        </p:spPr>
        <p:txBody>
          <a:bodyPr/>
          <a:lstStyle/>
          <a:p>
            <a:pPr marL="342900" indent="-342900">
              <a:spcBef>
                <a:spcPts val="1200"/>
              </a:spcBef>
              <a:buClr>
                <a:srgbClr val="C00000"/>
              </a:buClr>
              <a:buSzPct val="140000"/>
              <a:buFont typeface="Wingdings" pitchFamily="2" charset="2"/>
              <a:buChar char="§"/>
            </a:pPr>
            <a:r>
              <a:rPr lang="ru-RU" sz="2400" dirty="0"/>
              <a:t>Оплата стоимости </a:t>
            </a:r>
            <a:r>
              <a:rPr lang="ru-RU" sz="2400" dirty="0">
                <a:solidFill>
                  <a:srgbClr val="C00000"/>
                </a:solidFill>
              </a:rPr>
              <a:t>в течение 3-х лет</a:t>
            </a:r>
          </a:p>
          <a:p>
            <a:pPr marL="342900" indent="-342900">
              <a:spcBef>
                <a:spcPts val="1200"/>
              </a:spcBef>
              <a:buClr>
                <a:srgbClr val="C00000"/>
              </a:buClr>
              <a:buSzPct val="140000"/>
              <a:buFont typeface="Wingdings" pitchFamily="2" charset="2"/>
              <a:buChar char="§"/>
            </a:pPr>
            <a:r>
              <a:rPr lang="ru-RU" sz="2400" dirty="0"/>
              <a:t>Постоянные (бессрочные) лицензии</a:t>
            </a:r>
          </a:p>
          <a:p>
            <a:pPr marL="342900" indent="-342900">
              <a:spcBef>
                <a:spcPts val="1200"/>
              </a:spcBef>
              <a:buClr>
                <a:srgbClr val="C00000"/>
              </a:buClr>
              <a:buSzPct val="140000"/>
              <a:buFont typeface="Wingdings" pitchFamily="2" charset="2"/>
              <a:buChar char="§"/>
            </a:pPr>
            <a:r>
              <a:rPr lang="ru-RU" sz="2400" dirty="0"/>
              <a:t>Минимальное количество лицензий – 5</a:t>
            </a:r>
          </a:p>
          <a:p>
            <a:pPr marL="342900" indent="-342900">
              <a:spcBef>
                <a:spcPts val="1200"/>
              </a:spcBef>
              <a:buClr>
                <a:srgbClr val="C00000"/>
              </a:buClr>
              <a:buSzPct val="140000"/>
              <a:buFont typeface="Wingdings" pitchFamily="2" charset="2"/>
              <a:buChar char="§"/>
            </a:pPr>
            <a:r>
              <a:rPr lang="ru-RU" sz="2400" dirty="0"/>
              <a:t>В соглашение можно включить </a:t>
            </a:r>
            <a:r>
              <a:rPr lang="ru-RU" sz="2400" dirty="0">
                <a:solidFill>
                  <a:srgbClr val="C00000"/>
                </a:solidFill>
              </a:rPr>
              <a:t>несколько </a:t>
            </a:r>
            <a:r>
              <a:rPr lang="ru-RU" sz="2400" dirty="0" err="1">
                <a:solidFill>
                  <a:srgbClr val="C00000"/>
                </a:solidFill>
              </a:rPr>
              <a:t>аффилиро</a:t>
            </a:r>
            <a:r>
              <a:rPr lang="ru-RU" sz="2400" dirty="0">
                <a:solidFill>
                  <a:srgbClr val="C00000"/>
                </a:solidFill>
              </a:rPr>
              <a:t>-ванных лиц</a:t>
            </a:r>
            <a:r>
              <a:rPr lang="ru-RU" sz="2400" dirty="0"/>
              <a:t> и передавать между ними лицензии</a:t>
            </a:r>
          </a:p>
          <a:p>
            <a:pPr marL="342900" indent="-342900">
              <a:spcBef>
                <a:spcPts val="1200"/>
              </a:spcBef>
              <a:buClr>
                <a:srgbClr val="C00000"/>
              </a:buClr>
              <a:buSzPct val="140000"/>
              <a:buFont typeface="Wingdings" pitchFamily="2" charset="2"/>
              <a:buChar char="§"/>
            </a:pPr>
            <a:r>
              <a:rPr lang="ru-RU" sz="2400" dirty="0"/>
              <a:t>Лицензии можно приобретать в течение месяца </a:t>
            </a:r>
            <a:r>
              <a:rPr lang="ru-RU" sz="2400" dirty="0">
                <a:solidFill>
                  <a:srgbClr val="C00000"/>
                </a:solidFill>
              </a:rPr>
              <a:t>после установки</a:t>
            </a:r>
            <a:r>
              <a:rPr lang="ru-RU" sz="2400" dirty="0"/>
              <a:t> ПО</a:t>
            </a:r>
            <a:endParaRPr lang="en-US" sz="2400" dirty="0"/>
          </a:p>
          <a:p>
            <a:pPr marL="342900" indent="-342900">
              <a:spcBef>
                <a:spcPts val="1200"/>
              </a:spcBef>
              <a:buClr>
                <a:srgbClr val="C00000"/>
              </a:buClr>
              <a:buSzPct val="140000"/>
              <a:buFont typeface="Wingdings" pitchFamily="2" charset="2"/>
              <a:buChar char="§"/>
            </a:pPr>
            <a:r>
              <a:rPr lang="ru-RU" sz="2400" dirty="0"/>
              <a:t>Какие-либо скидки не предоставляются</a:t>
            </a:r>
          </a:p>
          <a:p>
            <a:pPr marL="342900" indent="-342900">
              <a:spcBef>
                <a:spcPts val="1200"/>
              </a:spcBef>
              <a:buClr>
                <a:srgbClr val="C00000"/>
              </a:buClr>
              <a:buSzPct val="140000"/>
              <a:buFont typeface="Wingdings" pitchFamily="2" charset="2"/>
              <a:buChar char="§"/>
            </a:pPr>
            <a:r>
              <a:rPr lang="en-US" sz="2400" dirty="0"/>
              <a:t>Software Assurance – </a:t>
            </a:r>
            <a:r>
              <a:rPr lang="ru-RU" sz="2400" dirty="0">
                <a:solidFill>
                  <a:srgbClr val="C00000"/>
                </a:solidFill>
              </a:rPr>
              <a:t>включена</a:t>
            </a:r>
            <a:r>
              <a:rPr lang="ru-RU" sz="2400" dirty="0"/>
              <a:t> в стоимость</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p:txBody>
          <a:bodyPr/>
          <a:lstStyle/>
          <a:p>
            <a:r>
              <a:rPr lang="ru-RU" smtClean="0"/>
              <a:t>Схема корпоративного лицензирования</a:t>
            </a:r>
            <a:endParaRPr lang="en-US" smtClean="0"/>
          </a:p>
        </p:txBody>
      </p:sp>
      <p:sp>
        <p:nvSpPr>
          <p:cNvPr id="39938" name="Subtitle 2"/>
          <p:cNvSpPr>
            <a:spLocks noGrp="1"/>
          </p:cNvSpPr>
          <p:nvPr>
            <p:ph type="subTitle" idx="1"/>
          </p:nvPr>
        </p:nvSpPr>
        <p:spPr/>
        <p:txBody>
          <a:bodyPr/>
          <a:lstStyle/>
          <a:p>
            <a:r>
              <a:rPr lang="en-US" sz="3600" b="1" smtClean="0"/>
              <a:t>Open VALUE Company Wide</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Microsoft Open Value Company Wide </a:t>
            </a:r>
            <a:r>
              <a:rPr lang="ru-RU" smtClean="0"/>
              <a:t>- введение</a:t>
            </a:r>
            <a:endParaRPr lang="en-US" smtClean="0"/>
          </a:p>
        </p:txBody>
      </p:sp>
      <p:sp>
        <p:nvSpPr>
          <p:cNvPr id="3" name="Rectangle 3"/>
          <p:cNvSpPr txBox="1">
            <a:spLocks/>
          </p:cNvSpPr>
          <p:nvPr/>
        </p:nvSpPr>
        <p:spPr bwMode="auto">
          <a:xfrm>
            <a:off x="642938" y="928688"/>
            <a:ext cx="8286750" cy="5072062"/>
          </a:xfrm>
          <a:prstGeom prst="rect">
            <a:avLst/>
          </a:prstGeom>
          <a:noFill/>
          <a:ln w="9525">
            <a:noFill/>
            <a:miter lim="800000"/>
            <a:headEnd/>
            <a:tailEnd/>
          </a:ln>
        </p:spPr>
        <p:txBody>
          <a:bodyPr/>
          <a:lstStyle/>
          <a:p>
            <a:pPr marL="342900" indent="-342900">
              <a:spcBef>
                <a:spcPts val="600"/>
              </a:spcBef>
              <a:buClr>
                <a:srgbClr val="C00000"/>
              </a:buClr>
              <a:buSzPct val="140000"/>
              <a:buFont typeface="Wingdings" pitchFamily="2" charset="2"/>
              <a:buChar char="§"/>
            </a:pPr>
            <a:r>
              <a:rPr lang="ru-RU" sz="2400"/>
              <a:t>Оплата стоимости в течение 3-х лет</a:t>
            </a:r>
            <a:endParaRPr lang="en-US" sz="2400"/>
          </a:p>
          <a:p>
            <a:pPr marL="342900" indent="-342900">
              <a:spcBef>
                <a:spcPts val="600"/>
              </a:spcBef>
              <a:buClr>
                <a:srgbClr val="C00000"/>
              </a:buClr>
              <a:buSzPct val="140000"/>
              <a:buFont typeface="Wingdings" pitchFamily="2" charset="2"/>
              <a:buChar char="§"/>
            </a:pPr>
            <a:r>
              <a:rPr lang="ru-RU" sz="2400"/>
              <a:t>Обязательная </a:t>
            </a:r>
            <a:r>
              <a:rPr lang="ru-RU" sz="2400">
                <a:solidFill>
                  <a:srgbClr val="C00000"/>
                </a:solidFill>
              </a:rPr>
              <a:t>стандартизация</a:t>
            </a:r>
          </a:p>
          <a:p>
            <a:pPr marL="342900" indent="-342900">
              <a:spcBef>
                <a:spcPts val="600"/>
              </a:spcBef>
              <a:buClr>
                <a:srgbClr val="C00000"/>
              </a:buClr>
              <a:buSzPct val="140000"/>
              <a:buFont typeface="Wingdings" pitchFamily="2" charset="2"/>
              <a:buChar char="§"/>
            </a:pPr>
            <a:r>
              <a:rPr lang="ru-RU" sz="2400"/>
              <a:t>Постоянные (бессрочные) лицензии</a:t>
            </a:r>
          </a:p>
          <a:p>
            <a:pPr marL="342900" indent="-342900">
              <a:spcBef>
                <a:spcPts val="600"/>
              </a:spcBef>
              <a:buClr>
                <a:srgbClr val="C00000"/>
              </a:buClr>
              <a:buSzPct val="140000"/>
              <a:buFont typeface="Wingdings" pitchFamily="2" charset="2"/>
              <a:buChar char="§"/>
            </a:pPr>
            <a:r>
              <a:rPr lang="ru-RU" sz="2400"/>
              <a:t>Подходит для организаций с числом ПК более 5</a:t>
            </a:r>
          </a:p>
          <a:p>
            <a:pPr marL="342900" indent="-342900">
              <a:spcBef>
                <a:spcPts val="600"/>
              </a:spcBef>
              <a:buClr>
                <a:srgbClr val="C00000"/>
              </a:buClr>
              <a:buSzPct val="140000"/>
              <a:buFont typeface="Wingdings" pitchFamily="2" charset="2"/>
              <a:buChar char="§"/>
            </a:pPr>
            <a:r>
              <a:rPr lang="ru-RU" sz="2400"/>
              <a:t>В соглашение можно включить несколько аффилиро-ванных лиц и передавать между ними лицензии</a:t>
            </a:r>
          </a:p>
          <a:p>
            <a:pPr marL="342900" indent="-342900">
              <a:spcBef>
                <a:spcPts val="600"/>
              </a:spcBef>
              <a:buClr>
                <a:srgbClr val="C00000"/>
              </a:buClr>
              <a:buSzPct val="140000"/>
              <a:buFont typeface="Wingdings" pitchFamily="2" charset="2"/>
              <a:buChar char="§"/>
            </a:pPr>
            <a:r>
              <a:rPr lang="ru-RU" sz="2400"/>
              <a:t>Лицензии можно приобретать в течение месяца после установки ПО + </a:t>
            </a:r>
            <a:r>
              <a:rPr lang="ru-RU" sz="2400">
                <a:solidFill>
                  <a:srgbClr val="C00000"/>
                </a:solidFill>
              </a:rPr>
              <a:t>расширенные</a:t>
            </a:r>
            <a:r>
              <a:rPr lang="ru-RU" sz="2400"/>
              <a:t> лицензионные права</a:t>
            </a:r>
          </a:p>
          <a:p>
            <a:pPr marL="342900" indent="-342900">
              <a:spcBef>
                <a:spcPts val="600"/>
              </a:spcBef>
              <a:buClr>
                <a:srgbClr val="C00000"/>
              </a:buClr>
              <a:buSzPct val="140000"/>
              <a:buFont typeface="Wingdings" pitchFamily="2" charset="2"/>
              <a:buChar char="§"/>
            </a:pPr>
            <a:r>
              <a:rPr lang="ru-RU" sz="2400">
                <a:solidFill>
                  <a:srgbClr val="C00000"/>
                </a:solidFill>
              </a:rPr>
              <a:t>Фикс. цен </a:t>
            </a:r>
            <a:r>
              <a:rPr lang="ru-RU" sz="2400"/>
              <a:t>на базовые продукты и доп. </a:t>
            </a:r>
            <a:r>
              <a:rPr lang="ru-RU" sz="2400">
                <a:solidFill>
                  <a:srgbClr val="C00000"/>
                </a:solidFill>
              </a:rPr>
              <a:t>скидки</a:t>
            </a:r>
          </a:p>
          <a:p>
            <a:pPr marL="342900" indent="-342900">
              <a:spcBef>
                <a:spcPts val="600"/>
              </a:spcBef>
              <a:buClr>
                <a:srgbClr val="C00000"/>
              </a:buClr>
              <a:buSzPct val="140000"/>
              <a:buFont typeface="Wingdings" pitchFamily="2" charset="2"/>
              <a:buChar char="§"/>
            </a:pPr>
            <a:r>
              <a:rPr lang="en-US" sz="2400"/>
              <a:t>Software Assurance – </a:t>
            </a:r>
            <a:r>
              <a:rPr lang="ru-RU" sz="2400"/>
              <a:t>включена в стоимость</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Microsoft Open Value</a:t>
            </a:r>
            <a:r>
              <a:rPr lang="ru-RU" smtClean="0"/>
              <a:t> - базовые продукты</a:t>
            </a:r>
            <a:endParaRPr lang="en-US" smtClean="0"/>
          </a:p>
        </p:txBody>
      </p:sp>
      <p:sp>
        <p:nvSpPr>
          <p:cNvPr id="3" name="Rectangle 3"/>
          <p:cNvSpPr txBox="1">
            <a:spLocks/>
          </p:cNvSpPr>
          <p:nvPr/>
        </p:nvSpPr>
        <p:spPr bwMode="auto">
          <a:xfrm>
            <a:off x="500063" y="4929188"/>
            <a:ext cx="8429625" cy="1071562"/>
          </a:xfrm>
          <a:prstGeom prst="rect">
            <a:avLst/>
          </a:prstGeom>
          <a:noFill/>
          <a:ln w="9525">
            <a:noFill/>
            <a:miter lim="800000"/>
            <a:headEnd/>
            <a:tailEnd/>
          </a:ln>
        </p:spPr>
        <p:txBody>
          <a:bodyPr/>
          <a:lstStyle/>
          <a:p>
            <a:pPr marL="342900" indent="-342900">
              <a:spcAft>
                <a:spcPts val="300"/>
              </a:spcAft>
              <a:buClr>
                <a:srgbClr val="C00000"/>
              </a:buClr>
              <a:buSzPct val="140000"/>
              <a:buFont typeface="Wingdings" pitchFamily="2" charset="2"/>
              <a:buChar char="§"/>
            </a:pPr>
            <a:r>
              <a:rPr lang="ru-RU" sz="2000"/>
              <a:t>Базовые продукты приобретаются </a:t>
            </a:r>
            <a:r>
              <a:rPr lang="ru-RU" sz="2000">
                <a:solidFill>
                  <a:srgbClr val="C00000"/>
                </a:solidFill>
              </a:rPr>
              <a:t>для всех ПК </a:t>
            </a:r>
            <a:r>
              <a:rPr lang="ru-RU" sz="2000"/>
              <a:t>организации</a:t>
            </a:r>
          </a:p>
          <a:p>
            <a:pPr marL="342900" indent="-342900">
              <a:spcAft>
                <a:spcPts val="300"/>
              </a:spcAft>
              <a:buClr>
                <a:srgbClr val="C00000"/>
              </a:buClr>
              <a:buSzPct val="140000"/>
              <a:buFont typeface="Wingdings" pitchFamily="2" charset="2"/>
              <a:buChar char="§"/>
            </a:pPr>
            <a:r>
              <a:rPr lang="ru-RU" sz="2000"/>
              <a:t>В соглашении должен быть </a:t>
            </a:r>
            <a:r>
              <a:rPr lang="ru-RU" sz="2000">
                <a:solidFill>
                  <a:srgbClr val="C00000"/>
                </a:solidFill>
              </a:rPr>
              <a:t>как минимум один </a:t>
            </a:r>
            <a:r>
              <a:rPr lang="ru-RU" sz="2000"/>
              <a:t>базовый продукт</a:t>
            </a:r>
          </a:p>
        </p:txBody>
      </p:sp>
      <p:sp>
        <p:nvSpPr>
          <p:cNvPr id="4" name="Прямоугольник 30"/>
          <p:cNvSpPr/>
          <p:nvPr/>
        </p:nvSpPr>
        <p:spPr>
          <a:xfrm>
            <a:off x="428625" y="928688"/>
            <a:ext cx="2714625" cy="4000500"/>
          </a:xfrm>
          <a:prstGeom prst="rect">
            <a:avLst/>
          </a:prstGeom>
          <a:ln/>
        </p:spPr>
        <p:style>
          <a:lnRef idx="1">
            <a:schemeClr val="accent2"/>
          </a:lnRef>
          <a:fillRef idx="2">
            <a:schemeClr val="accent2"/>
          </a:fillRef>
          <a:effectRef idx="1">
            <a:schemeClr val="accent2"/>
          </a:effectRef>
          <a:fontRef idx="minor">
            <a:schemeClr val="dk1"/>
          </a:fontRef>
        </p:style>
        <p:txBody>
          <a:bodyPr tIns="144000"/>
          <a:lstStyle/>
          <a:p>
            <a:pPr algn="ctr" fontAlgn="auto">
              <a:spcBef>
                <a:spcPts val="0"/>
              </a:spcBef>
              <a:spcAft>
                <a:spcPts val="1200"/>
              </a:spcAft>
              <a:defRPr/>
            </a:pPr>
            <a:r>
              <a:rPr lang="ru-RU" dirty="0">
                <a:solidFill>
                  <a:schemeClr val="tx1"/>
                </a:solidFill>
              </a:rPr>
              <a:t>Настольная ОС система </a:t>
            </a:r>
            <a:r>
              <a:rPr lang="en-US" dirty="0">
                <a:solidFill>
                  <a:schemeClr val="tx1"/>
                </a:solidFill>
              </a:rPr>
              <a:t>Windows</a:t>
            </a:r>
          </a:p>
        </p:txBody>
      </p:sp>
      <p:sp>
        <p:nvSpPr>
          <p:cNvPr id="5" name="Прямоугольник 31"/>
          <p:cNvSpPr/>
          <p:nvPr/>
        </p:nvSpPr>
        <p:spPr>
          <a:xfrm>
            <a:off x="3214688" y="928688"/>
            <a:ext cx="2714625" cy="4000500"/>
          </a:xfrm>
          <a:prstGeom prst="rect">
            <a:avLst/>
          </a:prstGeom>
          <a:ln/>
        </p:spPr>
        <p:style>
          <a:lnRef idx="1">
            <a:schemeClr val="accent2"/>
          </a:lnRef>
          <a:fillRef idx="2">
            <a:schemeClr val="accent2"/>
          </a:fillRef>
          <a:effectRef idx="1">
            <a:schemeClr val="accent2"/>
          </a:effectRef>
          <a:fontRef idx="minor">
            <a:schemeClr val="dk1"/>
          </a:fontRef>
        </p:style>
        <p:txBody>
          <a:bodyPr tIns="144000"/>
          <a:lstStyle/>
          <a:p>
            <a:pPr algn="ctr" fontAlgn="auto">
              <a:spcBef>
                <a:spcPts val="0"/>
              </a:spcBef>
              <a:spcAft>
                <a:spcPts val="1200"/>
              </a:spcAft>
              <a:defRPr/>
            </a:pPr>
            <a:r>
              <a:rPr lang="ru-RU" dirty="0">
                <a:solidFill>
                  <a:schemeClr val="tx1"/>
                </a:solidFill>
              </a:rPr>
              <a:t>Пакет офисных приложений </a:t>
            </a:r>
            <a:r>
              <a:rPr lang="en-US" dirty="0">
                <a:solidFill>
                  <a:schemeClr val="tx1"/>
                </a:solidFill>
              </a:rPr>
              <a:t>Office</a:t>
            </a:r>
          </a:p>
        </p:txBody>
      </p:sp>
      <p:sp>
        <p:nvSpPr>
          <p:cNvPr id="6" name="Прямоугольник 32"/>
          <p:cNvSpPr/>
          <p:nvPr/>
        </p:nvSpPr>
        <p:spPr>
          <a:xfrm>
            <a:off x="6000750" y="928688"/>
            <a:ext cx="2714625" cy="4000500"/>
          </a:xfrm>
          <a:prstGeom prst="rect">
            <a:avLst/>
          </a:prstGeom>
          <a:ln/>
        </p:spPr>
        <p:style>
          <a:lnRef idx="1">
            <a:schemeClr val="accent2"/>
          </a:lnRef>
          <a:fillRef idx="2">
            <a:schemeClr val="accent2"/>
          </a:fillRef>
          <a:effectRef idx="1">
            <a:schemeClr val="accent2"/>
          </a:effectRef>
          <a:fontRef idx="minor">
            <a:schemeClr val="dk1"/>
          </a:fontRef>
        </p:style>
        <p:txBody>
          <a:bodyPr tIns="144000"/>
          <a:lstStyle/>
          <a:p>
            <a:pPr algn="ctr" fontAlgn="auto">
              <a:spcBef>
                <a:spcPts val="0"/>
              </a:spcBef>
              <a:spcAft>
                <a:spcPts val="1200"/>
              </a:spcAft>
              <a:defRPr/>
            </a:pPr>
            <a:r>
              <a:rPr lang="ru-RU" dirty="0">
                <a:solidFill>
                  <a:schemeClr val="tx1"/>
                </a:solidFill>
              </a:rPr>
              <a:t>Пакет клиентских лицензий (</a:t>
            </a:r>
            <a:r>
              <a:rPr lang="en-US" dirty="0">
                <a:solidFill>
                  <a:schemeClr val="tx1"/>
                </a:solidFill>
              </a:rPr>
              <a:t>CAL)</a:t>
            </a:r>
          </a:p>
        </p:txBody>
      </p:sp>
      <p:sp>
        <p:nvSpPr>
          <p:cNvPr id="7" name="Прямоугольник 10"/>
          <p:cNvSpPr/>
          <p:nvPr/>
        </p:nvSpPr>
        <p:spPr>
          <a:xfrm>
            <a:off x="500063" y="3357563"/>
            <a:ext cx="2571750" cy="1500187"/>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Windows Business/Enterprise</a:t>
            </a:r>
          </a:p>
          <a:p>
            <a:pPr algn="ctr" fontAlgn="auto">
              <a:spcBef>
                <a:spcPts val="0"/>
              </a:spcBef>
              <a:spcAft>
                <a:spcPts val="0"/>
              </a:spcAft>
              <a:defRPr/>
            </a:pPr>
            <a:r>
              <a:rPr lang="en-US" dirty="0"/>
              <a:t>Upgrade</a:t>
            </a:r>
          </a:p>
          <a:p>
            <a:pPr algn="ctr" fontAlgn="auto">
              <a:spcBef>
                <a:spcPts val="0"/>
              </a:spcBef>
              <a:spcAft>
                <a:spcPts val="0"/>
              </a:spcAft>
              <a:defRPr/>
            </a:pPr>
            <a:r>
              <a:rPr lang="en-US" dirty="0"/>
              <a:t>w/MDOP</a:t>
            </a:r>
            <a:endParaRPr lang="ru-RU" dirty="0"/>
          </a:p>
        </p:txBody>
      </p:sp>
      <p:sp>
        <p:nvSpPr>
          <p:cNvPr id="8" name="Прямоугольник 13"/>
          <p:cNvSpPr/>
          <p:nvPr/>
        </p:nvSpPr>
        <p:spPr>
          <a:xfrm>
            <a:off x="3286125" y="3929063"/>
            <a:ext cx="2571750" cy="928687"/>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Office Enterprise</a:t>
            </a:r>
            <a:endParaRPr lang="ru-RU" dirty="0"/>
          </a:p>
        </p:txBody>
      </p:sp>
      <p:sp>
        <p:nvSpPr>
          <p:cNvPr id="9" name="Прямоугольник 14"/>
          <p:cNvSpPr/>
          <p:nvPr/>
        </p:nvSpPr>
        <p:spPr>
          <a:xfrm>
            <a:off x="3286125" y="2857500"/>
            <a:ext cx="2571750" cy="1000125"/>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Office Professional Plus</a:t>
            </a:r>
            <a:endParaRPr lang="ru-RU" dirty="0"/>
          </a:p>
        </p:txBody>
      </p:sp>
      <p:sp>
        <p:nvSpPr>
          <p:cNvPr id="10" name="Прямоугольник 15"/>
          <p:cNvSpPr/>
          <p:nvPr/>
        </p:nvSpPr>
        <p:spPr>
          <a:xfrm>
            <a:off x="3286125" y="1785938"/>
            <a:ext cx="2571750" cy="1000125"/>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Office Small Business</a:t>
            </a:r>
            <a:endParaRPr lang="ru-RU" dirty="0"/>
          </a:p>
        </p:txBody>
      </p:sp>
      <p:sp>
        <p:nvSpPr>
          <p:cNvPr id="11" name="Прямоугольник 16"/>
          <p:cNvSpPr/>
          <p:nvPr/>
        </p:nvSpPr>
        <p:spPr>
          <a:xfrm>
            <a:off x="6072188" y="1785938"/>
            <a:ext cx="2571750" cy="714375"/>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Core CAL Suite</a:t>
            </a:r>
            <a:endParaRPr lang="ru-RU" dirty="0"/>
          </a:p>
        </p:txBody>
      </p:sp>
      <p:sp>
        <p:nvSpPr>
          <p:cNvPr id="12" name="Прямоугольник 18"/>
          <p:cNvSpPr/>
          <p:nvPr/>
        </p:nvSpPr>
        <p:spPr>
          <a:xfrm>
            <a:off x="6072188" y="2571750"/>
            <a:ext cx="2571750" cy="714375"/>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Enterprise CAL Suite</a:t>
            </a:r>
            <a:endParaRPr lang="ru-RU" dirty="0"/>
          </a:p>
        </p:txBody>
      </p:sp>
      <p:sp>
        <p:nvSpPr>
          <p:cNvPr id="13" name="Прямоугольник 19"/>
          <p:cNvSpPr/>
          <p:nvPr/>
        </p:nvSpPr>
        <p:spPr>
          <a:xfrm>
            <a:off x="6072188" y="3357563"/>
            <a:ext cx="2571750" cy="714375"/>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Small Business Server (SBS) CAL</a:t>
            </a:r>
            <a:endParaRPr lang="ru-RU" dirty="0"/>
          </a:p>
        </p:txBody>
      </p:sp>
      <p:sp>
        <p:nvSpPr>
          <p:cNvPr id="14" name="Прямоугольник 20"/>
          <p:cNvSpPr/>
          <p:nvPr/>
        </p:nvSpPr>
        <p:spPr>
          <a:xfrm>
            <a:off x="6072188" y="4143375"/>
            <a:ext cx="2571750" cy="714375"/>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Essential Business Server (EBS) CAL</a:t>
            </a:r>
            <a:endParaRPr lang="ru-RU" dirty="0"/>
          </a:p>
        </p:txBody>
      </p:sp>
      <p:sp>
        <p:nvSpPr>
          <p:cNvPr id="15" name="Прямоугольник 22"/>
          <p:cNvSpPr/>
          <p:nvPr/>
        </p:nvSpPr>
        <p:spPr>
          <a:xfrm>
            <a:off x="3286125" y="1785938"/>
            <a:ext cx="2571750" cy="3071812"/>
          </a:xfrm>
          <a:prstGeom prst="rect">
            <a:avLst/>
          </a:prstGeom>
        </p:spPr>
        <p:style>
          <a:lnRef idx="1">
            <a:schemeClr val="accent6"/>
          </a:lnRef>
          <a:fillRef idx="3">
            <a:schemeClr val="accent6"/>
          </a:fillRef>
          <a:effectRef idx="2">
            <a:schemeClr val="accent6"/>
          </a:effectRef>
          <a:fontRef idx="minor">
            <a:schemeClr val="lt1"/>
          </a:fontRef>
        </p:style>
        <p:txBody>
          <a:bodyPr tIns="72000" bIns="72000" anchor="ctr"/>
          <a:lstStyle/>
          <a:p>
            <a:pPr algn="ctr" fontAlgn="auto">
              <a:spcBef>
                <a:spcPts val="0"/>
              </a:spcBef>
              <a:spcAft>
                <a:spcPts val="0"/>
              </a:spcAft>
              <a:defRPr/>
            </a:pPr>
            <a:r>
              <a:rPr lang="en-US" dirty="0">
                <a:solidFill>
                  <a:schemeClr val="tx1"/>
                </a:solidFill>
              </a:rPr>
              <a:t>Office Professional Plus</a:t>
            </a:r>
            <a:endParaRPr lang="ru-RU" dirty="0">
              <a:solidFill>
                <a:schemeClr val="tx1"/>
              </a:solidFill>
            </a:endParaRPr>
          </a:p>
        </p:txBody>
      </p:sp>
      <p:sp>
        <p:nvSpPr>
          <p:cNvPr id="16" name="Прямоугольник 23"/>
          <p:cNvSpPr/>
          <p:nvPr/>
        </p:nvSpPr>
        <p:spPr>
          <a:xfrm>
            <a:off x="6072188" y="1785938"/>
            <a:ext cx="2571750" cy="714375"/>
          </a:xfrm>
          <a:prstGeom prst="rect">
            <a:avLst/>
          </a:prstGeom>
        </p:spPr>
        <p:style>
          <a:lnRef idx="1">
            <a:schemeClr val="accent6"/>
          </a:lnRef>
          <a:fillRef idx="3">
            <a:schemeClr val="accent6"/>
          </a:fillRef>
          <a:effectRef idx="2">
            <a:schemeClr val="accent6"/>
          </a:effectRef>
          <a:fontRef idx="minor">
            <a:schemeClr val="lt1"/>
          </a:fontRef>
        </p:style>
        <p:txBody>
          <a:bodyPr tIns="72000" bIns="72000" anchor="ctr"/>
          <a:lstStyle/>
          <a:p>
            <a:pPr algn="ctr" fontAlgn="auto">
              <a:spcBef>
                <a:spcPts val="0"/>
              </a:spcBef>
              <a:spcAft>
                <a:spcPts val="0"/>
              </a:spcAft>
              <a:defRPr/>
            </a:pPr>
            <a:r>
              <a:rPr lang="en-US" dirty="0">
                <a:solidFill>
                  <a:schemeClr val="tx1"/>
                </a:solidFill>
              </a:rPr>
              <a:t>Core CAL Suite</a:t>
            </a:r>
            <a:endParaRPr lang="ru-RU" dirty="0">
              <a:solidFill>
                <a:schemeClr val="tx1"/>
              </a:solidFill>
            </a:endParaRPr>
          </a:p>
        </p:txBody>
      </p:sp>
      <p:sp>
        <p:nvSpPr>
          <p:cNvPr id="17" name="Прямоугольник 24"/>
          <p:cNvSpPr/>
          <p:nvPr/>
        </p:nvSpPr>
        <p:spPr>
          <a:xfrm>
            <a:off x="500063" y="1000125"/>
            <a:ext cx="8143875" cy="714375"/>
          </a:xfrm>
          <a:prstGeom prst="rect">
            <a:avLst/>
          </a:prstGeom>
        </p:spPr>
        <p:style>
          <a:lnRef idx="1">
            <a:schemeClr val="dk1"/>
          </a:lnRef>
          <a:fillRef idx="2">
            <a:schemeClr val="dk1"/>
          </a:fillRef>
          <a:effectRef idx="1">
            <a:schemeClr val="dk1"/>
          </a:effectRef>
          <a:fontRef idx="minor">
            <a:schemeClr val="dk1"/>
          </a:fontRef>
        </p:style>
        <p:txBody>
          <a:bodyPr tIns="72000" bIns="72000" anchor="ctr"/>
          <a:lstStyle/>
          <a:p>
            <a:pPr algn="ctr" fontAlgn="auto">
              <a:spcBef>
                <a:spcPts val="0"/>
              </a:spcBef>
              <a:spcAft>
                <a:spcPts val="0"/>
              </a:spcAft>
              <a:defRPr/>
            </a:pPr>
            <a:r>
              <a:rPr lang="ru-RU" dirty="0">
                <a:solidFill>
                  <a:schemeClr val="tx1"/>
                </a:solidFill>
              </a:rPr>
              <a:t>Платформа – 3 базовых продукта из разных категорий</a:t>
            </a:r>
          </a:p>
        </p:txBody>
      </p:sp>
      <p:sp>
        <p:nvSpPr>
          <p:cNvPr id="18" name="Прямоугольник 27"/>
          <p:cNvSpPr/>
          <p:nvPr/>
        </p:nvSpPr>
        <p:spPr>
          <a:xfrm>
            <a:off x="500063" y="1785938"/>
            <a:ext cx="2571750" cy="1500187"/>
          </a:xfrm>
          <a:prstGeom prst="rect">
            <a:avLst/>
          </a:prstGeom>
        </p:spPr>
        <p:style>
          <a:lnRef idx="1">
            <a:schemeClr val="accent6"/>
          </a:lnRef>
          <a:fillRef idx="2">
            <a:schemeClr val="accent6"/>
          </a:fillRef>
          <a:effectRef idx="1">
            <a:schemeClr val="accent6"/>
          </a:effectRef>
          <a:fontRef idx="minor">
            <a:schemeClr val="dk1"/>
          </a:fontRef>
        </p:style>
        <p:txBody>
          <a:bodyPr tIns="72000" bIns="72000" anchor="ctr"/>
          <a:lstStyle/>
          <a:p>
            <a:pPr algn="ctr" fontAlgn="auto">
              <a:spcBef>
                <a:spcPts val="0"/>
              </a:spcBef>
              <a:spcAft>
                <a:spcPts val="0"/>
              </a:spcAft>
              <a:defRPr/>
            </a:pPr>
            <a:r>
              <a:rPr lang="en-US" dirty="0"/>
              <a:t>Windows Business/Enterprise</a:t>
            </a:r>
          </a:p>
          <a:p>
            <a:pPr algn="ctr" fontAlgn="auto">
              <a:spcBef>
                <a:spcPts val="0"/>
              </a:spcBef>
              <a:spcAft>
                <a:spcPts val="0"/>
              </a:spcAft>
              <a:defRPr/>
            </a:pPr>
            <a:r>
              <a:rPr lang="en-US" dirty="0"/>
              <a:t>Upgrade</a:t>
            </a:r>
          </a:p>
        </p:txBody>
      </p:sp>
      <p:sp>
        <p:nvSpPr>
          <p:cNvPr id="19" name="Прямоугольник 21"/>
          <p:cNvSpPr/>
          <p:nvPr/>
        </p:nvSpPr>
        <p:spPr>
          <a:xfrm>
            <a:off x="500063" y="3357563"/>
            <a:ext cx="2571750" cy="1500187"/>
          </a:xfrm>
          <a:prstGeom prst="rect">
            <a:avLst/>
          </a:prstGeom>
        </p:spPr>
        <p:style>
          <a:lnRef idx="1">
            <a:schemeClr val="accent6"/>
          </a:lnRef>
          <a:fillRef idx="3">
            <a:schemeClr val="accent6"/>
          </a:fillRef>
          <a:effectRef idx="2">
            <a:schemeClr val="accent6"/>
          </a:effectRef>
          <a:fontRef idx="minor">
            <a:schemeClr val="lt1"/>
          </a:fontRef>
        </p:style>
        <p:txBody>
          <a:bodyPr tIns="72000" bIns="72000" anchor="ctr"/>
          <a:lstStyle/>
          <a:p>
            <a:pPr algn="ctr" fontAlgn="auto">
              <a:spcBef>
                <a:spcPts val="0"/>
              </a:spcBef>
              <a:spcAft>
                <a:spcPts val="0"/>
              </a:spcAft>
              <a:defRPr/>
            </a:pPr>
            <a:r>
              <a:rPr lang="en-US" dirty="0">
                <a:solidFill>
                  <a:prstClr val="black"/>
                </a:solidFill>
              </a:rPr>
              <a:t>Windows Business/Enterprise</a:t>
            </a:r>
          </a:p>
          <a:p>
            <a:pPr algn="ctr" fontAlgn="auto">
              <a:spcBef>
                <a:spcPts val="0"/>
              </a:spcBef>
              <a:spcAft>
                <a:spcPts val="0"/>
              </a:spcAft>
              <a:defRPr/>
            </a:pPr>
            <a:r>
              <a:rPr lang="en-US" dirty="0">
                <a:solidFill>
                  <a:prstClr val="black"/>
                </a:solidFill>
              </a:rPr>
              <a:t>Upgrade</a:t>
            </a:r>
          </a:p>
          <a:p>
            <a:pPr algn="ctr" fontAlgn="auto">
              <a:spcBef>
                <a:spcPts val="0"/>
              </a:spcBef>
              <a:spcAft>
                <a:spcPts val="0"/>
              </a:spcAft>
              <a:defRPr/>
            </a:pPr>
            <a:r>
              <a:rPr lang="en-US" dirty="0">
                <a:solidFill>
                  <a:prstClr val="black"/>
                </a:solidFill>
              </a:rPr>
              <a:t>w/MDOP</a:t>
            </a:r>
            <a:endParaRPr lang="ru-RU" dirty="0">
              <a:solidFill>
                <a:prstClr val="black"/>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7"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500"/>
                            </p:stCondLst>
                            <p:childTnLst>
                              <p:par>
                                <p:cTn id="35" presetID="7"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6000"/>
                            </p:stCondLst>
                            <p:childTnLst>
                              <p:par>
                                <p:cTn id="56" presetID="42" presetClass="entr" presetSubtype="0" fill="hold" nodeType="after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fade">
                                      <p:cBhvr>
                                        <p:cTn id="58" dur="500"/>
                                        <p:tgtEl>
                                          <p:spTgt spid="3">
                                            <p:txEl>
                                              <p:pRg st="0" end="0"/>
                                            </p:txEl>
                                          </p:spTgt>
                                        </p:tgtEl>
                                      </p:cBhvr>
                                    </p:animEffect>
                                    <p:anim calcmode="lin" valueType="num">
                                      <p:cBhvr>
                                        <p:cTn id="5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2" presetClass="entr" presetSubtype="0" fill="hold" nodeType="afterEffect">
                                  <p:stCondLst>
                                    <p:cond delay="0"/>
                                  </p:stCondLst>
                                  <p:childTnLst>
                                    <p:set>
                                      <p:cBhvr>
                                        <p:cTn id="63" dur="1" fill="hold">
                                          <p:stCondLst>
                                            <p:cond delay="0"/>
                                          </p:stCondLst>
                                        </p:cTn>
                                        <p:tgtEl>
                                          <p:spTgt spid="3">
                                            <p:txEl>
                                              <p:pRg st="1" end="1"/>
                                            </p:txEl>
                                          </p:spTgt>
                                        </p:tgtEl>
                                        <p:attrNameLst>
                                          <p:attrName>style.visibility</p:attrName>
                                        </p:attrNameLst>
                                      </p:cBhvr>
                                      <p:to>
                                        <p:strVal val="visible"/>
                                      </p:to>
                                    </p:set>
                                    <p:animEffect transition="in" filter="fade">
                                      <p:cBhvr>
                                        <p:cTn id="64" dur="500"/>
                                        <p:tgtEl>
                                          <p:spTgt spid="3">
                                            <p:txEl>
                                              <p:pRg st="1" end="1"/>
                                            </p:txEl>
                                          </p:spTgt>
                                        </p:tgtEl>
                                      </p:cBhvr>
                                    </p:animEffect>
                                    <p:anim calcmode="lin" valueType="num">
                                      <p:cBhvr>
                                        <p:cTn id="6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10"/>
                                        </p:tgtEl>
                                      </p:cBhvr>
                                    </p:animEffect>
                                    <p:set>
                                      <p:cBhvr>
                                        <p:cTn id="71" dur="1" fill="hold">
                                          <p:stCondLst>
                                            <p:cond delay="1999"/>
                                          </p:stCondLst>
                                        </p:cTn>
                                        <p:tgtEl>
                                          <p:spTgt spid="10"/>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2000"/>
                                        <p:tgtEl>
                                          <p:spTgt spid="8"/>
                                        </p:tgtEl>
                                      </p:cBhvr>
                                    </p:animEffect>
                                    <p:set>
                                      <p:cBhvr>
                                        <p:cTn id="74" dur="1" fill="hold">
                                          <p:stCondLst>
                                            <p:cond delay="1999"/>
                                          </p:stCondLst>
                                        </p:cTn>
                                        <p:tgtEl>
                                          <p:spTgt spid="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par>
                          <p:cTn id="88" fill="hold">
                            <p:stCondLst>
                              <p:cond delay="1500"/>
                            </p:stCondLst>
                            <p:childTnLst>
                              <p:par>
                                <p:cTn id="89" presetID="7" presetClass="entr" presetSubtype="2"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1+#ppt_w/2"/>
                                          </p:val>
                                        </p:tav>
                                        <p:tav tm="100000">
                                          <p:val>
                                            <p:strVal val="#ppt_x"/>
                                          </p:val>
                                        </p:tav>
                                      </p:tavLst>
                                    </p:anim>
                                    <p:anim calcmode="lin" valueType="num">
                                      <p:cBhvr additive="base">
                                        <p:cTn id="92" dur="500" fill="hold"/>
                                        <p:tgtEl>
                                          <p:spTgt spid="17"/>
                                        </p:tgtEl>
                                        <p:attrNameLst>
                                          <p:attrName>ppt_y</p:attrName>
                                        </p:attrNameLst>
                                      </p:cBhvr>
                                      <p:tavLst>
                                        <p:tav tm="0">
                                          <p:val>
                                            <p:strVal val="#ppt_y"/>
                                          </p:val>
                                        </p:tav>
                                        <p:tav tm="100000">
                                          <p:val>
                                            <p:strVal val="#ppt_y"/>
                                          </p:val>
                                        </p:tav>
                                      </p:tavLst>
                                    </p:anim>
                                  </p:childTnLst>
                                </p:cTn>
                              </p:par>
                            </p:childTnLst>
                          </p:cTn>
                        </p:par>
                        <p:par>
                          <p:cTn id="93" fill="hold">
                            <p:stCondLst>
                              <p:cond delay="2000"/>
                            </p:stCondLst>
                            <p:childTnLst>
                              <p:par>
                                <p:cTn id="94" presetID="9" presetClass="emph" presetSubtype="0" grpId="1" nodeType="afterEffect">
                                  <p:stCondLst>
                                    <p:cond delay="0"/>
                                  </p:stCondLst>
                                  <p:childTnLst>
                                    <p:set>
                                      <p:cBhvr rctx="PPT">
                                        <p:cTn id="95" dur="indefinite"/>
                                        <p:tgtEl>
                                          <p:spTgt spid="4"/>
                                        </p:tgtEl>
                                        <p:attrNameLst>
                                          <p:attrName>style.opacity</p:attrName>
                                        </p:attrNameLst>
                                      </p:cBhvr>
                                      <p:to>
                                        <p:strVal val="0.5"/>
                                      </p:to>
                                    </p:set>
                                    <p:animEffect filter="image" prLst="opacity: 0.5">
                                      <p:cBhvr rctx="IE">
                                        <p:cTn id="96" dur="indefinite"/>
                                        <p:tgtEl>
                                          <p:spTgt spid="4"/>
                                        </p:tgtEl>
                                      </p:cBhvr>
                                    </p:animEffect>
                                  </p:childTnLst>
                                </p:cTn>
                              </p:par>
                              <p:par>
                                <p:cTn id="97" presetID="9" presetClass="emph" presetSubtype="0" grpId="1" nodeType="withEffect">
                                  <p:stCondLst>
                                    <p:cond delay="0"/>
                                  </p:stCondLst>
                                  <p:childTnLst>
                                    <p:set>
                                      <p:cBhvr rctx="PPT">
                                        <p:cTn id="98" dur="indefinite"/>
                                        <p:tgtEl>
                                          <p:spTgt spid="10"/>
                                        </p:tgtEl>
                                        <p:attrNameLst>
                                          <p:attrName>style.opacity</p:attrName>
                                        </p:attrNameLst>
                                      </p:cBhvr>
                                      <p:to>
                                        <p:strVal val="0.5"/>
                                      </p:to>
                                    </p:set>
                                    <p:animEffect filter="image" prLst="opacity: 0.5">
                                      <p:cBhvr rctx="IE">
                                        <p:cTn id="99" dur="indefinite"/>
                                        <p:tgtEl>
                                          <p:spTgt spid="10"/>
                                        </p:tgtEl>
                                      </p:cBhvr>
                                    </p:animEffect>
                                  </p:childTnLst>
                                </p:cTn>
                              </p:par>
                              <p:par>
                                <p:cTn id="100" presetID="9" presetClass="emph" presetSubtype="0" grpId="1" nodeType="withEffect">
                                  <p:stCondLst>
                                    <p:cond delay="0"/>
                                  </p:stCondLst>
                                  <p:childTnLst>
                                    <p:set>
                                      <p:cBhvr rctx="PPT">
                                        <p:cTn id="101" dur="indefinite"/>
                                        <p:tgtEl>
                                          <p:spTgt spid="5"/>
                                        </p:tgtEl>
                                        <p:attrNameLst>
                                          <p:attrName>style.opacity</p:attrName>
                                        </p:attrNameLst>
                                      </p:cBhvr>
                                      <p:to>
                                        <p:strVal val="0.5"/>
                                      </p:to>
                                    </p:set>
                                    <p:animEffect filter="image" prLst="opacity: 0.5">
                                      <p:cBhvr rctx="IE">
                                        <p:cTn id="102" dur="indefinite"/>
                                        <p:tgtEl>
                                          <p:spTgt spid="5"/>
                                        </p:tgtEl>
                                      </p:cBhvr>
                                    </p:animEffect>
                                  </p:childTnLst>
                                </p:cTn>
                              </p:par>
                              <p:par>
                                <p:cTn id="103" presetID="9" presetClass="emph" presetSubtype="0" grpId="1" nodeType="withEffect">
                                  <p:stCondLst>
                                    <p:cond delay="0"/>
                                  </p:stCondLst>
                                  <p:childTnLst>
                                    <p:set>
                                      <p:cBhvr rctx="PPT">
                                        <p:cTn id="104" dur="indefinite"/>
                                        <p:tgtEl>
                                          <p:spTgt spid="8"/>
                                        </p:tgtEl>
                                        <p:attrNameLst>
                                          <p:attrName>style.opacity</p:attrName>
                                        </p:attrNameLst>
                                      </p:cBhvr>
                                      <p:to>
                                        <p:strVal val="0.5"/>
                                      </p:to>
                                    </p:set>
                                    <p:animEffect filter="image" prLst="opacity: 0.5">
                                      <p:cBhvr rctx="IE">
                                        <p:cTn id="105" dur="indefinite"/>
                                        <p:tgtEl>
                                          <p:spTgt spid="8"/>
                                        </p:tgtEl>
                                      </p:cBhvr>
                                    </p:animEffect>
                                  </p:childTnLst>
                                </p:cTn>
                              </p:par>
                              <p:par>
                                <p:cTn id="106" presetID="9" presetClass="emph" presetSubtype="0" grpId="1" nodeType="withEffect">
                                  <p:stCondLst>
                                    <p:cond delay="0"/>
                                  </p:stCondLst>
                                  <p:childTnLst>
                                    <p:set>
                                      <p:cBhvr rctx="PPT">
                                        <p:cTn id="107" dur="indefinite"/>
                                        <p:tgtEl>
                                          <p:spTgt spid="14"/>
                                        </p:tgtEl>
                                        <p:attrNameLst>
                                          <p:attrName>style.opacity</p:attrName>
                                        </p:attrNameLst>
                                      </p:cBhvr>
                                      <p:to>
                                        <p:strVal val="0.5"/>
                                      </p:to>
                                    </p:set>
                                    <p:animEffect filter="image" prLst="opacity: 0.5">
                                      <p:cBhvr rctx="IE">
                                        <p:cTn id="108" dur="indefinite"/>
                                        <p:tgtEl>
                                          <p:spTgt spid="14"/>
                                        </p:tgtEl>
                                      </p:cBhvr>
                                    </p:animEffect>
                                  </p:childTnLst>
                                </p:cTn>
                              </p:par>
                              <p:par>
                                <p:cTn id="109" presetID="9" presetClass="emph" presetSubtype="0" grpId="1" nodeType="withEffect">
                                  <p:stCondLst>
                                    <p:cond delay="0"/>
                                  </p:stCondLst>
                                  <p:childTnLst>
                                    <p:set>
                                      <p:cBhvr rctx="PPT">
                                        <p:cTn id="110" dur="indefinite"/>
                                        <p:tgtEl>
                                          <p:spTgt spid="13"/>
                                        </p:tgtEl>
                                        <p:attrNameLst>
                                          <p:attrName>style.opacity</p:attrName>
                                        </p:attrNameLst>
                                      </p:cBhvr>
                                      <p:to>
                                        <p:strVal val="0.5"/>
                                      </p:to>
                                    </p:set>
                                    <p:animEffect filter="image" prLst="opacity: 0.5">
                                      <p:cBhvr rctx="IE">
                                        <p:cTn id="111" dur="indefinite"/>
                                        <p:tgtEl>
                                          <p:spTgt spid="13"/>
                                        </p:tgtEl>
                                      </p:cBhvr>
                                    </p:animEffect>
                                  </p:childTnLst>
                                </p:cTn>
                              </p:par>
                              <p:par>
                                <p:cTn id="112" presetID="9" presetClass="emph" presetSubtype="0" grpId="1" nodeType="withEffect">
                                  <p:stCondLst>
                                    <p:cond delay="0"/>
                                  </p:stCondLst>
                                  <p:childTnLst>
                                    <p:set>
                                      <p:cBhvr rctx="PPT">
                                        <p:cTn id="113" dur="indefinite"/>
                                        <p:tgtEl>
                                          <p:spTgt spid="6"/>
                                        </p:tgtEl>
                                        <p:attrNameLst>
                                          <p:attrName>style.opacity</p:attrName>
                                        </p:attrNameLst>
                                      </p:cBhvr>
                                      <p:to>
                                        <p:strVal val="0.5"/>
                                      </p:to>
                                    </p:set>
                                    <p:animEffect filter="image" prLst="opacity: 0.5">
                                      <p:cBhvr rctx="IE">
                                        <p:cTn id="114" dur="indefinite"/>
                                        <p:tgtEl>
                                          <p:spTgt spid="6"/>
                                        </p:tgtEl>
                                      </p:cBhvr>
                                    </p:animEffect>
                                  </p:childTnLst>
                                </p:cTn>
                              </p:par>
                              <p:par>
                                <p:cTn id="115" presetID="9" presetClass="emph" presetSubtype="0" nodeType="withEffect">
                                  <p:stCondLst>
                                    <p:cond delay="0"/>
                                  </p:stCondLst>
                                  <p:childTnLst>
                                    <p:set>
                                      <p:cBhvr rctx="PPT">
                                        <p:cTn id="116" dur="indefinite"/>
                                        <p:tgtEl>
                                          <p:spTgt spid="12"/>
                                        </p:tgtEl>
                                        <p:attrNameLst>
                                          <p:attrName>style.opacity</p:attrName>
                                        </p:attrNameLst>
                                      </p:cBhvr>
                                      <p:to>
                                        <p:strVal val="0.5"/>
                                      </p:to>
                                    </p:set>
                                    <p:animEffect filter="image" prLst="opacity: 0.5">
                                      <p:cBhvr rctx="IE">
                                        <p:cTn id="117" dur="indefinite"/>
                                        <p:tgtEl>
                                          <p:spTgt spid="12"/>
                                        </p:tgtEl>
                                      </p:cBhvr>
                                    </p:animEffect>
                                  </p:childTnLst>
                                </p:cTn>
                              </p:par>
                              <p:par>
                                <p:cTn id="118" presetID="9" presetClass="emph" presetSubtype="0" nodeType="withEffect">
                                  <p:stCondLst>
                                    <p:cond delay="0"/>
                                  </p:stCondLst>
                                  <p:childTnLst>
                                    <p:set>
                                      <p:cBhvr rctx="PPT">
                                        <p:cTn id="119" dur="indefinite"/>
                                        <p:tgtEl>
                                          <p:spTgt spid="18"/>
                                        </p:tgtEl>
                                        <p:attrNameLst>
                                          <p:attrName>style.opacity</p:attrName>
                                        </p:attrNameLst>
                                      </p:cBhvr>
                                      <p:to>
                                        <p:strVal val="0.5"/>
                                      </p:to>
                                    </p:set>
                                    <p:animEffect filter="image" prLst="opacity: 0.5">
                                      <p:cBhvr rctx="IE">
                                        <p:cTn id="120"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8" grpId="0" animBg="1"/>
      <p:bldP spid="8" grpId="1" animBg="1"/>
      <p:bldP spid="8" grpId="2" animBg="1"/>
      <p:bldP spid="9" grpId="0" animBg="1"/>
      <p:bldP spid="10" grpId="0" animBg="1"/>
      <p:bldP spid="10" grpId="1" animBg="1"/>
      <p:bldP spid="11" grpId="0" animBg="1"/>
      <p:bldP spid="12" grpId="0" animBg="1"/>
      <p:bldP spid="13" grpId="0" animBg="1"/>
      <p:bldP spid="13" grpId="1" animBg="1"/>
      <p:bldP spid="14" grpId="0" animBg="1"/>
      <p:bldP spid="14" grpId="1" animBg="1"/>
      <p:bldP spid="15" grpId="0" animBg="1"/>
      <p:bldP spid="16"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Microsoft Open Value </a:t>
            </a:r>
            <a:r>
              <a:rPr lang="ru-RU" smtClean="0"/>
              <a:t>- скидки</a:t>
            </a:r>
            <a:endParaRPr lang="en-US" smtClean="0"/>
          </a:p>
        </p:txBody>
      </p:sp>
      <p:sp>
        <p:nvSpPr>
          <p:cNvPr id="3" name="Rectangle 3"/>
          <p:cNvSpPr txBox="1">
            <a:spLocks/>
          </p:cNvSpPr>
          <p:nvPr/>
        </p:nvSpPr>
        <p:spPr bwMode="auto">
          <a:xfrm>
            <a:off x="642938" y="928688"/>
            <a:ext cx="8286750" cy="5072062"/>
          </a:xfrm>
          <a:prstGeom prst="rect">
            <a:avLst/>
          </a:prstGeom>
          <a:noFill/>
          <a:ln w="9525">
            <a:noFill/>
            <a:miter lim="800000"/>
            <a:headEnd/>
            <a:tailEnd/>
          </a:ln>
        </p:spPr>
        <p:txBody>
          <a:bodyPr/>
          <a:lstStyle/>
          <a:p>
            <a:pPr marL="342900" indent="-342900">
              <a:spcBef>
                <a:spcPts val="1200"/>
              </a:spcBef>
              <a:buClr>
                <a:srgbClr val="C00000"/>
              </a:buClr>
              <a:buSzPct val="140000"/>
              <a:buFont typeface="Wingdings" pitchFamily="2" charset="2"/>
              <a:buChar char="§"/>
            </a:pPr>
            <a:r>
              <a:rPr lang="ru-RU" sz="2400"/>
              <a:t>Скидка на базовые продукты от 10% до 30% (при приобретении для всех ПК организации)</a:t>
            </a:r>
          </a:p>
          <a:p>
            <a:pPr marL="342900" indent="-342900">
              <a:spcBef>
                <a:spcPts val="1200"/>
              </a:spcBef>
              <a:buClr>
                <a:srgbClr val="C00000"/>
              </a:buClr>
              <a:buSzPct val="140000"/>
              <a:buFont typeface="Wingdings" pitchFamily="2" charset="2"/>
              <a:buChar char="§"/>
            </a:pPr>
            <a:r>
              <a:rPr lang="ru-RU" sz="2400"/>
              <a:t>Дополнительная скидка 15% при лицензировании платформы (3 базовых продукта из разных категорий)</a:t>
            </a:r>
          </a:p>
          <a:p>
            <a:pPr marL="342900" indent="-342900">
              <a:spcBef>
                <a:spcPts val="1200"/>
              </a:spcBef>
              <a:buClr>
                <a:srgbClr val="C00000"/>
              </a:buClr>
              <a:buSzPct val="140000"/>
              <a:buFont typeface="Wingdings" pitchFamily="2" charset="2"/>
              <a:buChar char="§"/>
            </a:pPr>
            <a:r>
              <a:rPr lang="ru-RU" sz="2400"/>
              <a:t>Ценовой уровень </a:t>
            </a:r>
            <a:r>
              <a:rPr lang="en-US" sz="2400"/>
              <a:t>Level C </a:t>
            </a:r>
            <a:r>
              <a:rPr lang="ru-RU" sz="2400"/>
              <a:t>при количестве ПК в соглашении более 250</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ctrTitle"/>
          </p:nvPr>
        </p:nvSpPr>
        <p:spPr/>
        <p:txBody>
          <a:bodyPr/>
          <a:lstStyle/>
          <a:p>
            <a:r>
              <a:rPr lang="ru-RU" smtClean="0"/>
              <a:t>Схема корпоративного лицензирования</a:t>
            </a:r>
            <a:endParaRPr lang="en-US" smtClean="0"/>
          </a:p>
        </p:txBody>
      </p:sp>
      <p:sp>
        <p:nvSpPr>
          <p:cNvPr id="47106" name="Subtitle 2"/>
          <p:cNvSpPr>
            <a:spLocks noGrp="1"/>
          </p:cNvSpPr>
          <p:nvPr>
            <p:ph type="subTitle" idx="1"/>
          </p:nvPr>
        </p:nvSpPr>
        <p:spPr/>
        <p:txBody>
          <a:bodyPr/>
          <a:lstStyle/>
          <a:p>
            <a:r>
              <a:rPr lang="en-US" sz="3600" b="1" smtClean="0"/>
              <a:t>Open VALUE Subscription</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Microsoft Open Value</a:t>
            </a:r>
            <a:r>
              <a:rPr lang="ru-RU" smtClean="0"/>
              <a:t> </a:t>
            </a:r>
            <a:r>
              <a:rPr lang="en-US" smtClean="0"/>
              <a:t>Subscription </a:t>
            </a:r>
            <a:r>
              <a:rPr lang="ru-RU" smtClean="0"/>
              <a:t>- введение</a:t>
            </a:r>
            <a:endParaRPr lang="en-US" smtClean="0"/>
          </a:p>
        </p:txBody>
      </p:sp>
      <p:sp>
        <p:nvSpPr>
          <p:cNvPr id="3" name="Rectangle 3"/>
          <p:cNvSpPr txBox="1">
            <a:spLocks/>
          </p:cNvSpPr>
          <p:nvPr/>
        </p:nvSpPr>
        <p:spPr bwMode="auto">
          <a:xfrm>
            <a:off x="642938" y="928688"/>
            <a:ext cx="8286750" cy="5072062"/>
          </a:xfrm>
          <a:prstGeom prst="rect">
            <a:avLst/>
          </a:prstGeom>
          <a:noFill/>
          <a:ln w="9525">
            <a:noFill/>
            <a:miter lim="800000"/>
            <a:headEnd/>
            <a:tailEnd/>
          </a:ln>
        </p:spPr>
        <p:txBody>
          <a:bodyPr/>
          <a:lstStyle/>
          <a:p>
            <a:pPr marL="342900" indent="-342900">
              <a:spcBef>
                <a:spcPts val="600"/>
              </a:spcBef>
              <a:buClr>
                <a:srgbClr val="C00000"/>
              </a:buClr>
              <a:buSzPct val="140000"/>
              <a:buFont typeface="Wingdings" pitchFamily="2" charset="2"/>
              <a:buChar char="§"/>
            </a:pPr>
            <a:r>
              <a:rPr lang="ru-RU" sz="2400"/>
              <a:t>Оплата стоимости в течение 3-х лет</a:t>
            </a:r>
            <a:endParaRPr lang="en-US" sz="2400"/>
          </a:p>
          <a:p>
            <a:pPr marL="342900" indent="-342900">
              <a:spcBef>
                <a:spcPts val="600"/>
              </a:spcBef>
              <a:buClr>
                <a:srgbClr val="C00000"/>
              </a:buClr>
              <a:buSzPct val="140000"/>
              <a:buFont typeface="Wingdings" pitchFamily="2" charset="2"/>
              <a:buChar char="§"/>
            </a:pPr>
            <a:r>
              <a:rPr lang="ru-RU" sz="2400"/>
              <a:t>Обязательная стандартизация</a:t>
            </a:r>
          </a:p>
          <a:p>
            <a:pPr marL="342900" indent="-342900">
              <a:spcBef>
                <a:spcPts val="600"/>
              </a:spcBef>
              <a:buClr>
                <a:srgbClr val="C00000"/>
              </a:buClr>
              <a:buSzPct val="140000"/>
              <a:buFont typeface="Wingdings" pitchFamily="2" charset="2"/>
              <a:buChar char="§"/>
            </a:pPr>
            <a:r>
              <a:rPr lang="ru-RU" sz="2400">
                <a:solidFill>
                  <a:srgbClr val="C00000"/>
                </a:solidFill>
              </a:rPr>
              <a:t>Временные</a:t>
            </a:r>
            <a:r>
              <a:rPr lang="ru-RU" sz="2400"/>
              <a:t> лицензии (с возможностью выкупа)</a:t>
            </a:r>
          </a:p>
          <a:p>
            <a:pPr marL="342900" indent="-342900">
              <a:spcBef>
                <a:spcPts val="600"/>
              </a:spcBef>
              <a:buClr>
                <a:srgbClr val="C00000"/>
              </a:buClr>
              <a:buSzPct val="140000"/>
              <a:buFont typeface="Wingdings" pitchFamily="2" charset="2"/>
              <a:buChar char="§"/>
            </a:pPr>
            <a:r>
              <a:rPr lang="ru-RU" sz="2400"/>
              <a:t>Подходит для организаций с числом ПК более 5</a:t>
            </a:r>
          </a:p>
          <a:p>
            <a:pPr marL="342900" indent="-342900">
              <a:spcBef>
                <a:spcPts val="600"/>
              </a:spcBef>
              <a:buClr>
                <a:srgbClr val="C00000"/>
              </a:buClr>
              <a:buSzPct val="140000"/>
              <a:buFont typeface="Wingdings" pitchFamily="2" charset="2"/>
              <a:buChar char="§"/>
            </a:pPr>
            <a:r>
              <a:rPr lang="ru-RU" sz="2400"/>
              <a:t>В соглашение можно включить несколько аффилиро-ванных лиц и передавать между ними лицензии</a:t>
            </a:r>
          </a:p>
          <a:p>
            <a:pPr marL="342900" indent="-342900">
              <a:spcBef>
                <a:spcPts val="600"/>
              </a:spcBef>
              <a:buClr>
                <a:srgbClr val="C00000"/>
              </a:buClr>
              <a:buSzPct val="140000"/>
              <a:buFont typeface="Wingdings" pitchFamily="2" charset="2"/>
              <a:buChar char="§"/>
            </a:pPr>
            <a:r>
              <a:rPr lang="ru-RU" sz="2400"/>
              <a:t>Лицензии можно приобретать после установки ПО в годовщину + расширенные лицензионные права</a:t>
            </a:r>
          </a:p>
          <a:p>
            <a:pPr marL="342900" indent="-342900">
              <a:spcBef>
                <a:spcPts val="600"/>
              </a:spcBef>
              <a:buClr>
                <a:srgbClr val="C00000"/>
              </a:buClr>
              <a:buSzPct val="140000"/>
              <a:buFont typeface="Wingdings" pitchFamily="2" charset="2"/>
              <a:buChar char="§"/>
            </a:pPr>
            <a:r>
              <a:rPr lang="ru-RU" sz="2400"/>
              <a:t>Фикс. цен на базовые продукты и доп. скидки</a:t>
            </a:r>
          </a:p>
          <a:p>
            <a:pPr marL="342900" indent="-342900">
              <a:spcBef>
                <a:spcPts val="600"/>
              </a:spcBef>
              <a:buClr>
                <a:srgbClr val="C00000"/>
              </a:buClr>
              <a:buSzPct val="140000"/>
              <a:buFont typeface="Wingdings" pitchFamily="2" charset="2"/>
              <a:buChar char="§"/>
            </a:pPr>
            <a:r>
              <a:rPr lang="en-US" sz="2400"/>
              <a:t>Software Assurance – </a:t>
            </a:r>
            <a:r>
              <a:rPr lang="ru-RU" sz="2400"/>
              <a:t>включена в стоимость</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Microsoft Open Value Subscription </a:t>
            </a:r>
            <a:r>
              <a:rPr lang="ru-RU" smtClean="0"/>
              <a:t>- отличия</a:t>
            </a:r>
            <a:endParaRPr lang="en-US" smtClean="0"/>
          </a:p>
        </p:txBody>
      </p:sp>
      <p:cxnSp>
        <p:nvCxnSpPr>
          <p:cNvPr id="3" name="Прямая соединительная линия 44"/>
          <p:cNvCxnSpPr/>
          <p:nvPr/>
        </p:nvCxnSpPr>
        <p:spPr>
          <a:xfrm>
            <a:off x="1285875" y="4714875"/>
            <a:ext cx="571500" cy="1428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 name="Прямая соединительная линия 26"/>
          <p:cNvCxnSpPr/>
          <p:nvPr/>
        </p:nvCxnSpPr>
        <p:spPr>
          <a:xfrm rot="5400000" flipH="1" flipV="1">
            <a:off x="463550" y="4392613"/>
            <a:ext cx="1643063" cy="1587"/>
          </a:xfrm>
          <a:prstGeom prst="line">
            <a:avLst/>
          </a:prstGeom>
          <a:ln>
            <a:solidFill>
              <a:schemeClr val="bg1">
                <a:lumMod val="50000"/>
              </a:schemeClr>
            </a:solidFill>
            <a:prstDash val="sysDot"/>
          </a:ln>
        </p:spPr>
        <p:style>
          <a:lnRef idx="2">
            <a:schemeClr val="dk1"/>
          </a:lnRef>
          <a:fillRef idx="0">
            <a:schemeClr val="dk1"/>
          </a:fillRef>
          <a:effectRef idx="1">
            <a:schemeClr val="dk1"/>
          </a:effectRef>
          <a:fontRef idx="minor">
            <a:schemeClr val="tx1"/>
          </a:fontRef>
        </p:style>
      </p:cxnSp>
      <p:cxnSp>
        <p:nvCxnSpPr>
          <p:cNvPr id="5" name="Прямая соединительная линия 29"/>
          <p:cNvCxnSpPr/>
          <p:nvPr/>
        </p:nvCxnSpPr>
        <p:spPr>
          <a:xfrm rot="5400000" flipH="1" flipV="1">
            <a:off x="2822575" y="4392613"/>
            <a:ext cx="1643063" cy="1587"/>
          </a:xfrm>
          <a:prstGeom prst="line">
            <a:avLst/>
          </a:prstGeom>
          <a:ln>
            <a:solidFill>
              <a:schemeClr val="bg1">
                <a:lumMod val="50000"/>
              </a:schemeClr>
            </a:solidFill>
            <a:prstDash val="sysDot"/>
          </a:ln>
        </p:spPr>
        <p:style>
          <a:lnRef idx="2">
            <a:schemeClr val="dk1"/>
          </a:lnRef>
          <a:fillRef idx="0">
            <a:schemeClr val="dk1"/>
          </a:fillRef>
          <a:effectRef idx="1">
            <a:schemeClr val="dk1"/>
          </a:effectRef>
          <a:fontRef idx="minor">
            <a:schemeClr val="tx1"/>
          </a:fontRef>
        </p:style>
      </p:cxnSp>
      <p:cxnSp>
        <p:nvCxnSpPr>
          <p:cNvPr id="6" name="Прямая соединительная линия 30"/>
          <p:cNvCxnSpPr/>
          <p:nvPr/>
        </p:nvCxnSpPr>
        <p:spPr>
          <a:xfrm rot="5400000" flipH="1" flipV="1">
            <a:off x="5180012" y="4392613"/>
            <a:ext cx="1643063" cy="1588"/>
          </a:xfrm>
          <a:prstGeom prst="line">
            <a:avLst/>
          </a:prstGeom>
          <a:ln>
            <a:solidFill>
              <a:schemeClr val="bg1">
                <a:lumMod val="50000"/>
              </a:schemeClr>
            </a:solidFill>
            <a:prstDash val="sysDot"/>
          </a:ln>
        </p:spPr>
        <p:style>
          <a:lnRef idx="2">
            <a:schemeClr val="dk1"/>
          </a:lnRef>
          <a:fillRef idx="0">
            <a:schemeClr val="dk1"/>
          </a:fillRef>
          <a:effectRef idx="1">
            <a:schemeClr val="dk1"/>
          </a:effectRef>
          <a:fontRef idx="minor">
            <a:schemeClr val="tx1"/>
          </a:fontRef>
        </p:style>
      </p:cxnSp>
      <p:sp>
        <p:nvSpPr>
          <p:cNvPr id="7" name="Rectangle 3"/>
          <p:cNvSpPr txBox="1">
            <a:spLocks/>
          </p:cNvSpPr>
          <p:nvPr/>
        </p:nvSpPr>
        <p:spPr bwMode="auto">
          <a:xfrm>
            <a:off x="642938" y="928688"/>
            <a:ext cx="8286750" cy="2071687"/>
          </a:xfrm>
          <a:prstGeom prst="rect">
            <a:avLst/>
          </a:prstGeom>
          <a:noFill/>
          <a:ln w="9525">
            <a:noFill/>
            <a:miter lim="800000"/>
            <a:headEnd/>
            <a:tailEnd/>
          </a:ln>
        </p:spPr>
        <p:txBody>
          <a:bodyPr/>
          <a:lstStyle/>
          <a:p>
            <a:pPr marL="342900" indent="-342900">
              <a:spcBef>
                <a:spcPts val="1200"/>
              </a:spcBef>
              <a:buClr>
                <a:srgbClr val="C00000"/>
              </a:buClr>
              <a:buSzPct val="140000"/>
              <a:buFont typeface="Wingdings" pitchFamily="2" charset="2"/>
              <a:buChar char="§"/>
            </a:pPr>
            <a:r>
              <a:rPr lang="ru-RU" sz="2400"/>
              <a:t>Временные лицензии</a:t>
            </a:r>
            <a:r>
              <a:rPr lang="en-US" sz="2400"/>
              <a:t>: </a:t>
            </a:r>
            <a:r>
              <a:rPr lang="ru-RU" sz="2400"/>
              <a:t>можно использовать в течение года после очередного платежа</a:t>
            </a:r>
          </a:p>
          <a:p>
            <a:pPr marL="342900" indent="-342900">
              <a:spcBef>
                <a:spcPts val="1200"/>
              </a:spcBef>
              <a:buClr>
                <a:srgbClr val="C00000"/>
              </a:buClr>
              <a:buSzPct val="140000"/>
              <a:buFont typeface="Wingdings" pitchFamily="2" charset="2"/>
              <a:buChar char="§"/>
            </a:pPr>
            <a:r>
              <a:rPr lang="ru-RU" sz="2400"/>
              <a:t>Число компьютеров в соглашении может как увеличиваться, так и уменьшаться</a:t>
            </a:r>
          </a:p>
        </p:txBody>
      </p:sp>
      <p:cxnSp>
        <p:nvCxnSpPr>
          <p:cNvPr id="8" name="Прямая со стрелкой 4"/>
          <p:cNvCxnSpPr/>
          <p:nvPr/>
        </p:nvCxnSpPr>
        <p:spPr>
          <a:xfrm>
            <a:off x="428625" y="5214938"/>
            <a:ext cx="828675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Прямая со стрелкой 8"/>
          <p:cNvCxnSpPr/>
          <p:nvPr/>
        </p:nvCxnSpPr>
        <p:spPr>
          <a:xfrm rot="16200000" flipV="1">
            <a:off x="-188119" y="4321969"/>
            <a:ext cx="2081213" cy="95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a:spLocks noChangeArrowheads="1"/>
          </p:cNvSpPr>
          <p:nvPr/>
        </p:nvSpPr>
        <p:spPr bwMode="auto">
          <a:xfrm>
            <a:off x="1214438" y="3000375"/>
            <a:ext cx="1571625" cy="500063"/>
          </a:xfrm>
          <a:prstGeom prst="rect">
            <a:avLst/>
          </a:prstGeom>
          <a:noFill/>
          <a:ln w="9525">
            <a:noFill/>
            <a:miter lim="800000"/>
            <a:headEnd/>
            <a:tailEnd/>
          </a:ln>
        </p:spPr>
        <p:txBody>
          <a:bodyPr anchor="ctr"/>
          <a:lstStyle/>
          <a:p>
            <a:pPr>
              <a:spcAft>
                <a:spcPts val="600"/>
              </a:spcAft>
            </a:pPr>
            <a:r>
              <a:rPr lang="ru-RU"/>
              <a:t>1-й платеж</a:t>
            </a:r>
          </a:p>
        </p:txBody>
      </p:sp>
      <p:sp>
        <p:nvSpPr>
          <p:cNvPr id="11" name="Овал 11"/>
          <p:cNvSpPr/>
          <p:nvPr/>
        </p:nvSpPr>
        <p:spPr>
          <a:xfrm>
            <a:off x="1214438" y="5143500"/>
            <a:ext cx="142875" cy="1428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12" name="TextBox 11"/>
          <p:cNvSpPr txBox="1">
            <a:spLocks noChangeArrowheads="1"/>
          </p:cNvSpPr>
          <p:nvPr/>
        </p:nvSpPr>
        <p:spPr bwMode="auto">
          <a:xfrm>
            <a:off x="3571875" y="3000375"/>
            <a:ext cx="1571625" cy="500063"/>
          </a:xfrm>
          <a:prstGeom prst="rect">
            <a:avLst/>
          </a:prstGeom>
          <a:noFill/>
          <a:ln w="9525">
            <a:noFill/>
            <a:miter lim="800000"/>
            <a:headEnd/>
            <a:tailEnd/>
          </a:ln>
        </p:spPr>
        <p:txBody>
          <a:bodyPr anchor="ctr"/>
          <a:lstStyle/>
          <a:p>
            <a:pPr>
              <a:spcAft>
                <a:spcPts val="600"/>
              </a:spcAft>
            </a:pPr>
            <a:r>
              <a:rPr lang="en-US"/>
              <a:t>2</a:t>
            </a:r>
            <a:r>
              <a:rPr lang="ru-RU"/>
              <a:t>-й платеж</a:t>
            </a:r>
          </a:p>
        </p:txBody>
      </p:sp>
      <p:sp>
        <p:nvSpPr>
          <p:cNvPr id="13" name="Овал 13"/>
          <p:cNvSpPr/>
          <p:nvPr/>
        </p:nvSpPr>
        <p:spPr>
          <a:xfrm>
            <a:off x="3571875" y="5143500"/>
            <a:ext cx="142875" cy="1428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14" name="TextBox 13"/>
          <p:cNvSpPr txBox="1">
            <a:spLocks noChangeArrowheads="1"/>
          </p:cNvSpPr>
          <p:nvPr/>
        </p:nvSpPr>
        <p:spPr bwMode="auto">
          <a:xfrm>
            <a:off x="5929313" y="3000375"/>
            <a:ext cx="1571625" cy="500063"/>
          </a:xfrm>
          <a:prstGeom prst="rect">
            <a:avLst/>
          </a:prstGeom>
          <a:noFill/>
          <a:ln w="9525">
            <a:noFill/>
            <a:miter lim="800000"/>
            <a:headEnd/>
            <a:tailEnd/>
          </a:ln>
        </p:spPr>
        <p:txBody>
          <a:bodyPr anchor="ctr"/>
          <a:lstStyle/>
          <a:p>
            <a:pPr>
              <a:spcAft>
                <a:spcPts val="600"/>
              </a:spcAft>
            </a:pPr>
            <a:r>
              <a:rPr lang="en-US"/>
              <a:t>3</a:t>
            </a:r>
            <a:r>
              <a:rPr lang="ru-RU"/>
              <a:t>-й платеж</a:t>
            </a:r>
          </a:p>
        </p:txBody>
      </p:sp>
      <p:sp>
        <p:nvSpPr>
          <p:cNvPr id="15" name="Овал 17"/>
          <p:cNvSpPr/>
          <p:nvPr/>
        </p:nvSpPr>
        <p:spPr>
          <a:xfrm>
            <a:off x="5929313" y="5143500"/>
            <a:ext cx="142875" cy="1428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cxnSp>
        <p:nvCxnSpPr>
          <p:cNvPr id="16" name="Прямая соединительная линия 20"/>
          <p:cNvCxnSpPr/>
          <p:nvPr/>
        </p:nvCxnSpPr>
        <p:spPr>
          <a:xfrm>
            <a:off x="714375" y="4214813"/>
            <a:ext cx="7786688" cy="1587"/>
          </a:xfrm>
          <a:prstGeom prst="line">
            <a:avLst/>
          </a:prstGeom>
          <a:ln>
            <a:solidFill>
              <a:schemeClr val="bg1">
                <a:lumMod val="50000"/>
              </a:schemeClr>
            </a:solidFill>
            <a:prstDash val="sysDot"/>
          </a:ln>
        </p:spPr>
        <p:style>
          <a:lnRef idx="2">
            <a:schemeClr val="dk1"/>
          </a:lnRef>
          <a:fillRef idx="0">
            <a:schemeClr val="dk1"/>
          </a:fillRef>
          <a:effectRef idx="1">
            <a:schemeClr val="dk1"/>
          </a:effectRef>
          <a:fontRef idx="minor">
            <a:schemeClr val="tx1"/>
          </a:fontRef>
        </p:style>
      </p:cxnSp>
      <p:cxnSp>
        <p:nvCxnSpPr>
          <p:cNvPr id="17" name="Прямая соединительная линия 23"/>
          <p:cNvCxnSpPr/>
          <p:nvPr/>
        </p:nvCxnSpPr>
        <p:spPr>
          <a:xfrm>
            <a:off x="714375" y="4714875"/>
            <a:ext cx="7786688" cy="1588"/>
          </a:xfrm>
          <a:prstGeom prst="line">
            <a:avLst/>
          </a:prstGeom>
          <a:ln>
            <a:solidFill>
              <a:schemeClr val="bg1">
                <a:lumMod val="50000"/>
              </a:schemeClr>
            </a:solidFill>
            <a:prstDash val="sysDot"/>
          </a:ln>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24"/>
          <p:cNvCxnSpPr/>
          <p:nvPr/>
        </p:nvCxnSpPr>
        <p:spPr>
          <a:xfrm>
            <a:off x="714375" y="3714750"/>
            <a:ext cx="7786688" cy="1588"/>
          </a:xfrm>
          <a:prstGeom prst="line">
            <a:avLst/>
          </a:prstGeom>
          <a:ln>
            <a:solidFill>
              <a:schemeClr val="bg1">
                <a:lumMod val="50000"/>
              </a:schemeClr>
            </a:solidFill>
            <a:prstDash val="sysDot"/>
          </a:ln>
        </p:spPr>
        <p:style>
          <a:lnRef idx="2">
            <a:schemeClr val="dk1"/>
          </a:lnRef>
          <a:fillRef idx="0">
            <a:schemeClr val="dk1"/>
          </a:fillRef>
          <a:effectRef idx="1">
            <a:schemeClr val="dk1"/>
          </a:effectRef>
          <a:fontRef idx="minor">
            <a:schemeClr val="tx1"/>
          </a:fontRef>
        </p:style>
      </p:cxnSp>
      <p:cxnSp>
        <p:nvCxnSpPr>
          <p:cNvPr id="19" name="Прямая соединительная линия 32"/>
          <p:cNvCxnSpPr/>
          <p:nvPr/>
        </p:nvCxnSpPr>
        <p:spPr>
          <a:xfrm rot="5400000" flipH="1" flipV="1">
            <a:off x="7537450" y="4392613"/>
            <a:ext cx="1643063" cy="1587"/>
          </a:xfrm>
          <a:prstGeom prst="line">
            <a:avLst/>
          </a:prstGeom>
          <a:ln>
            <a:solidFill>
              <a:schemeClr val="bg1">
                <a:lumMod val="50000"/>
              </a:schemeClr>
            </a:solidFill>
            <a:prstDash val="sysDot"/>
          </a:ln>
        </p:spPr>
        <p:style>
          <a:lnRef idx="2">
            <a:schemeClr val="dk1"/>
          </a:lnRef>
          <a:fillRef idx="0">
            <a:schemeClr val="dk1"/>
          </a:fillRef>
          <a:effectRef idx="1">
            <a:schemeClr val="dk1"/>
          </a:effectRef>
          <a:fontRef idx="minor">
            <a:schemeClr val="tx1"/>
          </a:fontRef>
        </p:style>
      </p:cxnSp>
      <p:sp>
        <p:nvSpPr>
          <p:cNvPr id="20" name="Овал 34"/>
          <p:cNvSpPr/>
          <p:nvPr/>
        </p:nvSpPr>
        <p:spPr>
          <a:xfrm>
            <a:off x="8286750" y="5143500"/>
            <a:ext cx="142875" cy="14287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21" name="Правая фигурная скобка 35"/>
          <p:cNvSpPr/>
          <p:nvPr/>
        </p:nvSpPr>
        <p:spPr>
          <a:xfrm rot="5400000">
            <a:off x="2393156" y="4321970"/>
            <a:ext cx="142875" cy="2214562"/>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ru-RU"/>
          </a:p>
        </p:txBody>
      </p:sp>
      <p:sp>
        <p:nvSpPr>
          <p:cNvPr id="22" name="Правая фигурная скобка 36"/>
          <p:cNvSpPr/>
          <p:nvPr/>
        </p:nvSpPr>
        <p:spPr>
          <a:xfrm rot="5400000">
            <a:off x="4750594" y="4321969"/>
            <a:ext cx="142875" cy="2214563"/>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ru-RU"/>
          </a:p>
        </p:txBody>
      </p:sp>
      <p:sp>
        <p:nvSpPr>
          <p:cNvPr id="23" name="Правая фигурная скобка 37"/>
          <p:cNvSpPr/>
          <p:nvPr/>
        </p:nvSpPr>
        <p:spPr>
          <a:xfrm rot="5400000">
            <a:off x="7108031" y="4321970"/>
            <a:ext cx="142875" cy="2214562"/>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ru-RU"/>
          </a:p>
        </p:txBody>
      </p:sp>
      <p:sp>
        <p:nvSpPr>
          <p:cNvPr id="24" name="TextBox 23"/>
          <p:cNvSpPr txBox="1">
            <a:spLocks noChangeArrowheads="1"/>
          </p:cNvSpPr>
          <p:nvPr/>
        </p:nvSpPr>
        <p:spPr bwMode="auto">
          <a:xfrm>
            <a:off x="1357313" y="5429250"/>
            <a:ext cx="2214562" cy="500063"/>
          </a:xfrm>
          <a:prstGeom prst="rect">
            <a:avLst/>
          </a:prstGeom>
          <a:noFill/>
          <a:ln w="9525">
            <a:noFill/>
            <a:miter lim="800000"/>
            <a:headEnd/>
            <a:tailEnd/>
          </a:ln>
        </p:spPr>
        <p:txBody>
          <a:bodyPr anchor="ctr"/>
          <a:lstStyle/>
          <a:p>
            <a:pPr algn="ctr">
              <a:spcAft>
                <a:spcPts val="600"/>
              </a:spcAft>
            </a:pPr>
            <a:r>
              <a:rPr lang="ru-RU"/>
              <a:t>1-й год</a:t>
            </a:r>
          </a:p>
        </p:txBody>
      </p:sp>
      <p:sp>
        <p:nvSpPr>
          <p:cNvPr id="25" name="TextBox 24"/>
          <p:cNvSpPr txBox="1">
            <a:spLocks noChangeArrowheads="1"/>
          </p:cNvSpPr>
          <p:nvPr/>
        </p:nvSpPr>
        <p:spPr bwMode="auto">
          <a:xfrm>
            <a:off x="3714750" y="5429250"/>
            <a:ext cx="2214563" cy="500063"/>
          </a:xfrm>
          <a:prstGeom prst="rect">
            <a:avLst/>
          </a:prstGeom>
          <a:noFill/>
          <a:ln w="9525">
            <a:noFill/>
            <a:miter lim="800000"/>
            <a:headEnd/>
            <a:tailEnd/>
          </a:ln>
        </p:spPr>
        <p:txBody>
          <a:bodyPr anchor="ctr"/>
          <a:lstStyle/>
          <a:p>
            <a:pPr algn="ctr">
              <a:spcAft>
                <a:spcPts val="600"/>
              </a:spcAft>
            </a:pPr>
            <a:r>
              <a:rPr lang="ru-RU"/>
              <a:t>2-й год</a:t>
            </a:r>
          </a:p>
        </p:txBody>
      </p:sp>
      <p:sp>
        <p:nvSpPr>
          <p:cNvPr id="26" name="TextBox 25"/>
          <p:cNvSpPr txBox="1">
            <a:spLocks noChangeArrowheads="1"/>
          </p:cNvSpPr>
          <p:nvPr/>
        </p:nvSpPr>
        <p:spPr bwMode="auto">
          <a:xfrm>
            <a:off x="6072188" y="5429250"/>
            <a:ext cx="2214562" cy="500063"/>
          </a:xfrm>
          <a:prstGeom prst="rect">
            <a:avLst/>
          </a:prstGeom>
          <a:noFill/>
          <a:ln w="9525">
            <a:noFill/>
            <a:miter lim="800000"/>
            <a:headEnd/>
            <a:tailEnd/>
          </a:ln>
        </p:spPr>
        <p:txBody>
          <a:bodyPr anchor="ctr"/>
          <a:lstStyle/>
          <a:p>
            <a:pPr algn="ctr">
              <a:spcAft>
                <a:spcPts val="600"/>
              </a:spcAft>
            </a:pPr>
            <a:r>
              <a:rPr lang="ru-RU"/>
              <a:t>3-й год</a:t>
            </a:r>
          </a:p>
        </p:txBody>
      </p:sp>
      <p:cxnSp>
        <p:nvCxnSpPr>
          <p:cNvPr id="27" name="Прямая соединительная линия 50"/>
          <p:cNvCxnSpPr/>
          <p:nvPr/>
        </p:nvCxnSpPr>
        <p:spPr>
          <a:xfrm rot="5400000" flipH="1" flipV="1">
            <a:off x="1678781" y="4107657"/>
            <a:ext cx="928687" cy="5715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8" name="Прямая соединительная линия 53"/>
          <p:cNvCxnSpPr/>
          <p:nvPr/>
        </p:nvCxnSpPr>
        <p:spPr>
          <a:xfrm rot="10800000">
            <a:off x="2428875" y="3929063"/>
            <a:ext cx="714375" cy="5715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9" name="Прямая соединительная линия 56"/>
          <p:cNvCxnSpPr/>
          <p:nvPr/>
        </p:nvCxnSpPr>
        <p:spPr>
          <a:xfrm flipV="1">
            <a:off x="3140075" y="4202113"/>
            <a:ext cx="490538" cy="2952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Прямая соединительная линия 59"/>
          <p:cNvCxnSpPr/>
          <p:nvPr/>
        </p:nvCxnSpPr>
        <p:spPr>
          <a:xfrm rot="5400000" flipH="1" flipV="1">
            <a:off x="677863" y="4106863"/>
            <a:ext cx="1214437" cy="1587"/>
          </a:xfrm>
          <a:prstGeom prst="line">
            <a:avLst/>
          </a:prstGeom>
          <a:ln/>
        </p:spPr>
        <p:style>
          <a:lnRef idx="3">
            <a:schemeClr val="accent1"/>
          </a:lnRef>
          <a:fillRef idx="0">
            <a:schemeClr val="accent1"/>
          </a:fillRef>
          <a:effectRef idx="2">
            <a:schemeClr val="accent1"/>
          </a:effectRef>
          <a:fontRef idx="minor">
            <a:schemeClr val="tx1"/>
          </a:fontRef>
        </p:style>
      </p:cxnSp>
      <p:sp>
        <p:nvSpPr>
          <p:cNvPr id="31" name="Овал 41"/>
          <p:cNvSpPr/>
          <p:nvPr/>
        </p:nvSpPr>
        <p:spPr>
          <a:xfrm>
            <a:off x="1214438" y="4643438"/>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32" name="Прямая соединительная линия 62"/>
          <p:cNvCxnSpPr/>
          <p:nvPr/>
        </p:nvCxnSpPr>
        <p:spPr>
          <a:xfrm rot="5400000" flipH="1" flipV="1">
            <a:off x="3286919" y="3856832"/>
            <a:ext cx="714375" cy="158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3" name="Прямая соединительная линия 64"/>
          <p:cNvCxnSpPr/>
          <p:nvPr/>
        </p:nvCxnSpPr>
        <p:spPr>
          <a:xfrm rot="5400000" flipH="1" flipV="1">
            <a:off x="5251450" y="4178300"/>
            <a:ext cx="1500188"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4" name="Прямая соединительная линия 66"/>
          <p:cNvCxnSpPr/>
          <p:nvPr/>
        </p:nvCxnSpPr>
        <p:spPr>
          <a:xfrm>
            <a:off x="3643313" y="4214813"/>
            <a:ext cx="500062" cy="28575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5" name="Прямая соединительная линия 68"/>
          <p:cNvCxnSpPr/>
          <p:nvPr/>
        </p:nvCxnSpPr>
        <p:spPr>
          <a:xfrm rot="5400000" flipH="1" flipV="1">
            <a:off x="4102894" y="3683794"/>
            <a:ext cx="866775" cy="78581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6" name="Прямая соединительная линия 70"/>
          <p:cNvCxnSpPr/>
          <p:nvPr/>
        </p:nvCxnSpPr>
        <p:spPr>
          <a:xfrm rot="16200000" flipV="1">
            <a:off x="4822031" y="3750470"/>
            <a:ext cx="1285875" cy="1071562"/>
          </a:xfrm>
          <a:prstGeom prst="line">
            <a:avLst/>
          </a:prstGeom>
          <a:ln/>
        </p:spPr>
        <p:style>
          <a:lnRef idx="3">
            <a:schemeClr val="accent2"/>
          </a:lnRef>
          <a:fillRef idx="0">
            <a:schemeClr val="accent2"/>
          </a:fillRef>
          <a:effectRef idx="2">
            <a:schemeClr val="accent2"/>
          </a:effectRef>
          <a:fontRef idx="minor">
            <a:schemeClr val="tx1"/>
          </a:fontRef>
        </p:style>
      </p:cxnSp>
      <p:sp>
        <p:nvSpPr>
          <p:cNvPr id="37" name="Овал 42"/>
          <p:cNvSpPr/>
          <p:nvPr/>
        </p:nvSpPr>
        <p:spPr>
          <a:xfrm>
            <a:off x="3571875" y="414337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38" name="Прямая соединительная линия 74"/>
          <p:cNvCxnSpPr/>
          <p:nvPr/>
        </p:nvCxnSpPr>
        <p:spPr>
          <a:xfrm flipV="1">
            <a:off x="6000750" y="4357688"/>
            <a:ext cx="1500188" cy="58102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9" name="Прямая соединительная линия 76"/>
          <p:cNvCxnSpPr/>
          <p:nvPr/>
        </p:nvCxnSpPr>
        <p:spPr>
          <a:xfrm>
            <a:off x="7500938" y="4357688"/>
            <a:ext cx="928687" cy="214312"/>
          </a:xfrm>
          <a:prstGeom prst="line">
            <a:avLst/>
          </a:prstGeom>
          <a:ln/>
        </p:spPr>
        <p:style>
          <a:lnRef idx="3">
            <a:schemeClr val="accent2"/>
          </a:lnRef>
          <a:fillRef idx="0">
            <a:schemeClr val="accent2"/>
          </a:fillRef>
          <a:effectRef idx="2">
            <a:schemeClr val="accent2"/>
          </a:effectRef>
          <a:fontRef idx="minor">
            <a:schemeClr val="tx1"/>
          </a:fontRef>
        </p:style>
      </p:cxnSp>
      <p:sp>
        <p:nvSpPr>
          <p:cNvPr id="40" name="Овал 43"/>
          <p:cNvSpPr/>
          <p:nvPr/>
        </p:nvSpPr>
        <p:spPr>
          <a:xfrm>
            <a:off x="5929313" y="4857750"/>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1" name="TextBox 40"/>
          <p:cNvSpPr txBox="1">
            <a:spLocks noChangeArrowheads="1"/>
          </p:cNvSpPr>
          <p:nvPr/>
        </p:nvSpPr>
        <p:spPr bwMode="auto">
          <a:xfrm>
            <a:off x="142875" y="4478338"/>
            <a:ext cx="571500" cy="500062"/>
          </a:xfrm>
          <a:prstGeom prst="rect">
            <a:avLst/>
          </a:prstGeom>
          <a:noFill/>
          <a:ln w="9525">
            <a:noFill/>
            <a:miter lim="800000"/>
            <a:headEnd/>
            <a:tailEnd/>
          </a:ln>
        </p:spPr>
        <p:txBody>
          <a:bodyPr anchor="ctr"/>
          <a:lstStyle/>
          <a:p>
            <a:pPr algn="r">
              <a:spcAft>
                <a:spcPts val="600"/>
              </a:spcAft>
            </a:pPr>
            <a:r>
              <a:rPr lang="en-US"/>
              <a:t>1</a:t>
            </a:r>
            <a:r>
              <a:rPr lang="ru-RU"/>
              <a:t>0</a:t>
            </a:r>
            <a:r>
              <a:rPr lang="en-US"/>
              <a:t>0</a:t>
            </a:r>
            <a:endParaRPr lang="ru-RU"/>
          </a:p>
        </p:txBody>
      </p:sp>
      <p:sp>
        <p:nvSpPr>
          <p:cNvPr id="42" name="TextBox 41"/>
          <p:cNvSpPr txBox="1">
            <a:spLocks noChangeArrowheads="1"/>
          </p:cNvSpPr>
          <p:nvPr/>
        </p:nvSpPr>
        <p:spPr bwMode="auto">
          <a:xfrm>
            <a:off x="142875" y="3963988"/>
            <a:ext cx="571500" cy="500062"/>
          </a:xfrm>
          <a:prstGeom prst="rect">
            <a:avLst/>
          </a:prstGeom>
          <a:noFill/>
          <a:ln w="9525">
            <a:noFill/>
            <a:miter lim="800000"/>
            <a:headEnd/>
            <a:tailEnd/>
          </a:ln>
        </p:spPr>
        <p:txBody>
          <a:bodyPr anchor="ctr"/>
          <a:lstStyle/>
          <a:p>
            <a:pPr algn="r">
              <a:spcAft>
                <a:spcPts val="600"/>
              </a:spcAft>
            </a:pPr>
            <a:r>
              <a:rPr lang="en-US"/>
              <a:t>2</a:t>
            </a:r>
            <a:r>
              <a:rPr lang="ru-RU"/>
              <a:t>0</a:t>
            </a:r>
            <a:r>
              <a:rPr lang="en-US"/>
              <a:t>0</a:t>
            </a:r>
            <a:endParaRPr lang="ru-RU"/>
          </a:p>
        </p:txBody>
      </p:sp>
      <p:sp>
        <p:nvSpPr>
          <p:cNvPr id="43" name="TextBox 42"/>
          <p:cNvSpPr txBox="1">
            <a:spLocks noChangeArrowheads="1"/>
          </p:cNvSpPr>
          <p:nvPr/>
        </p:nvSpPr>
        <p:spPr bwMode="auto">
          <a:xfrm>
            <a:off x="142875" y="3463925"/>
            <a:ext cx="571500" cy="500063"/>
          </a:xfrm>
          <a:prstGeom prst="rect">
            <a:avLst/>
          </a:prstGeom>
          <a:noFill/>
          <a:ln w="9525">
            <a:noFill/>
            <a:miter lim="800000"/>
            <a:headEnd/>
            <a:tailEnd/>
          </a:ln>
        </p:spPr>
        <p:txBody>
          <a:bodyPr anchor="ctr"/>
          <a:lstStyle/>
          <a:p>
            <a:pPr algn="r">
              <a:spcAft>
                <a:spcPts val="600"/>
              </a:spcAft>
            </a:pPr>
            <a:r>
              <a:rPr lang="en-US"/>
              <a:t>3</a:t>
            </a:r>
            <a:r>
              <a:rPr lang="ru-RU"/>
              <a:t>0</a:t>
            </a:r>
            <a:r>
              <a:rPr lang="en-US"/>
              <a:t>0</a:t>
            </a:r>
            <a:endParaRPr lang="ru-RU"/>
          </a:p>
        </p:txBody>
      </p:sp>
      <p:sp>
        <p:nvSpPr>
          <p:cNvPr id="44" name="TextBox 43"/>
          <p:cNvSpPr txBox="1">
            <a:spLocks noChangeArrowheads="1"/>
          </p:cNvSpPr>
          <p:nvPr/>
        </p:nvSpPr>
        <p:spPr bwMode="auto">
          <a:xfrm>
            <a:off x="214313" y="2786063"/>
            <a:ext cx="500062" cy="500062"/>
          </a:xfrm>
          <a:prstGeom prst="rect">
            <a:avLst/>
          </a:prstGeom>
          <a:noFill/>
          <a:ln w="9525">
            <a:noFill/>
            <a:miter lim="800000"/>
            <a:headEnd/>
            <a:tailEnd/>
          </a:ln>
        </p:spPr>
        <p:txBody>
          <a:bodyPr anchor="ctr"/>
          <a:lstStyle/>
          <a:p>
            <a:pPr algn="r">
              <a:spcAft>
                <a:spcPts val="600"/>
              </a:spcAft>
            </a:pPr>
            <a:r>
              <a:rPr lang="ru-RU"/>
              <a:t>ПК</a:t>
            </a:r>
          </a:p>
        </p:txBody>
      </p:sp>
      <p:sp>
        <p:nvSpPr>
          <p:cNvPr id="45" name="Прямоугольная выноска 82"/>
          <p:cNvSpPr/>
          <p:nvPr/>
        </p:nvSpPr>
        <p:spPr>
          <a:xfrm>
            <a:off x="5357813" y="2928938"/>
            <a:ext cx="2928937" cy="1143000"/>
          </a:xfrm>
          <a:prstGeom prst="wedgeRectCallout">
            <a:avLst>
              <a:gd name="adj1" fmla="val -109062"/>
              <a:gd name="adj2" fmla="val 61290"/>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dirty="0"/>
              <a:t>Оплата за фактическое число компьютеров на момент годовщины</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anim calcmode="lin" valueType="num">
                                      <p:cBhvr>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par>
                          <p:cTn id="30" fill="hold">
                            <p:stCondLst>
                              <p:cond delay="1000"/>
                            </p:stCondLst>
                            <p:childTnLst>
                              <p:par>
                                <p:cTn id="31" presetID="53"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2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1500"/>
                            </p:stCondLst>
                            <p:childTnLst>
                              <p:par>
                                <p:cTn id="40" presetID="53"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22" presetClass="entr" presetSubtype="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2000"/>
                            </p:stCondLst>
                            <p:childTnLst>
                              <p:par>
                                <p:cTn id="49" presetID="53"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par>
                                <p:cTn id="54" presetID="22" presetClass="entr" presetSubtype="8"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2500"/>
                            </p:stCondLst>
                            <p:childTnLst>
                              <p:par>
                                <p:cTn id="58" presetID="53"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22" presetClass="entr" presetSubtype="4"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47"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strVal val="#ppt_x"/>
                                          </p:val>
                                        </p:tav>
                                        <p:tav tm="100000">
                                          <p:val>
                                            <p:strVal val="#ppt_x"/>
                                          </p:val>
                                        </p:tav>
                                      </p:tavLst>
                                    </p:anim>
                                    <p:anim calcmode="lin" valueType="num">
                                      <p:cBhvr>
                                        <p:cTn id="74" dur="500" fill="hold"/>
                                        <p:tgtEl>
                                          <p:spTgt spid="24"/>
                                        </p:tgtEl>
                                        <p:attrNameLst>
                                          <p:attrName>ppt_y</p:attrName>
                                        </p:attrNameLst>
                                      </p:cBhvr>
                                      <p:tavLst>
                                        <p:tav tm="0">
                                          <p:val>
                                            <p:strVal val="#ppt_y-.1"/>
                                          </p:val>
                                        </p:tav>
                                        <p:tav tm="100000">
                                          <p:val>
                                            <p:strVal val="#ppt_y"/>
                                          </p:val>
                                        </p:tav>
                                      </p:tavLst>
                                    </p:anim>
                                  </p:childTnLst>
                                </p:cTn>
                              </p:par>
                            </p:childTnLst>
                          </p:cTn>
                        </p:par>
                        <p:par>
                          <p:cTn id="75" fill="hold">
                            <p:stCondLst>
                              <p:cond delay="3500"/>
                            </p:stCondLst>
                            <p:childTnLst>
                              <p:par>
                                <p:cTn id="76" presetID="53"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par>
                                <p:cTn id="81" presetID="22" presetClass="entr" presetSubtype="4"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down)">
                                      <p:cBhvr>
                                        <p:cTn id="83" dur="500"/>
                                        <p:tgtEl>
                                          <p:spTgt spid="5"/>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par>
                                <p:cTn id="88" presetID="47"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strVal val="#ppt_x"/>
                                          </p:val>
                                        </p:tav>
                                        <p:tav tm="100000">
                                          <p:val>
                                            <p:strVal val="#ppt_x"/>
                                          </p:val>
                                        </p:tav>
                                      </p:tavLst>
                                    </p:anim>
                                    <p:anim calcmode="lin" valueType="num">
                                      <p:cBhvr>
                                        <p:cTn id="92" dur="500" fill="hold"/>
                                        <p:tgtEl>
                                          <p:spTgt spid="25"/>
                                        </p:tgtEl>
                                        <p:attrNameLst>
                                          <p:attrName>ppt_y</p:attrName>
                                        </p:attrNameLst>
                                      </p:cBhvr>
                                      <p:tavLst>
                                        <p:tav tm="0">
                                          <p:val>
                                            <p:strVal val="#ppt_y-.1"/>
                                          </p:val>
                                        </p:tav>
                                        <p:tav tm="100000">
                                          <p:val>
                                            <p:strVal val="#ppt_y"/>
                                          </p:val>
                                        </p:tav>
                                      </p:tavLst>
                                    </p:anim>
                                  </p:childTnLst>
                                </p:cTn>
                              </p:par>
                            </p:childTnLst>
                          </p:cTn>
                        </p:par>
                        <p:par>
                          <p:cTn id="93" fill="hold">
                            <p:stCondLst>
                              <p:cond delay="4500"/>
                            </p:stCondLst>
                            <p:childTnLst>
                              <p:par>
                                <p:cTn id="94" presetID="53" presetClass="entr" presetSubtype="0"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fltVal val="0"/>
                                          </p:val>
                                        </p:tav>
                                        <p:tav tm="100000">
                                          <p:val>
                                            <p:strVal val="#ppt_w"/>
                                          </p:val>
                                        </p:tav>
                                      </p:tavLst>
                                    </p:anim>
                                    <p:anim calcmode="lin" valueType="num">
                                      <p:cBhvr>
                                        <p:cTn id="97" dur="500" fill="hold"/>
                                        <p:tgtEl>
                                          <p:spTgt spid="15"/>
                                        </p:tgtEl>
                                        <p:attrNameLst>
                                          <p:attrName>ppt_h</p:attrName>
                                        </p:attrNameLst>
                                      </p:cBhvr>
                                      <p:tavLst>
                                        <p:tav tm="0">
                                          <p:val>
                                            <p:fltVal val="0"/>
                                          </p:val>
                                        </p:tav>
                                        <p:tav tm="100000">
                                          <p:val>
                                            <p:strVal val="#ppt_h"/>
                                          </p:val>
                                        </p:tav>
                                      </p:tavLst>
                                    </p:anim>
                                    <p:animEffect transition="in" filter="fade">
                                      <p:cBhvr>
                                        <p:cTn id="98" dur="500"/>
                                        <p:tgtEl>
                                          <p:spTgt spid="15"/>
                                        </p:tgtEl>
                                      </p:cBhvr>
                                    </p:animEffect>
                                  </p:childTnLst>
                                </p:cTn>
                              </p:par>
                              <p:par>
                                <p:cTn id="99" presetID="22" presetClass="entr" presetSubtype="4" fill="hold" nodeType="with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down)">
                                      <p:cBhvr>
                                        <p:cTn id="101" dur="500"/>
                                        <p:tgtEl>
                                          <p:spTgt spid="6"/>
                                        </p:tgtEl>
                                      </p:cBhvr>
                                    </p:animEffect>
                                  </p:childTnLst>
                                </p:cTn>
                              </p:par>
                            </p:childTnLst>
                          </p:cTn>
                        </p:par>
                        <p:par>
                          <p:cTn id="102" fill="hold">
                            <p:stCondLst>
                              <p:cond delay="5000"/>
                            </p:stCondLst>
                            <p:childTnLst>
                              <p:par>
                                <p:cTn id="103" presetID="22" presetClass="entr" presetSubtype="8"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left)">
                                      <p:cBhvr>
                                        <p:cTn id="105" dur="500"/>
                                        <p:tgtEl>
                                          <p:spTgt spid="23"/>
                                        </p:tgtEl>
                                      </p:cBhvr>
                                    </p:animEffect>
                                  </p:childTnLst>
                                </p:cTn>
                              </p:par>
                              <p:par>
                                <p:cTn id="106" presetID="47"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500"/>
                                        <p:tgtEl>
                                          <p:spTgt spid="26"/>
                                        </p:tgtEl>
                                      </p:cBhvr>
                                    </p:animEffect>
                                    <p:anim calcmode="lin" valueType="num">
                                      <p:cBhvr>
                                        <p:cTn id="109" dur="500" fill="hold"/>
                                        <p:tgtEl>
                                          <p:spTgt spid="26"/>
                                        </p:tgtEl>
                                        <p:attrNameLst>
                                          <p:attrName>ppt_x</p:attrName>
                                        </p:attrNameLst>
                                      </p:cBhvr>
                                      <p:tavLst>
                                        <p:tav tm="0">
                                          <p:val>
                                            <p:strVal val="#ppt_x"/>
                                          </p:val>
                                        </p:tav>
                                        <p:tav tm="100000">
                                          <p:val>
                                            <p:strVal val="#ppt_x"/>
                                          </p:val>
                                        </p:tav>
                                      </p:tavLst>
                                    </p:anim>
                                    <p:anim calcmode="lin" valueType="num">
                                      <p:cBhvr>
                                        <p:cTn id="110" dur="500" fill="hold"/>
                                        <p:tgtEl>
                                          <p:spTgt spid="26"/>
                                        </p:tgtEl>
                                        <p:attrNameLst>
                                          <p:attrName>ppt_y</p:attrName>
                                        </p:attrNameLst>
                                      </p:cBhvr>
                                      <p:tavLst>
                                        <p:tav tm="0">
                                          <p:val>
                                            <p:strVal val="#ppt_y-.1"/>
                                          </p:val>
                                        </p:tav>
                                        <p:tav tm="100000">
                                          <p:val>
                                            <p:strVal val="#ppt_y"/>
                                          </p:val>
                                        </p:tav>
                                      </p:tavLst>
                                    </p:anim>
                                  </p:childTnLst>
                                </p:cTn>
                              </p:par>
                            </p:childTnLst>
                          </p:cTn>
                        </p:par>
                        <p:par>
                          <p:cTn id="111" fill="hold">
                            <p:stCondLst>
                              <p:cond delay="5500"/>
                            </p:stCondLst>
                            <p:childTnLst>
                              <p:par>
                                <p:cTn id="112" presetID="53" presetClass="entr" presetSubtype="0" fill="hold" grpId="0" nodeType="afterEffect">
                                  <p:stCondLst>
                                    <p:cond delay="0"/>
                                  </p:stCondLst>
                                  <p:childTnLst>
                                    <p:set>
                                      <p:cBhvr>
                                        <p:cTn id="113" dur="1" fill="hold">
                                          <p:stCondLst>
                                            <p:cond delay="0"/>
                                          </p:stCondLst>
                                        </p:cTn>
                                        <p:tgtEl>
                                          <p:spTgt spid="20"/>
                                        </p:tgtEl>
                                        <p:attrNameLst>
                                          <p:attrName>style.visibility</p:attrName>
                                        </p:attrNameLst>
                                      </p:cBhvr>
                                      <p:to>
                                        <p:strVal val="visible"/>
                                      </p:to>
                                    </p:set>
                                    <p:anim calcmode="lin" valueType="num">
                                      <p:cBhvr>
                                        <p:cTn id="114" dur="500" fill="hold"/>
                                        <p:tgtEl>
                                          <p:spTgt spid="20"/>
                                        </p:tgtEl>
                                        <p:attrNameLst>
                                          <p:attrName>ppt_w</p:attrName>
                                        </p:attrNameLst>
                                      </p:cBhvr>
                                      <p:tavLst>
                                        <p:tav tm="0">
                                          <p:val>
                                            <p:fltVal val="0"/>
                                          </p:val>
                                        </p:tav>
                                        <p:tav tm="100000">
                                          <p:val>
                                            <p:strVal val="#ppt_w"/>
                                          </p:val>
                                        </p:tav>
                                      </p:tavLst>
                                    </p:anim>
                                    <p:anim calcmode="lin" valueType="num">
                                      <p:cBhvr>
                                        <p:cTn id="115" dur="500" fill="hold"/>
                                        <p:tgtEl>
                                          <p:spTgt spid="20"/>
                                        </p:tgtEl>
                                        <p:attrNameLst>
                                          <p:attrName>ppt_h</p:attrName>
                                        </p:attrNameLst>
                                      </p:cBhvr>
                                      <p:tavLst>
                                        <p:tav tm="0">
                                          <p:val>
                                            <p:fltVal val="0"/>
                                          </p:val>
                                        </p:tav>
                                        <p:tav tm="100000">
                                          <p:val>
                                            <p:strVal val="#ppt_h"/>
                                          </p:val>
                                        </p:tav>
                                      </p:tavLst>
                                    </p:anim>
                                    <p:animEffect transition="in" filter="fade">
                                      <p:cBhvr>
                                        <p:cTn id="116" dur="500"/>
                                        <p:tgtEl>
                                          <p:spTgt spid="20"/>
                                        </p:tgtEl>
                                      </p:cBhvr>
                                    </p:animEffect>
                                  </p:childTnLst>
                                </p:cTn>
                              </p:par>
                              <p:par>
                                <p:cTn id="117" presetID="22" presetClass="entr" presetSubtype="4" fill="hold"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down)">
                                      <p:cBhvr>
                                        <p:cTn id="119" dur="500"/>
                                        <p:tgtEl>
                                          <p:spTgt spid="19"/>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childTnLst>
                                </p:cTn>
                              </p:par>
                            </p:childTnLst>
                          </p:cTn>
                        </p:par>
                        <p:par>
                          <p:cTn id="127" fill="hold">
                            <p:stCondLst>
                              <p:cond delay="500"/>
                            </p:stCondLst>
                            <p:childTnLst>
                              <p:par>
                                <p:cTn id="128" presetID="22" presetClass="entr" presetSubtype="4" fill="hold" nodeType="after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wipe(down)">
                                      <p:cBhvr>
                                        <p:cTn id="130" dur="500"/>
                                        <p:tgtEl>
                                          <p:spTgt spid="30"/>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fade">
                                      <p:cBhvr>
                                        <p:cTn id="133" dur="1000"/>
                                        <p:tgtEl>
                                          <p:spTgt spid="10"/>
                                        </p:tgtEl>
                                      </p:cBhvr>
                                    </p:animEffect>
                                    <p:anim calcmode="lin" valueType="num">
                                      <p:cBhvr>
                                        <p:cTn id="134" dur="1000" fill="hold"/>
                                        <p:tgtEl>
                                          <p:spTgt spid="10"/>
                                        </p:tgtEl>
                                        <p:attrNameLst>
                                          <p:attrName>ppt_x</p:attrName>
                                        </p:attrNameLst>
                                      </p:cBhvr>
                                      <p:tavLst>
                                        <p:tav tm="0">
                                          <p:val>
                                            <p:strVal val="#ppt_x"/>
                                          </p:val>
                                        </p:tav>
                                        <p:tav tm="100000">
                                          <p:val>
                                            <p:strVal val="#ppt_x"/>
                                          </p:val>
                                        </p:tav>
                                      </p:tavLst>
                                    </p:anim>
                                    <p:anim calcmode="lin" valueType="num">
                                      <p:cBhvr>
                                        <p:cTn id="135" dur="1000" fill="hold"/>
                                        <p:tgtEl>
                                          <p:spTgt spid="10"/>
                                        </p:tgtEl>
                                        <p:attrNameLst>
                                          <p:attrName>ppt_y</p:attrName>
                                        </p:attrNameLst>
                                      </p:cBhvr>
                                      <p:tavLst>
                                        <p:tav tm="0">
                                          <p:val>
                                            <p:strVal val="#ppt_y+.1"/>
                                          </p:val>
                                        </p:tav>
                                        <p:tav tm="100000">
                                          <p:val>
                                            <p:strVal val="#ppt_y"/>
                                          </p:val>
                                        </p:tav>
                                      </p:tavLst>
                                    </p:anim>
                                  </p:childTnLst>
                                </p:cTn>
                              </p:par>
                            </p:childTnLst>
                          </p:cTn>
                        </p:par>
                        <p:par>
                          <p:cTn id="136" fill="hold">
                            <p:stCondLst>
                              <p:cond delay="1500"/>
                            </p:stCondLst>
                            <p:childTnLst>
                              <p:par>
                                <p:cTn id="137" presetID="22" presetClass="entr" presetSubtype="8"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wipe(left)">
                                      <p:cBhvr>
                                        <p:cTn id="139" dur="500"/>
                                        <p:tgtEl>
                                          <p:spTgt spid="3"/>
                                        </p:tgtEl>
                                      </p:cBhvr>
                                    </p:animEffect>
                                  </p:childTnLst>
                                </p:cTn>
                              </p:par>
                            </p:childTnLst>
                          </p:cTn>
                        </p:par>
                        <p:par>
                          <p:cTn id="140" fill="hold">
                            <p:stCondLst>
                              <p:cond delay="2000"/>
                            </p:stCondLst>
                            <p:childTnLst>
                              <p:par>
                                <p:cTn id="141" presetID="22" presetClass="entr" presetSubtype="8" fill="hold"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left)">
                                      <p:cBhvr>
                                        <p:cTn id="143" dur="500"/>
                                        <p:tgtEl>
                                          <p:spTgt spid="27"/>
                                        </p:tgtEl>
                                      </p:cBhvr>
                                    </p:animEffect>
                                  </p:childTnLst>
                                </p:cTn>
                              </p:par>
                            </p:childTnLst>
                          </p:cTn>
                        </p:par>
                        <p:par>
                          <p:cTn id="144" fill="hold">
                            <p:stCondLst>
                              <p:cond delay="2500"/>
                            </p:stCondLst>
                            <p:childTnLst>
                              <p:par>
                                <p:cTn id="145" presetID="22" presetClass="entr" presetSubtype="8" fill="hold" nodeType="after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wipe(left)">
                                      <p:cBhvr>
                                        <p:cTn id="147" dur="500"/>
                                        <p:tgtEl>
                                          <p:spTgt spid="28"/>
                                        </p:tgtEl>
                                      </p:cBhvr>
                                    </p:animEffect>
                                  </p:childTnLst>
                                </p:cTn>
                              </p:par>
                            </p:childTnLst>
                          </p:cTn>
                        </p:par>
                        <p:par>
                          <p:cTn id="148" fill="hold">
                            <p:stCondLst>
                              <p:cond delay="3000"/>
                            </p:stCondLst>
                            <p:childTnLst>
                              <p:par>
                                <p:cTn id="149" presetID="22" presetClass="entr" presetSubtype="8" fill="hold" nodeType="afterEffect">
                                  <p:stCondLst>
                                    <p:cond delay="0"/>
                                  </p:stCondLst>
                                  <p:childTnLst>
                                    <p:set>
                                      <p:cBhvr>
                                        <p:cTn id="150" dur="1" fill="hold">
                                          <p:stCondLst>
                                            <p:cond delay="0"/>
                                          </p:stCondLst>
                                        </p:cTn>
                                        <p:tgtEl>
                                          <p:spTgt spid="29"/>
                                        </p:tgtEl>
                                        <p:attrNameLst>
                                          <p:attrName>style.visibility</p:attrName>
                                        </p:attrNameLst>
                                      </p:cBhvr>
                                      <p:to>
                                        <p:strVal val="visible"/>
                                      </p:to>
                                    </p:set>
                                    <p:animEffect transition="in" filter="wipe(left)">
                                      <p:cBhvr>
                                        <p:cTn id="151" dur="500"/>
                                        <p:tgtEl>
                                          <p:spTgt spid="29"/>
                                        </p:tgtEl>
                                      </p:cBhvr>
                                    </p:animEffect>
                                  </p:childTnLst>
                                </p:cTn>
                              </p:par>
                            </p:childTnLst>
                          </p:cTn>
                        </p:par>
                        <p:par>
                          <p:cTn id="152" fill="hold">
                            <p:stCondLst>
                              <p:cond delay="3500"/>
                            </p:stCondLst>
                            <p:childTnLst>
                              <p:par>
                                <p:cTn id="153" presetID="53" presetClass="entr" presetSubtype="0" fill="hold" grpId="0" nodeType="after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par>
                          <p:cTn id="158" fill="hold">
                            <p:stCondLst>
                              <p:cond delay="4000"/>
                            </p:stCondLst>
                            <p:childTnLst>
                              <p:par>
                                <p:cTn id="159" presetID="22" presetClass="entr" presetSubtype="4" fill="hold" nodeType="afterEffect">
                                  <p:stCondLst>
                                    <p:cond delay="0"/>
                                  </p:stCondLst>
                                  <p:childTnLst>
                                    <p:set>
                                      <p:cBhvr>
                                        <p:cTn id="160" dur="1" fill="hold">
                                          <p:stCondLst>
                                            <p:cond delay="0"/>
                                          </p:stCondLst>
                                        </p:cTn>
                                        <p:tgtEl>
                                          <p:spTgt spid="32"/>
                                        </p:tgtEl>
                                        <p:attrNameLst>
                                          <p:attrName>style.visibility</p:attrName>
                                        </p:attrNameLst>
                                      </p:cBhvr>
                                      <p:to>
                                        <p:strVal val="visible"/>
                                      </p:to>
                                    </p:set>
                                    <p:animEffect transition="in" filter="wipe(down)">
                                      <p:cBhvr>
                                        <p:cTn id="161" dur="500"/>
                                        <p:tgtEl>
                                          <p:spTgt spid="32"/>
                                        </p:tgtEl>
                                      </p:cBhvr>
                                    </p:animEffect>
                                  </p:childTnLst>
                                </p:cTn>
                              </p:par>
                              <p:par>
                                <p:cTn id="162" presetID="42" presetClass="entr" presetSubtype="0" fill="hold" grpId="0" nodeType="withEffect">
                                  <p:stCondLst>
                                    <p:cond delay="0"/>
                                  </p:stCondLst>
                                  <p:childTnLst>
                                    <p:set>
                                      <p:cBhvr>
                                        <p:cTn id="163" dur="1" fill="hold">
                                          <p:stCondLst>
                                            <p:cond delay="0"/>
                                          </p:stCondLst>
                                        </p:cTn>
                                        <p:tgtEl>
                                          <p:spTgt spid="12"/>
                                        </p:tgtEl>
                                        <p:attrNameLst>
                                          <p:attrName>style.visibility</p:attrName>
                                        </p:attrNameLst>
                                      </p:cBhvr>
                                      <p:to>
                                        <p:strVal val="visible"/>
                                      </p:to>
                                    </p:set>
                                    <p:animEffect transition="in" filter="fade">
                                      <p:cBhvr>
                                        <p:cTn id="164" dur="1000"/>
                                        <p:tgtEl>
                                          <p:spTgt spid="12"/>
                                        </p:tgtEl>
                                      </p:cBhvr>
                                    </p:animEffect>
                                    <p:anim calcmode="lin" valueType="num">
                                      <p:cBhvr>
                                        <p:cTn id="165" dur="1000" fill="hold"/>
                                        <p:tgtEl>
                                          <p:spTgt spid="12"/>
                                        </p:tgtEl>
                                        <p:attrNameLst>
                                          <p:attrName>ppt_x</p:attrName>
                                        </p:attrNameLst>
                                      </p:cBhvr>
                                      <p:tavLst>
                                        <p:tav tm="0">
                                          <p:val>
                                            <p:strVal val="#ppt_x"/>
                                          </p:val>
                                        </p:tav>
                                        <p:tav tm="100000">
                                          <p:val>
                                            <p:strVal val="#ppt_x"/>
                                          </p:val>
                                        </p:tav>
                                      </p:tavLst>
                                    </p:anim>
                                    <p:anim calcmode="lin" valueType="num">
                                      <p:cBhvr>
                                        <p:cTn id="166" dur="1000" fill="hold"/>
                                        <p:tgtEl>
                                          <p:spTgt spid="12"/>
                                        </p:tgtEl>
                                        <p:attrNameLst>
                                          <p:attrName>ppt_y</p:attrName>
                                        </p:attrNameLst>
                                      </p:cBhvr>
                                      <p:tavLst>
                                        <p:tav tm="0">
                                          <p:val>
                                            <p:strVal val="#ppt_y+.1"/>
                                          </p:val>
                                        </p:tav>
                                        <p:tav tm="100000">
                                          <p:val>
                                            <p:strVal val="#ppt_y"/>
                                          </p:val>
                                        </p:tav>
                                      </p:tavLst>
                                    </p:anim>
                                  </p:childTnLst>
                                </p:cTn>
                              </p:par>
                            </p:childTnLst>
                          </p:cTn>
                        </p:par>
                        <p:par>
                          <p:cTn id="167" fill="hold">
                            <p:stCondLst>
                              <p:cond delay="5000"/>
                            </p:stCondLst>
                            <p:childTnLst>
                              <p:par>
                                <p:cTn id="168" presetID="10" presetClass="entr" presetSubtype="0" fill="hold" grpId="0" nodeType="after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fade">
                                      <p:cBhvr>
                                        <p:cTn id="170" dur="500"/>
                                        <p:tgtEl>
                                          <p:spTgt spid="45"/>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500"/>
                                        <p:tgtEl>
                                          <p:spTgt spid="45"/>
                                        </p:tgtEl>
                                      </p:cBhvr>
                                    </p:animEffect>
                                    <p:set>
                                      <p:cBhvr>
                                        <p:cTn id="175" dur="1" fill="hold">
                                          <p:stCondLst>
                                            <p:cond delay="499"/>
                                          </p:stCondLst>
                                        </p:cTn>
                                        <p:tgtEl>
                                          <p:spTgt spid="45"/>
                                        </p:tgtEl>
                                        <p:attrNameLst>
                                          <p:attrName>style.visibility</p:attrName>
                                        </p:attrNameLst>
                                      </p:cBhvr>
                                      <p:to>
                                        <p:strVal val="hidden"/>
                                      </p:to>
                                    </p:set>
                                  </p:childTnLst>
                                </p:cTn>
                              </p:par>
                            </p:childTnLst>
                          </p:cTn>
                        </p:par>
                        <p:par>
                          <p:cTn id="176" fill="hold">
                            <p:stCondLst>
                              <p:cond delay="500"/>
                            </p:stCondLst>
                            <p:childTnLst>
                              <p:par>
                                <p:cTn id="177" presetID="22" presetClass="entr" presetSubtype="8" fill="hold" nodeType="after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wipe(left)">
                                      <p:cBhvr>
                                        <p:cTn id="179" dur="500"/>
                                        <p:tgtEl>
                                          <p:spTgt spid="34"/>
                                        </p:tgtEl>
                                      </p:cBhvr>
                                    </p:animEffect>
                                  </p:childTnLst>
                                </p:cTn>
                              </p:par>
                            </p:childTnLst>
                          </p:cTn>
                        </p:par>
                        <p:par>
                          <p:cTn id="180" fill="hold">
                            <p:stCondLst>
                              <p:cond delay="1000"/>
                            </p:stCondLst>
                            <p:childTnLst>
                              <p:par>
                                <p:cTn id="181" presetID="22" presetClass="entr" presetSubtype="8" fill="hold" nodeType="afterEffect">
                                  <p:stCondLst>
                                    <p:cond delay="0"/>
                                  </p:stCondLst>
                                  <p:childTnLst>
                                    <p:set>
                                      <p:cBhvr>
                                        <p:cTn id="182" dur="1" fill="hold">
                                          <p:stCondLst>
                                            <p:cond delay="0"/>
                                          </p:stCondLst>
                                        </p:cTn>
                                        <p:tgtEl>
                                          <p:spTgt spid="35"/>
                                        </p:tgtEl>
                                        <p:attrNameLst>
                                          <p:attrName>style.visibility</p:attrName>
                                        </p:attrNameLst>
                                      </p:cBhvr>
                                      <p:to>
                                        <p:strVal val="visible"/>
                                      </p:to>
                                    </p:set>
                                    <p:animEffect transition="in" filter="wipe(left)">
                                      <p:cBhvr>
                                        <p:cTn id="183" dur="500"/>
                                        <p:tgtEl>
                                          <p:spTgt spid="35"/>
                                        </p:tgtEl>
                                      </p:cBhvr>
                                    </p:animEffect>
                                  </p:childTnLst>
                                </p:cTn>
                              </p:par>
                            </p:childTnLst>
                          </p:cTn>
                        </p:par>
                        <p:par>
                          <p:cTn id="184" fill="hold">
                            <p:stCondLst>
                              <p:cond delay="1500"/>
                            </p:stCondLst>
                            <p:childTnLst>
                              <p:par>
                                <p:cTn id="185" presetID="22" presetClass="entr" presetSubtype="8" fill="hold" nodeType="afterEffect">
                                  <p:stCondLst>
                                    <p:cond delay="0"/>
                                  </p:stCondLst>
                                  <p:childTnLst>
                                    <p:set>
                                      <p:cBhvr>
                                        <p:cTn id="186" dur="1" fill="hold">
                                          <p:stCondLst>
                                            <p:cond delay="0"/>
                                          </p:stCondLst>
                                        </p:cTn>
                                        <p:tgtEl>
                                          <p:spTgt spid="36"/>
                                        </p:tgtEl>
                                        <p:attrNameLst>
                                          <p:attrName>style.visibility</p:attrName>
                                        </p:attrNameLst>
                                      </p:cBhvr>
                                      <p:to>
                                        <p:strVal val="visible"/>
                                      </p:to>
                                    </p:set>
                                    <p:animEffect transition="in" filter="wipe(left)">
                                      <p:cBhvr>
                                        <p:cTn id="187" dur="500"/>
                                        <p:tgtEl>
                                          <p:spTgt spid="36"/>
                                        </p:tgtEl>
                                      </p:cBhvr>
                                    </p:animEffect>
                                  </p:childTnLst>
                                </p:cTn>
                              </p:par>
                            </p:childTnLst>
                          </p:cTn>
                        </p:par>
                        <p:par>
                          <p:cTn id="188" fill="hold">
                            <p:stCondLst>
                              <p:cond delay="2000"/>
                            </p:stCondLst>
                            <p:childTnLst>
                              <p:par>
                                <p:cTn id="189" presetID="53" presetClass="entr" presetSubtype="0" fill="hold" grpId="0" nodeType="afterEffect">
                                  <p:stCondLst>
                                    <p:cond delay="0"/>
                                  </p:stCondLst>
                                  <p:childTnLst>
                                    <p:set>
                                      <p:cBhvr>
                                        <p:cTn id="190" dur="1" fill="hold">
                                          <p:stCondLst>
                                            <p:cond delay="0"/>
                                          </p:stCondLst>
                                        </p:cTn>
                                        <p:tgtEl>
                                          <p:spTgt spid="40"/>
                                        </p:tgtEl>
                                        <p:attrNameLst>
                                          <p:attrName>style.visibility</p:attrName>
                                        </p:attrNameLst>
                                      </p:cBhvr>
                                      <p:to>
                                        <p:strVal val="visible"/>
                                      </p:to>
                                    </p:set>
                                    <p:anim calcmode="lin" valueType="num">
                                      <p:cBhvr>
                                        <p:cTn id="191" dur="500" fill="hold"/>
                                        <p:tgtEl>
                                          <p:spTgt spid="40"/>
                                        </p:tgtEl>
                                        <p:attrNameLst>
                                          <p:attrName>ppt_w</p:attrName>
                                        </p:attrNameLst>
                                      </p:cBhvr>
                                      <p:tavLst>
                                        <p:tav tm="0">
                                          <p:val>
                                            <p:fltVal val="0"/>
                                          </p:val>
                                        </p:tav>
                                        <p:tav tm="100000">
                                          <p:val>
                                            <p:strVal val="#ppt_w"/>
                                          </p:val>
                                        </p:tav>
                                      </p:tavLst>
                                    </p:anim>
                                    <p:anim calcmode="lin" valueType="num">
                                      <p:cBhvr>
                                        <p:cTn id="192" dur="500" fill="hold"/>
                                        <p:tgtEl>
                                          <p:spTgt spid="40"/>
                                        </p:tgtEl>
                                        <p:attrNameLst>
                                          <p:attrName>ppt_h</p:attrName>
                                        </p:attrNameLst>
                                      </p:cBhvr>
                                      <p:tavLst>
                                        <p:tav tm="0">
                                          <p:val>
                                            <p:fltVal val="0"/>
                                          </p:val>
                                        </p:tav>
                                        <p:tav tm="100000">
                                          <p:val>
                                            <p:strVal val="#ppt_h"/>
                                          </p:val>
                                        </p:tav>
                                      </p:tavLst>
                                    </p:anim>
                                    <p:animEffect transition="in" filter="fade">
                                      <p:cBhvr>
                                        <p:cTn id="193" dur="500"/>
                                        <p:tgtEl>
                                          <p:spTgt spid="40"/>
                                        </p:tgtEl>
                                      </p:cBhvr>
                                    </p:animEffect>
                                  </p:childTnLst>
                                </p:cTn>
                              </p:par>
                            </p:childTnLst>
                          </p:cTn>
                        </p:par>
                        <p:par>
                          <p:cTn id="194" fill="hold">
                            <p:stCondLst>
                              <p:cond delay="2500"/>
                            </p:stCondLst>
                            <p:childTnLst>
                              <p:par>
                                <p:cTn id="195" presetID="22" presetClass="entr" presetSubtype="4" fill="hold"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down)">
                                      <p:cBhvr>
                                        <p:cTn id="197" dur="500"/>
                                        <p:tgtEl>
                                          <p:spTgt spid="33"/>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14"/>
                                        </p:tgtEl>
                                        <p:attrNameLst>
                                          <p:attrName>style.visibility</p:attrName>
                                        </p:attrNameLst>
                                      </p:cBhvr>
                                      <p:to>
                                        <p:strVal val="visible"/>
                                      </p:to>
                                    </p:set>
                                    <p:animEffect transition="in" filter="fade">
                                      <p:cBhvr>
                                        <p:cTn id="200" dur="1000"/>
                                        <p:tgtEl>
                                          <p:spTgt spid="14"/>
                                        </p:tgtEl>
                                      </p:cBhvr>
                                    </p:animEffect>
                                    <p:anim calcmode="lin" valueType="num">
                                      <p:cBhvr>
                                        <p:cTn id="201" dur="1000" fill="hold"/>
                                        <p:tgtEl>
                                          <p:spTgt spid="14"/>
                                        </p:tgtEl>
                                        <p:attrNameLst>
                                          <p:attrName>ppt_x</p:attrName>
                                        </p:attrNameLst>
                                      </p:cBhvr>
                                      <p:tavLst>
                                        <p:tav tm="0">
                                          <p:val>
                                            <p:strVal val="#ppt_x"/>
                                          </p:val>
                                        </p:tav>
                                        <p:tav tm="100000">
                                          <p:val>
                                            <p:strVal val="#ppt_x"/>
                                          </p:val>
                                        </p:tav>
                                      </p:tavLst>
                                    </p:anim>
                                    <p:anim calcmode="lin" valueType="num">
                                      <p:cBhvr>
                                        <p:cTn id="202" dur="1000" fill="hold"/>
                                        <p:tgtEl>
                                          <p:spTgt spid="14"/>
                                        </p:tgtEl>
                                        <p:attrNameLst>
                                          <p:attrName>ppt_y</p:attrName>
                                        </p:attrNameLst>
                                      </p:cBhvr>
                                      <p:tavLst>
                                        <p:tav tm="0">
                                          <p:val>
                                            <p:strVal val="#ppt_y+.1"/>
                                          </p:val>
                                        </p:tav>
                                        <p:tav tm="100000">
                                          <p:val>
                                            <p:strVal val="#ppt_y"/>
                                          </p:val>
                                        </p:tav>
                                      </p:tavLst>
                                    </p:anim>
                                  </p:childTnLst>
                                </p:cTn>
                              </p:par>
                            </p:childTnLst>
                          </p:cTn>
                        </p:par>
                        <p:par>
                          <p:cTn id="203" fill="hold">
                            <p:stCondLst>
                              <p:cond delay="3500"/>
                            </p:stCondLst>
                            <p:childTnLst>
                              <p:par>
                                <p:cTn id="204" presetID="22" presetClass="entr" presetSubtype="8" fill="hold" nodeType="afterEffect">
                                  <p:stCondLst>
                                    <p:cond delay="0"/>
                                  </p:stCondLst>
                                  <p:childTnLst>
                                    <p:set>
                                      <p:cBhvr>
                                        <p:cTn id="205" dur="1" fill="hold">
                                          <p:stCondLst>
                                            <p:cond delay="0"/>
                                          </p:stCondLst>
                                        </p:cTn>
                                        <p:tgtEl>
                                          <p:spTgt spid="38"/>
                                        </p:tgtEl>
                                        <p:attrNameLst>
                                          <p:attrName>style.visibility</p:attrName>
                                        </p:attrNameLst>
                                      </p:cBhvr>
                                      <p:to>
                                        <p:strVal val="visible"/>
                                      </p:to>
                                    </p:set>
                                    <p:animEffect transition="in" filter="wipe(left)">
                                      <p:cBhvr>
                                        <p:cTn id="206" dur="500"/>
                                        <p:tgtEl>
                                          <p:spTgt spid="38"/>
                                        </p:tgtEl>
                                      </p:cBhvr>
                                    </p:animEffect>
                                  </p:childTnLst>
                                </p:cTn>
                              </p:par>
                            </p:childTnLst>
                          </p:cTn>
                        </p:par>
                        <p:par>
                          <p:cTn id="207" fill="hold">
                            <p:stCondLst>
                              <p:cond delay="4000"/>
                            </p:stCondLst>
                            <p:childTnLst>
                              <p:par>
                                <p:cTn id="208" presetID="22" presetClass="entr" presetSubtype="8" fill="hold" nodeType="afterEffect">
                                  <p:stCondLst>
                                    <p:cond delay="0"/>
                                  </p:stCondLst>
                                  <p:childTnLst>
                                    <p:set>
                                      <p:cBhvr>
                                        <p:cTn id="209" dur="1" fill="hold">
                                          <p:stCondLst>
                                            <p:cond delay="0"/>
                                          </p:stCondLst>
                                        </p:cTn>
                                        <p:tgtEl>
                                          <p:spTgt spid="39"/>
                                        </p:tgtEl>
                                        <p:attrNameLst>
                                          <p:attrName>style.visibility</p:attrName>
                                        </p:attrNameLst>
                                      </p:cBhvr>
                                      <p:to>
                                        <p:strVal val="visible"/>
                                      </p:to>
                                    </p:set>
                                    <p:animEffect transition="in" filter="wipe(left)">
                                      <p:cBhvr>
                                        <p:cTn id="2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11" grpId="0" animBg="1"/>
      <p:bldP spid="12" grpId="0"/>
      <p:bldP spid="13" grpId="0" animBg="1"/>
      <p:bldP spid="14" grpId="0"/>
      <p:bldP spid="15" grpId="0" animBg="1"/>
      <p:bldP spid="20" grpId="0" animBg="1"/>
      <p:bldP spid="21" grpId="0" animBg="1"/>
      <p:bldP spid="22" grpId="0" animBg="1"/>
      <p:bldP spid="23" grpId="0" animBg="1"/>
      <p:bldP spid="24" grpId="0"/>
      <p:bldP spid="25" grpId="0"/>
      <p:bldP spid="26" grpId="0"/>
      <p:bldP spid="31" grpId="0" animBg="1"/>
      <p:bldP spid="37" grpId="0" animBg="1"/>
      <p:bldP spid="40" grpId="0" animBg="1"/>
      <p:bldP spid="41" grpId="0"/>
      <p:bldP spid="42" grpId="0"/>
      <p:bldP spid="43" grpId="0"/>
      <p:bldP spid="44" grpId="0"/>
      <p:bldP spid="45" grpId="0" animBg="1"/>
      <p:bldP spid="4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ctrTitle"/>
          </p:nvPr>
        </p:nvSpPr>
        <p:spPr/>
        <p:txBody>
          <a:bodyPr/>
          <a:lstStyle/>
          <a:p>
            <a:r>
              <a:rPr lang="ru-RU" smtClean="0"/>
              <a:t>Преимущества подписки</a:t>
            </a:r>
            <a:endParaRPr lang="en-US" smtClean="0"/>
          </a:p>
        </p:txBody>
      </p:sp>
      <p:sp>
        <p:nvSpPr>
          <p:cNvPr id="52226" name="Subtitle 2"/>
          <p:cNvSpPr>
            <a:spLocks noGrp="1"/>
          </p:cNvSpPr>
          <p:nvPr>
            <p:ph type="subTitle" idx="1"/>
          </p:nvPr>
        </p:nvSpPr>
        <p:spPr/>
        <p:txBody>
          <a:bodyPr/>
          <a:lstStyle/>
          <a:p>
            <a:r>
              <a:rPr lang="en-US" sz="3600" smtClean="0"/>
              <a:t>Software assurance</a:t>
            </a:r>
            <a:endParaRPr lang="en-US" sz="3600" b="1" smtClean="0"/>
          </a:p>
        </p:txBody>
      </p:sp>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47625" y="4508500"/>
            <a:ext cx="9096375" cy="1179513"/>
          </a:xfrm>
        </p:spPr>
        <p:txBody>
          <a:bodyPr/>
          <a:lstStyle/>
          <a:p>
            <a:r>
              <a:rPr lang="ru-RU" sz="2800" b="0" dirty="0" smtClean="0"/>
              <a:t>Лицензирование </a:t>
            </a:r>
            <a:r>
              <a:rPr lang="ru-RU" sz="2800" b="0" dirty="0" smtClean="0"/>
              <a:t>продуктов </a:t>
            </a:r>
            <a:r>
              <a:rPr lang="en-US" sz="2800" b="0" dirty="0" smtClean="0"/>
              <a:t>Microsoft</a:t>
            </a:r>
            <a:endParaRPr lang="en-US" sz="2800" b="0" dirty="0" smtClean="0"/>
          </a:p>
        </p:txBody>
      </p:sp>
      <p:sp>
        <p:nvSpPr>
          <p:cNvPr id="21506" name="Subtitle 2"/>
          <p:cNvSpPr>
            <a:spLocks noGrp="1"/>
          </p:cNvSpPr>
          <p:nvPr>
            <p:ph type="subTitle" idx="1"/>
          </p:nvPr>
        </p:nvSpPr>
        <p:spPr/>
        <p:txBody>
          <a:bodyPr/>
          <a:lstStyle/>
          <a:p>
            <a:pPr algn="r"/>
            <a:endParaRPr lang="en-US" dirty="0" smtClean="0"/>
          </a:p>
          <a:p>
            <a:pPr algn="r"/>
            <a:endParaRPr lang="en-US" dirty="0" smtClean="0"/>
          </a:p>
          <a:p>
            <a:pPr algn="r"/>
            <a:r>
              <a:rPr lang="ru-RU" dirty="0" err="1" smtClean="0"/>
              <a:t>Добрыдина</a:t>
            </a:r>
            <a:r>
              <a:rPr lang="ru-RU" dirty="0" smtClean="0"/>
              <a:t> Елена</a:t>
            </a:r>
          </a:p>
          <a:p>
            <a:pPr algn="r"/>
            <a:r>
              <a:rPr lang="en-US" dirty="0" smtClean="0"/>
              <a:t>edobridina@olof.ru</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ru-RU" smtClean="0"/>
              <a:t>Преимущества </a:t>
            </a:r>
            <a:r>
              <a:rPr lang="en-US" smtClean="0"/>
              <a:t>Software Assurance</a:t>
            </a:r>
          </a:p>
        </p:txBody>
      </p:sp>
      <p:sp>
        <p:nvSpPr>
          <p:cNvPr id="3" name="Rectangle 3"/>
          <p:cNvSpPr txBox="1">
            <a:spLocks/>
          </p:cNvSpPr>
          <p:nvPr/>
        </p:nvSpPr>
        <p:spPr bwMode="auto">
          <a:xfrm>
            <a:off x="642938" y="928688"/>
            <a:ext cx="8286750" cy="5072062"/>
          </a:xfrm>
          <a:prstGeom prst="rect">
            <a:avLst/>
          </a:prstGeom>
          <a:noFill/>
          <a:ln w="9525">
            <a:noFill/>
            <a:miter lim="800000"/>
            <a:headEnd/>
            <a:tailEnd/>
          </a:ln>
        </p:spPr>
        <p:txBody>
          <a:bodyPr/>
          <a:lstStyle/>
          <a:p>
            <a:pPr marL="342900" indent="-342900">
              <a:spcAft>
                <a:spcPts val="600"/>
              </a:spcAft>
              <a:buClr>
                <a:srgbClr val="C00000"/>
              </a:buClr>
              <a:buSzPct val="140000"/>
              <a:buFont typeface="Wingdings" pitchFamily="2" charset="2"/>
              <a:buChar char="§"/>
            </a:pPr>
            <a:r>
              <a:rPr lang="en-US" sz="2400" dirty="0">
                <a:solidFill>
                  <a:srgbClr val="C00000"/>
                </a:solidFill>
              </a:rPr>
              <a:t>New Version Rights </a:t>
            </a:r>
            <a:r>
              <a:rPr lang="en-US" sz="2400" dirty="0"/>
              <a:t>-</a:t>
            </a:r>
            <a:r>
              <a:rPr lang="ru-RU" sz="2400" dirty="0"/>
              <a:t> новые версии ПО без доп. платы</a:t>
            </a:r>
          </a:p>
          <a:p>
            <a:pPr marL="342900" indent="-342900">
              <a:spcAft>
                <a:spcPts val="600"/>
              </a:spcAft>
              <a:buClr>
                <a:srgbClr val="C00000"/>
              </a:buClr>
              <a:buSzPct val="140000"/>
              <a:buFont typeface="Wingdings" pitchFamily="2" charset="2"/>
              <a:buChar char="§"/>
            </a:pPr>
            <a:r>
              <a:rPr lang="en-US" sz="2400" dirty="0">
                <a:solidFill>
                  <a:srgbClr val="C00000"/>
                </a:solidFill>
              </a:rPr>
              <a:t>Training Vouchers </a:t>
            </a:r>
            <a:r>
              <a:rPr lang="en-US" sz="2400" dirty="0"/>
              <a:t>– </a:t>
            </a:r>
            <a:r>
              <a:rPr lang="ru-RU" sz="2400" dirty="0"/>
              <a:t>бесплатное очное обучение</a:t>
            </a:r>
          </a:p>
          <a:p>
            <a:pPr marL="342900" indent="-342900">
              <a:spcAft>
                <a:spcPts val="600"/>
              </a:spcAft>
              <a:buClr>
                <a:srgbClr val="C00000"/>
              </a:buClr>
              <a:buSzPct val="140000"/>
              <a:buFont typeface="Wingdings" pitchFamily="2" charset="2"/>
              <a:buChar char="§"/>
            </a:pPr>
            <a:r>
              <a:rPr lang="en-US" sz="2400" dirty="0">
                <a:solidFill>
                  <a:srgbClr val="C00000"/>
                </a:solidFill>
              </a:rPr>
              <a:t>E-Learning</a:t>
            </a:r>
            <a:r>
              <a:rPr lang="en-US" sz="2400" dirty="0"/>
              <a:t> </a:t>
            </a:r>
            <a:r>
              <a:rPr lang="ru-RU" sz="2400" dirty="0"/>
              <a:t>– бесплатное дистанционное обучение</a:t>
            </a:r>
          </a:p>
          <a:p>
            <a:pPr marL="342900" indent="-342900">
              <a:spcAft>
                <a:spcPts val="600"/>
              </a:spcAft>
              <a:buClr>
                <a:srgbClr val="C00000"/>
              </a:buClr>
              <a:buSzPct val="140000"/>
              <a:buFont typeface="Wingdings" pitchFamily="2" charset="2"/>
              <a:buChar char="§"/>
            </a:pPr>
            <a:r>
              <a:rPr lang="en-US" sz="2400" dirty="0">
                <a:solidFill>
                  <a:srgbClr val="C00000"/>
                </a:solidFill>
              </a:rPr>
              <a:t>24x7 Problem Resolution Support</a:t>
            </a:r>
            <a:r>
              <a:rPr lang="ru-RU" sz="2400" dirty="0">
                <a:solidFill>
                  <a:srgbClr val="C00000"/>
                </a:solidFill>
              </a:rPr>
              <a:t> </a:t>
            </a:r>
            <a:r>
              <a:rPr lang="ru-RU" sz="2400" dirty="0"/>
              <a:t>– бесплатная техническая поддержка на русском языке</a:t>
            </a:r>
          </a:p>
          <a:p>
            <a:pPr marL="742950" lvl="1" indent="-285750">
              <a:spcAft>
                <a:spcPts val="600"/>
              </a:spcAft>
              <a:buClr>
                <a:srgbClr val="C00000"/>
              </a:buClr>
              <a:buFont typeface="Wingdings" pitchFamily="2" charset="2"/>
              <a:buChar char="§"/>
            </a:pPr>
            <a:r>
              <a:rPr lang="ru-RU" sz="2000" dirty="0"/>
              <a:t>Телефон, Интернет</a:t>
            </a:r>
          </a:p>
          <a:p>
            <a:pPr marL="342900" indent="-342900">
              <a:spcAft>
                <a:spcPts val="600"/>
              </a:spcAft>
              <a:buClr>
                <a:srgbClr val="C00000"/>
              </a:buClr>
              <a:buSzPct val="140000"/>
              <a:buFont typeface="Wingdings" pitchFamily="2" charset="2"/>
              <a:buChar char="§"/>
            </a:pPr>
            <a:r>
              <a:rPr lang="en-US" sz="2400" dirty="0">
                <a:solidFill>
                  <a:srgbClr val="C00000"/>
                </a:solidFill>
              </a:rPr>
              <a:t>TechNet Services </a:t>
            </a:r>
            <a:r>
              <a:rPr lang="ru-RU" sz="2400" dirty="0"/>
              <a:t>– технические форумы и рассылки, онлайн-консультант по </a:t>
            </a:r>
            <a:r>
              <a:rPr lang="en-US" sz="2400" dirty="0"/>
              <a:t>web-</a:t>
            </a:r>
            <a:r>
              <a:rPr lang="ru-RU" sz="2400" dirty="0"/>
              <a:t>сайту </a:t>
            </a:r>
            <a:r>
              <a:rPr lang="en-US" sz="2400" dirty="0"/>
              <a:t>Microsoft</a:t>
            </a:r>
            <a:r>
              <a:rPr lang="ru-RU" sz="2400" dirty="0"/>
              <a:t>, уведомления о уязвимостях, бета-версии продуктов</a:t>
            </a:r>
          </a:p>
          <a:p>
            <a:pPr marL="342900" indent="-342900">
              <a:spcAft>
                <a:spcPts val="600"/>
              </a:spcAft>
              <a:buClr>
                <a:srgbClr val="C00000"/>
              </a:buClr>
              <a:buSzPct val="140000"/>
              <a:buFont typeface="Wingdings" pitchFamily="2" charset="2"/>
              <a:buChar char="§"/>
            </a:pPr>
            <a:r>
              <a:rPr lang="en-US" sz="2400" dirty="0">
                <a:solidFill>
                  <a:srgbClr val="C00000"/>
                </a:solidFill>
              </a:rPr>
              <a:t>Cold Backups for Disaster Recovery</a:t>
            </a:r>
            <a:r>
              <a:rPr lang="ru-RU" sz="2400" dirty="0">
                <a:solidFill>
                  <a:srgbClr val="C00000"/>
                </a:solidFill>
              </a:rPr>
              <a:t> </a:t>
            </a:r>
            <a:r>
              <a:rPr lang="ru-RU" sz="2400" dirty="0"/>
              <a:t>– бесплатные лицензии для резервных серверов</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ru-RU" smtClean="0"/>
              <a:t>Преимущества </a:t>
            </a:r>
            <a:r>
              <a:rPr lang="en-US" smtClean="0"/>
              <a:t>Software Assurance</a:t>
            </a:r>
          </a:p>
        </p:txBody>
      </p:sp>
      <p:sp>
        <p:nvSpPr>
          <p:cNvPr id="4" name="Rectangle 3"/>
          <p:cNvSpPr txBox="1">
            <a:spLocks/>
          </p:cNvSpPr>
          <p:nvPr/>
        </p:nvSpPr>
        <p:spPr bwMode="auto">
          <a:xfrm>
            <a:off x="642938" y="928688"/>
            <a:ext cx="8286750" cy="5072062"/>
          </a:xfrm>
          <a:prstGeom prst="rect">
            <a:avLst/>
          </a:prstGeom>
          <a:noFill/>
          <a:ln w="9525">
            <a:noFill/>
            <a:miter lim="800000"/>
            <a:headEnd/>
            <a:tailEnd/>
          </a:ln>
        </p:spPr>
        <p:txBody>
          <a:bodyPr/>
          <a:lstStyle/>
          <a:p>
            <a:pPr marL="342900" indent="-342900">
              <a:spcAft>
                <a:spcPts val="600"/>
              </a:spcAft>
              <a:buClr>
                <a:srgbClr val="C00000"/>
              </a:buClr>
              <a:buSzPct val="140000"/>
              <a:buFont typeface="Wingdings" pitchFamily="2" charset="2"/>
              <a:buChar char="§"/>
            </a:pPr>
            <a:r>
              <a:rPr lang="en-US" sz="2400">
                <a:solidFill>
                  <a:srgbClr val="C00000"/>
                </a:solidFill>
              </a:rPr>
              <a:t>Step-Up</a:t>
            </a:r>
            <a:r>
              <a:rPr lang="en-US" sz="2400"/>
              <a:t> – </a:t>
            </a:r>
            <a:r>
              <a:rPr lang="ru-RU" sz="2400"/>
              <a:t>переход на другую редакцию продукта путем оплаты разницы в стоимости</a:t>
            </a:r>
          </a:p>
          <a:p>
            <a:pPr marL="342900" indent="-342900">
              <a:spcAft>
                <a:spcPts val="600"/>
              </a:spcAft>
              <a:buClr>
                <a:srgbClr val="C00000"/>
              </a:buClr>
              <a:buSzPct val="140000"/>
              <a:buFont typeface="Wingdings" pitchFamily="2" charset="2"/>
              <a:buChar char="§"/>
            </a:pPr>
            <a:r>
              <a:rPr lang="en-US" sz="2400">
                <a:solidFill>
                  <a:srgbClr val="C00000"/>
                </a:solidFill>
              </a:rPr>
              <a:t>Extended Hot-Fix Support</a:t>
            </a:r>
            <a:r>
              <a:rPr lang="ru-RU" sz="2400">
                <a:solidFill>
                  <a:srgbClr val="C00000"/>
                </a:solidFill>
              </a:rPr>
              <a:t> </a:t>
            </a:r>
            <a:r>
              <a:rPr lang="ru-RU" sz="2400"/>
              <a:t>– увеличение срока поддержки продуктов до 10 лет (требует приобретения платной тех. поддержки уровня </a:t>
            </a:r>
            <a:r>
              <a:rPr lang="en-US" sz="2400"/>
              <a:t>Premier </a:t>
            </a:r>
            <a:r>
              <a:rPr lang="ru-RU" sz="2400"/>
              <a:t>или </a:t>
            </a:r>
            <a:r>
              <a:rPr lang="en-US" sz="2400"/>
              <a:t>Essential</a:t>
            </a:r>
            <a:r>
              <a:rPr lang="ru-RU" sz="2400"/>
              <a:t>)</a:t>
            </a:r>
          </a:p>
          <a:p>
            <a:pPr marL="342900" indent="-342900">
              <a:spcAft>
                <a:spcPts val="600"/>
              </a:spcAft>
              <a:buClr>
                <a:srgbClr val="C00000"/>
              </a:buClr>
              <a:buSzPct val="140000"/>
              <a:buFont typeface="Wingdings" pitchFamily="2" charset="2"/>
              <a:buChar char="§"/>
            </a:pPr>
            <a:r>
              <a:rPr lang="en-US" sz="2400">
                <a:solidFill>
                  <a:srgbClr val="C00000"/>
                </a:solidFill>
              </a:rPr>
              <a:t>Home Use Program</a:t>
            </a:r>
            <a:r>
              <a:rPr lang="ru-RU" sz="2400">
                <a:solidFill>
                  <a:srgbClr val="C00000"/>
                </a:solidFill>
              </a:rPr>
              <a:t> </a:t>
            </a:r>
            <a:r>
              <a:rPr lang="ru-RU" sz="2400"/>
              <a:t>– возможность использования продуктов семейства </a:t>
            </a:r>
            <a:r>
              <a:rPr lang="en-US" sz="2400"/>
              <a:t>Office </a:t>
            </a:r>
            <a:r>
              <a:rPr lang="ru-RU" sz="2400"/>
              <a:t>сотрудниками дома</a:t>
            </a:r>
          </a:p>
          <a:p>
            <a:pPr marL="342900" indent="-342900">
              <a:spcAft>
                <a:spcPts val="600"/>
              </a:spcAft>
              <a:buClr>
                <a:srgbClr val="C00000"/>
              </a:buClr>
              <a:buSzPct val="140000"/>
              <a:buFont typeface="Wingdings" pitchFamily="2" charset="2"/>
              <a:buChar char="§"/>
            </a:pPr>
            <a:r>
              <a:rPr lang="en-US" sz="2400">
                <a:solidFill>
                  <a:srgbClr val="C00000"/>
                </a:solidFill>
              </a:rPr>
              <a:t>Employee Purchase Program </a:t>
            </a:r>
            <a:r>
              <a:rPr lang="ru-RU" sz="2400"/>
              <a:t>– скидки на продукты, приобретаемые сотрудниками</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anim calcmode="lin" valueType="num">
                                      <p:cBhvr>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ru-RU" smtClean="0"/>
              <a:t>Преимущества </a:t>
            </a:r>
            <a:r>
              <a:rPr lang="en-US" smtClean="0"/>
              <a:t>Software Assurance</a:t>
            </a:r>
          </a:p>
        </p:txBody>
      </p:sp>
      <p:sp>
        <p:nvSpPr>
          <p:cNvPr id="5" name="Rectangle 3"/>
          <p:cNvSpPr txBox="1">
            <a:spLocks/>
          </p:cNvSpPr>
          <p:nvPr/>
        </p:nvSpPr>
        <p:spPr bwMode="auto">
          <a:xfrm>
            <a:off x="642938" y="857250"/>
            <a:ext cx="8286750" cy="5143500"/>
          </a:xfrm>
          <a:prstGeom prst="rect">
            <a:avLst/>
          </a:prstGeom>
          <a:noFill/>
          <a:ln w="9525">
            <a:noFill/>
            <a:miter lim="800000"/>
            <a:headEnd/>
            <a:tailEnd/>
          </a:ln>
        </p:spPr>
        <p:txBody>
          <a:bodyPr/>
          <a:lstStyle/>
          <a:p>
            <a:pPr marL="342900" indent="-342900">
              <a:spcAft>
                <a:spcPts val="1200"/>
              </a:spcAft>
              <a:buClr>
                <a:srgbClr val="C00000"/>
              </a:buClr>
              <a:buSzPct val="140000"/>
            </a:pPr>
            <a:r>
              <a:rPr lang="ru-RU" sz="2400" b="1">
                <a:solidFill>
                  <a:srgbClr val="C00000"/>
                </a:solidFill>
              </a:rPr>
              <a:t>Windows 7 Enterprise</a:t>
            </a:r>
          </a:p>
          <a:p>
            <a:pPr marL="342900" indent="-342900">
              <a:spcAft>
                <a:spcPts val="600"/>
              </a:spcAft>
              <a:buClr>
                <a:srgbClr val="C00000"/>
              </a:buClr>
              <a:buSzPct val="140000"/>
              <a:buFont typeface="Wingdings" pitchFamily="2" charset="2"/>
              <a:buChar char="§"/>
            </a:pPr>
            <a:r>
              <a:rPr lang="ru-RU" sz="2400"/>
              <a:t>В лицензию входит лицензирование сценариев </a:t>
            </a:r>
            <a:r>
              <a:rPr lang="en-US" sz="2400"/>
              <a:t>VDI (</a:t>
            </a:r>
            <a:r>
              <a:rPr lang="ru-RU" sz="2400"/>
              <a:t>до 4 </a:t>
            </a:r>
            <a:r>
              <a:rPr lang="en-US" sz="2400"/>
              <a:t>VDI</a:t>
            </a:r>
            <a:r>
              <a:rPr lang="ru-RU" sz="2400"/>
              <a:t> машин на каждую лицензию</a:t>
            </a:r>
            <a:r>
              <a:rPr lang="en-US" sz="2400"/>
              <a:t>)</a:t>
            </a:r>
            <a:endParaRPr lang="ru-RU" sz="2400"/>
          </a:p>
          <a:p>
            <a:pPr marL="342900" indent="-342900">
              <a:spcAft>
                <a:spcPts val="600"/>
              </a:spcAft>
              <a:buClr>
                <a:srgbClr val="C00000"/>
              </a:buClr>
              <a:buSzPct val="140000"/>
              <a:buFont typeface="Wingdings" pitchFamily="2" charset="2"/>
              <a:buChar char="§"/>
            </a:pPr>
            <a:r>
              <a:rPr lang="ru-RU" sz="2400"/>
              <a:t>Средства создания универсальных образов для установки на различные конфигурации оборудования</a:t>
            </a:r>
          </a:p>
          <a:p>
            <a:pPr marL="342900" indent="-342900">
              <a:spcAft>
                <a:spcPts val="600"/>
              </a:spcAft>
              <a:buClr>
                <a:srgbClr val="C00000"/>
              </a:buClr>
              <a:buSzPct val="140000"/>
              <a:buFont typeface="Wingdings" pitchFamily="2" charset="2"/>
              <a:buChar char="§"/>
            </a:pPr>
            <a:r>
              <a:rPr lang="ru-RU" sz="2400"/>
              <a:t>Многоязычный интерфейс с возможностью его смены без перезагрузки</a:t>
            </a:r>
          </a:p>
          <a:p>
            <a:pPr marL="342900" indent="-342900">
              <a:spcAft>
                <a:spcPts val="600"/>
              </a:spcAft>
              <a:buClr>
                <a:srgbClr val="C00000"/>
              </a:buClr>
              <a:buSzPct val="140000"/>
              <a:buFont typeface="Wingdings" pitchFamily="2" charset="2"/>
              <a:buChar char="§"/>
            </a:pPr>
            <a:r>
              <a:rPr lang="ru-RU" sz="2400"/>
              <a:t>Шифрование жесткого диска (</a:t>
            </a:r>
            <a:r>
              <a:rPr lang="en-US" sz="2400"/>
              <a:t>BitLocker)</a:t>
            </a:r>
          </a:p>
          <a:p>
            <a:pPr marL="342900" indent="-342900">
              <a:spcAft>
                <a:spcPts val="600"/>
              </a:spcAft>
              <a:buClr>
                <a:srgbClr val="C00000"/>
              </a:buClr>
              <a:buSzPct val="140000"/>
              <a:buFont typeface="Wingdings" pitchFamily="2" charset="2"/>
              <a:buChar char="§"/>
            </a:pPr>
            <a:r>
              <a:rPr lang="ru-RU" sz="2400"/>
              <a:t>Шифрование внешних носителей (</a:t>
            </a:r>
            <a:r>
              <a:rPr lang="en-US" sz="2400"/>
              <a:t>BitLocker-to-Go</a:t>
            </a:r>
            <a:r>
              <a:rPr lang="ru-RU" sz="2400"/>
              <a:t>)</a:t>
            </a:r>
            <a:endParaRPr lang="en-US" sz="2400"/>
          </a:p>
          <a:p>
            <a:pPr marL="342900" indent="-342900">
              <a:spcAft>
                <a:spcPts val="600"/>
              </a:spcAft>
              <a:buClr>
                <a:srgbClr val="C00000"/>
              </a:buClr>
              <a:buSzPct val="140000"/>
              <a:buFont typeface="Wingdings" pitchFamily="2" charset="2"/>
              <a:buChar char="§"/>
            </a:pPr>
            <a:r>
              <a:rPr lang="ru-RU" sz="2400"/>
              <a:t>Запуск в виртуальной среде нескольких экземпляров без дополнительного лицензирования</a:t>
            </a:r>
          </a:p>
          <a:p>
            <a:pPr marL="342900" indent="-342900">
              <a:spcAft>
                <a:spcPts val="600"/>
              </a:spcAft>
              <a:buClr>
                <a:srgbClr val="C00000"/>
              </a:buClr>
              <a:buSzPct val="140000"/>
              <a:buFont typeface="Wingdings" pitchFamily="2" charset="2"/>
              <a:buChar char="§"/>
            </a:pPr>
            <a:r>
              <a:rPr lang="ru-RU" sz="2400"/>
              <a:t>Сетевая загрузка и работа на бездисковых станциях</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anim calcmode="lin" valueType="num">
                                      <p:cBhvr>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anim calcmode="lin" valueType="num">
                                      <p:cBhvr>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anim calcmode="lin" valueType="num">
                                      <p:cBhvr>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anim calcmode="lin" valueType="num">
                                      <p:cBhvr>
                                        <p:cTn id="5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ru-RU" smtClean="0"/>
              <a:t>Преимущества </a:t>
            </a:r>
            <a:r>
              <a:rPr lang="en-US" smtClean="0"/>
              <a:t>Software Assurance</a:t>
            </a:r>
          </a:p>
        </p:txBody>
      </p:sp>
      <p:sp>
        <p:nvSpPr>
          <p:cNvPr id="4" name="Rectangle 3"/>
          <p:cNvSpPr txBox="1">
            <a:spLocks/>
          </p:cNvSpPr>
          <p:nvPr/>
        </p:nvSpPr>
        <p:spPr>
          <a:xfrm>
            <a:off x="642938" y="857250"/>
            <a:ext cx="8286750" cy="5143500"/>
          </a:xfrm>
          <a:prstGeom prst="rect">
            <a:avLst/>
          </a:prstGeom>
        </p:spPr>
        <p:txBody>
          <a:bodyPr/>
          <a:lstStyle>
            <a:lvl1pPr marL="342900" indent="-342900" algn="l" rtl="0" eaLnBrk="1" fontAlgn="base" hangingPunct="1">
              <a:spcBef>
                <a:spcPct val="0"/>
              </a:spcBef>
              <a:spcAft>
                <a:spcPct val="0"/>
              </a:spcAft>
              <a:buClr>
                <a:srgbClr val="FF3300"/>
              </a:buClr>
              <a:buSzPct val="140000"/>
              <a:buChar char="•"/>
              <a:defRPr sz="2000">
                <a:solidFill>
                  <a:schemeClr val="tx1"/>
                </a:solidFill>
                <a:latin typeface="+mn-lt"/>
                <a:ea typeface="+mn-ea"/>
                <a:cs typeface="+mn-cs"/>
              </a:defRPr>
            </a:lvl1pPr>
            <a:lvl2pPr marL="742950" indent="-285750" algn="l" rtl="0" eaLnBrk="1" fontAlgn="base" hangingPunct="1">
              <a:spcBef>
                <a:spcPct val="0"/>
              </a:spcBef>
              <a:spcAft>
                <a:spcPct val="0"/>
              </a:spcAft>
              <a:buClr>
                <a:srgbClr val="FF3300"/>
              </a:buClr>
              <a:buFont typeface="Wingdings" pitchFamily="2" charset="2"/>
              <a:buChar char="§"/>
              <a:defRPr sz="2800">
                <a:solidFill>
                  <a:schemeClr val="tx1"/>
                </a:solidFill>
                <a:latin typeface="+mn-lt"/>
              </a:defRPr>
            </a:lvl2pPr>
            <a:lvl3pPr marL="1143000" indent="-228600" algn="l" rtl="0" eaLnBrk="1" fontAlgn="base" hangingPunct="1">
              <a:spcBef>
                <a:spcPct val="0"/>
              </a:spcBef>
              <a:spcAft>
                <a:spcPct val="0"/>
              </a:spcAft>
              <a:buClr>
                <a:srgbClr val="FF3300"/>
              </a:buClr>
              <a:buFont typeface="Wingdings" pitchFamily="2" charset="2"/>
              <a:buChar char="Ø"/>
              <a:defRPr sz="1600">
                <a:solidFill>
                  <a:schemeClr val="tx1"/>
                </a:solidFill>
                <a:latin typeface="+mn-lt"/>
              </a:defRPr>
            </a:lvl3pPr>
            <a:lvl4pPr marL="1600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4pPr>
            <a:lvl5pPr marL="20574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5pPr>
            <a:lvl6pPr marL="25146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6pPr>
            <a:lvl7pPr marL="29718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7pPr>
            <a:lvl8pPr marL="34290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8pPr>
            <a:lvl9pPr marL="3886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9pPr>
          </a:lstStyle>
          <a:p>
            <a:pPr marL="0" indent="0">
              <a:spcBef>
                <a:spcPts val="0"/>
              </a:spcBef>
              <a:spcAft>
                <a:spcPts val="1200"/>
              </a:spcAft>
              <a:buClr>
                <a:srgbClr val="C00000"/>
              </a:buClr>
              <a:buFontTx/>
              <a:buNone/>
              <a:defRPr/>
            </a:pPr>
            <a:r>
              <a:rPr lang="en-US" sz="2400" b="1" smtClean="0">
                <a:solidFill>
                  <a:srgbClr val="C00000"/>
                </a:solidFill>
              </a:rPr>
              <a:t>Windows Fundamentals for Legacy PCs</a:t>
            </a:r>
            <a:r>
              <a:rPr lang="ru-RU" sz="2400" b="1" smtClean="0">
                <a:solidFill>
                  <a:srgbClr val="C00000"/>
                </a:solidFill>
              </a:rPr>
              <a:t> </a:t>
            </a:r>
            <a:r>
              <a:rPr lang="ru-RU" sz="2400" smtClean="0"/>
              <a:t>– версия системы для работы на устаревших ПК (для использования их в качестве «легких» клиентов)</a:t>
            </a:r>
          </a:p>
          <a:p>
            <a:pPr>
              <a:spcBef>
                <a:spcPts val="0"/>
              </a:spcBef>
              <a:spcAft>
                <a:spcPts val="600"/>
              </a:spcAft>
              <a:buClr>
                <a:srgbClr val="C00000"/>
              </a:buClr>
              <a:buFont typeface="Wingdings" pitchFamily="2" charset="2"/>
              <a:buChar char="§"/>
              <a:defRPr/>
            </a:pPr>
            <a:r>
              <a:rPr lang="ru-RU" sz="2400" smtClean="0"/>
              <a:t>Построена на основе </a:t>
            </a:r>
            <a:r>
              <a:rPr lang="en-US" sz="2400" smtClean="0"/>
              <a:t>Windows XP Pro Service Pack 2</a:t>
            </a:r>
          </a:p>
          <a:p>
            <a:pPr>
              <a:spcBef>
                <a:spcPts val="0"/>
              </a:spcBef>
              <a:spcAft>
                <a:spcPts val="600"/>
              </a:spcAft>
              <a:buClr>
                <a:srgbClr val="C00000"/>
              </a:buClr>
              <a:buFont typeface="Wingdings" pitchFamily="2" charset="2"/>
              <a:buChar char="§"/>
              <a:defRPr/>
            </a:pPr>
            <a:r>
              <a:rPr lang="ru-RU" sz="2400" smtClean="0"/>
              <a:t>Минимальные сис</a:t>
            </a:r>
            <a:r>
              <a:rPr lang="en-US" sz="2400" smtClean="0"/>
              <a:t>. </a:t>
            </a:r>
            <a:r>
              <a:rPr lang="ru-RU" sz="2400" smtClean="0"/>
              <a:t>требования: Intel Pentium 133 МГц, не менее 128 Мб памяти, жесткий диск 500 Мб</a:t>
            </a:r>
            <a:endParaRPr lang="en-US" sz="2400" smtClean="0"/>
          </a:p>
          <a:p>
            <a:pPr>
              <a:spcBef>
                <a:spcPts val="0"/>
              </a:spcBef>
              <a:spcAft>
                <a:spcPts val="600"/>
              </a:spcAft>
              <a:buClr>
                <a:srgbClr val="C00000"/>
              </a:buClr>
              <a:buFont typeface="Wingdings" pitchFamily="2" charset="2"/>
              <a:buChar char="§"/>
              <a:defRPr/>
            </a:pPr>
            <a:r>
              <a:rPr lang="ru-RU" sz="2400" smtClean="0"/>
              <a:t>Полная поддержка службы каталогов</a:t>
            </a:r>
            <a:endParaRPr lang="en-US" sz="2400" smtClean="0"/>
          </a:p>
          <a:p>
            <a:pPr>
              <a:spcBef>
                <a:spcPts val="0"/>
              </a:spcBef>
              <a:spcAft>
                <a:spcPts val="600"/>
              </a:spcAft>
              <a:buClr>
                <a:srgbClr val="C00000"/>
              </a:buClr>
              <a:buFont typeface="Wingdings" pitchFamily="2" charset="2"/>
              <a:buChar char="§"/>
              <a:defRPr/>
            </a:pPr>
            <a:r>
              <a:rPr lang="ru-RU" sz="2400" smtClean="0"/>
              <a:t>Поддержка </a:t>
            </a:r>
            <a:r>
              <a:rPr lang="en-US" sz="2400" smtClean="0"/>
              <a:t>WSUS, Windows Firewall, Data Execution Prevention </a:t>
            </a:r>
            <a:r>
              <a:rPr lang="ru-RU" sz="2400" smtClean="0"/>
              <a:t>и </a:t>
            </a:r>
            <a:r>
              <a:rPr lang="en-US" sz="2400" smtClean="0"/>
              <a:t>Internet Explorer’s Pop-Up Blocker</a:t>
            </a:r>
            <a:endParaRPr lang="ru-RU" sz="2400" smtClean="0"/>
          </a:p>
          <a:p>
            <a:pPr>
              <a:spcBef>
                <a:spcPts val="0"/>
              </a:spcBef>
              <a:spcAft>
                <a:spcPts val="600"/>
              </a:spcAft>
              <a:buClr>
                <a:srgbClr val="C00000"/>
              </a:buClr>
              <a:buFont typeface="Wingdings" pitchFamily="2" charset="2"/>
              <a:buChar char="§"/>
              <a:defRPr/>
            </a:pPr>
            <a:r>
              <a:rPr lang="ru-RU" sz="2400" smtClean="0"/>
              <a:t>Запуск «легких» приложений и терминальных клиентов (Microsoft RDP, Citrix ICA)</a:t>
            </a:r>
            <a:endParaRPr lang="en-US" sz="2400"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anim calcmode="lin" valueType="num">
                                      <p:cBhvr>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anim calcmode="lin" valueType="num">
                                      <p:cBhvr>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anim calcmode="lin" valueType="num">
                                      <p:cBhvr>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ru-RU" smtClean="0"/>
              <a:t>Преимущества </a:t>
            </a:r>
            <a:r>
              <a:rPr lang="en-US" smtClean="0"/>
              <a:t>Software Assurance</a:t>
            </a:r>
          </a:p>
        </p:txBody>
      </p:sp>
      <p:sp>
        <p:nvSpPr>
          <p:cNvPr id="4" name="Rectangle 3"/>
          <p:cNvSpPr txBox="1">
            <a:spLocks/>
          </p:cNvSpPr>
          <p:nvPr/>
        </p:nvSpPr>
        <p:spPr>
          <a:xfrm>
            <a:off x="642938" y="857250"/>
            <a:ext cx="8286750" cy="5143500"/>
          </a:xfrm>
          <a:prstGeom prst="rect">
            <a:avLst/>
          </a:prstGeom>
        </p:spPr>
        <p:txBody>
          <a:bodyPr/>
          <a:lstStyle>
            <a:lvl1pPr marL="342900" indent="-342900" algn="l" rtl="0" eaLnBrk="1" fontAlgn="base" hangingPunct="1">
              <a:spcBef>
                <a:spcPct val="0"/>
              </a:spcBef>
              <a:spcAft>
                <a:spcPct val="0"/>
              </a:spcAft>
              <a:buClr>
                <a:srgbClr val="FF3300"/>
              </a:buClr>
              <a:buSzPct val="140000"/>
              <a:buChar char="•"/>
              <a:defRPr sz="2000">
                <a:solidFill>
                  <a:schemeClr val="tx1"/>
                </a:solidFill>
                <a:latin typeface="+mn-lt"/>
                <a:ea typeface="+mn-ea"/>
                <a:cs typeface="+mn-cs"/>
              </a:defRPr>
            </a:lvl1pPr>
            <a:lvl2pPr marL="742950" indent="-285750" algn="l" rtl="0" eaLnBrk="1" fontAlgn="base" hangingPunct="1">
              <a:spcBef>
                <a:spcPct val="0"/>
              </a:spcBef>
              <a:spcAft>
                <a:spcPct val="0"/>
              </a:spcAft>
              <a:buClr>
                <a:srgbClr val="FF3300"/>
              </a:buClr>
              <a:buFont typeface="Wingdings" pitchFamily="2" charset="2"/>
              <a:buChar char="§"/>
              <a:defRPr sz="2800">
                <a:solidFill>
                  <a:schemeClr val="tx1"/>
                </a:solidFill>
                <a:latin typeface="+mn-lt"/>
              </a:defRPr>
            </a:lvl2pPr>
            <a:lvl3pPr marL="1143000" indent="-228600" algn="l" rtl="0" eaLnBrk="1" fontAlgn="base" hangingPunct="1">
              <a:spcBef>
                <a:spcPct val="0"/>
              </a:spcBef>
              <a:spcAft>
                <a:spcPct val="0"/>
              </a:spcAft>
              <a:buClr>
                <a:srgbClr val="FF3300"/>
              </a:buClr>
              <a:buFont typeface="Wingdings" pitchFamily="2" charset="2"/>
              <a:buChar char="Ø"/>
              <a:defRPr sz="1600">
                <a:solidFill>
                  <a:schemeClr val="tx1"/>
                </a:solidFill>
                <a:latin typeface="+mn-lt"/>
              </a:defRPr>
            </a:lvl3pPr>
            <a:lvl4pPr marL="1600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4pPr>
            <a:lvl5pPr marL="20574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5pPr>
            <a:lvl6pPr marL="25146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6pPr>
            <a:lvl7pPr marL="29718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7pPr>
            <a:lvl8pPr marL="34290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8pPr>
            <a:lvl9pPr marL="3886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9pPr>
          </a:lstStyle>
          <a:p>
            <a:pPr marL="0" indent="0">
              <a:spcBef>
                <a:spcPts val="0"/>
              </a:spcBef>
              <a:spcAft>
                <a:spcPts val="1200"/>
              </a:spcAft>
              <a:buClr>
                <a:srgbClr val="C00000"/>
              </a:buClr>
              <a:buFontTx/>
              <a:buNone/>
              <a:defRPr/>
            </a:pPr>
            <a:r>
              <a:rPr lang="en-US" sz="2400" b="1" dirty="0" smtClean="0">
                <a:solidFill>
                  <a:srgbClr val="C00000"/>
                </a:solidFill>
              </a:rPr>
              <a:t>Microsoft Desktop Optimization Pack (MDOP)</a:t>
            </a:r>
            <a:endParaRPr lang="ru-RU" sz="2400" b="1" dirty="0" smtClean="0">
              <a:solidFill>
                <a:srgbClr val="C00000"/>
              </a:solidFill>
            </a:endParaRPr>
          </a:p>
          <a:p>
            <a:pPr marL="0" indent="0">
              <a:spcBef>
                <a:spcPts val="0"/>
              </a:spcBef>
              <a:spcAft>
                <a:spcPts val="1200"/>
              </a:spcAft>
              <a:buClr>
                <a:srgbClr val="C00000"/>
              </a:buClr>
              <a:buFontTx/>
              <a:buNone/>
              <a:defRPr/>
            </a:pPr>
            <a:r>
              <a:rPr lang="en-US" sz="2400" dirty="0"/>
              <a:t> </a:t>
            </a:r>
            <a:r>
              <a:rPr lang="ru-RU" sz="2400" dirty="0" smtClean="0"/>
              <a:t>Подробнее на сайте </a:t>
            </a:r>
            <a:r>
              <a:rPr lang="en-US" sz="2400" u="sng" dirty="0" smtClean="0">
                <a:hlinkClick r:id="rId3"/>
              </a:rPr>
              <a:t>http</a:t>
            </a:r>
            <a:r>
              <a:rPr lang="en-US" sz="2400" u="sng" dirty="0">
                <a:hlinkClick r:id="rId3"/>
              </a:rPr>
              <a:t>://</a:t>
            </a:r>
            <a:r>
              <a:rPr lang="en-US" sz="2400" u="sng" dirty="0" smtClean="0">
                <a:hlinkClick r:id="rId3"/>
              </a:rPr>
              <a:t>technet.microsoft.com/ru-ru/windows/bb899442</a:t>
            </a:r>
            <a:r>
              <a:rPr lang="ru-RU" sz="2400" u="sng" dirty="0" smtClean="0"/>
              <a:t> </a:t>
            </a:r>
            <a:endParaRPr lang="ru-RU" sz="2400" dirty="0" smtClean="0"/>
          </a:p>
          <a:p>
            <a:pPr>
              <a:spcBef>
                <a:spcPts val="0"/>
              </a:spcBef>
              <a:spcAft>
                <a:spcPts val="600"/>
              </a:spcAft>
              <a:buClr>
                <a:srgbClr val="C00000"/>
              </a:buClr>
              <a:buFont typeface="Wingdings" pitchFamily="2" charset="2"/>
              <a:buChar char="§"/>
              <a:defRPr/>
            </a:pPr>
            <a:r>
              <a:rPr lang="en-US" sz="2400" b="1" dirty="0" smtClean="0"/>
              <a:t>App-V</a:t>
            </a:r>
            <a:r>
              <a:rPr lang="en-US" sz="2400" dirty="0" smtClean="0"/>
              <a:t> </a:t>
            </a:r>
            <a:r>
              <a:rPr lang="ru-RU" sz="2400" dirty="0" smtClean="0"/>
              <a:t>– запуск приложений на клиентских устройствах в виртуальном окружении</a:t>
            </a:r>
            <a:r>
              <a:rPr lang="en-US" sz="2400" dirty="0" smtClean="0"/>
              <a:t> (“</a:t>
            </a:r>
            <a:r>
              <a:rPr lang="ru-RU" sz="2400" dirty="0" smtClean="0"/>
              <a:t>песочнице</a:t>
            </a:r>
            <a:r>
              <a:rPr lang="en-US" sz="2400" dirty="0" smtClean="0"/>
              <a:t>”)</a:t>
            </a:r>
            <a:endParaRPr lang="ru-RU" sz="2400" dirty="0" smtClean="0"/>
          </a:p>
          <a:p>
            <a:pPr>
              <a:spcBef>
                <a:spcPts val="0"/>
              </a:spcBef>
              <a:spcAft>
                <a:spcPts val="600"/>
              </a:spcAft>
              <a:buClr>
                <a:srgbClr val="C00000"/>
              </a:buClr>
              <a:buFont typeface="Wingdings" pitchFamily="2" charset="2"/>
              <a:buChar char="§"/>
              <a:defRPr/>
            </a:pPr>
            <a:r>
              <a:rPr lang="en-US" sz="2400" b="1" dirty="0" smtClean="0"/>
              <a:t>MED-V</a:t>
            </a:r>
            <a:r>
              <a:rPr lang="en-US" sz="2400" dirty="0" smtClean="0"/>
              <a:t> – </a:t>
            </a:r>
            <a:r>
              <a:rPr lang="ru-RU" sz="2400" dirty="0" smtClean="0"/>
              <a:t>запуск приложений на клиентских устройствах в виртуальной машине, работающей в фоновом режиме прозрачно для пользователя</a:t>
            </a:r>
          </a:p>
          <a:p>
            <a:pPr>
              <a:spcBef>
                <a:spcPts val="0"/>
              </a:spcBef>
              <a:spcAft>
                <a:spcPts val="600"/>
              </a:spcAft>
              <a:buClr>
                <a:srgbClr val="C00000"/>
              </a:buClr>
              <a:buFont typeface="Wingdings" pitchFamily="2" charset="2"/>
              <a:buChar char="§"/>
              <a:defRPr/>
            </a:pPr>
            <a:r>
              <a:rPr lang="en-US" sz="2400" b="1" dirty="0" smtClean="0"/>
              <a:t>Asset Inventory Service</a:t>
            </a:r>
            <a:r>
              <a:rPr lang="ru-RU" sz="2400" b="1" dirty="0" smtClean="0"/>
              <a:t> </a:t>
            </a:r>
            <a:r>
              <a:rPr lang="ru-RU" sz="2400" dirty="0" smtClean="0"/>
              <a:t>– онлайн-сервис для инвентаризации ПО</a:t>
            </a:r>
          </a:p>
          <a:p>
            <a:pPr>
              <a:spcBef>
                <a:spcPts val="0"/>
              </a:spcBef>
              <a:spcAft>
                <a:spcPts val="600"/>
              </a:spcAft>
              <a:buClr>
                <a:srgbClr val="C00000"/>
              </a:buClr>
              <a:buFont typeface="Wingdings" pitchFamily="2" charset="2"/>
              <a:buChar char="§"/>
              <a:defRPr/>
            </a:pPr>
            <a:r>
              <a:rPr lang="en-US" sz="2400" b="1" dirty="0" smtClean="0"/>
              <a:t>Advanced Group Policy Management</a:t>
            </a:r>
            <a:r>
              <a:rPr lang="ru-RU" sz="2400" b="1" dirty="0" smtClean="0"/>
              <a:t> </a:t>
            </a:r>
            <a:r>
              <a:rPr lang="ru-RU" sz="2400" dirty="0" smtClean="0"/>
              <a:t>– упрощение управление групповыми политиками </a:t>
            </a:r>
            <a:r>
              <a:rPr lang="en-US" sz="2400" dirty="0" smtClean="0"/>
              <a:t>Active Directory</a:t>
            </a:r>
            <a:endParaRPr lang="ru-RU" sz="2400"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anim calcmode="lin" valueType="num">
                                      <p:cBhvr>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anim calcmode="lin" valueType="num">
                                      <p:cBhvr>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anim calcmode="lin" valueType="num">
                                      <p:cBhvr>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ru-RU" smtClean="0"/>
              <a:t>Преимущества </a:t>
            </a:r>
            <a:r>
              <a:rPr lang="en-US" smtClean="0"/>
              <a:t>Software Assurance</a:t>
            </a:r>
          </a:p>
        </p:txBody>
      </p:sp>
      <p:sp>
        <p:nvSpPr>
          <p:cNvPr id="5" name="Rectangle 3"/>
          <p:cNvSpPr txBox="1">
            <a:spLocks/>
          </p:cNvSpPr>
          <p:nvPr/>
        </p:nvSpPr>
        <p:spPr bwMode="auto">
          <a:xfrm>
            <a:off x="642938" y="857250"/>
            <a:ext cx="8286750" cy="5143500"/>
          </a:xfrm>
          <a:prstGeom prst="rect">
            <a:avLst/>
          </a:prstGeom>
          <a:noFill/>
          <a:ln w="9525">
            <a:noFill/>
            <a:miter lim="800000"/>
            <a:headEnd/>
            <a:tailEnd/>
          </a:ln>
        </p:spPr>
        <p:txBody>
          <a:bodyPr/>
          <a:lstStyle/>
          <a:p>
            <a:pPr marL="342900" indent="-342900">
              <a:spcAft>
                <a:spcPts val="600"/>
              </a:spcAft>
              <a:buClr>
                <a:srgbClr val="C00000"/>
              </a:buClr>
              <a:buSzPct val="140000"/>
              <a:buFont typeface="Wingdings" pitchFamily="2" charset="2"/>
              <a:buChar char="§"/>
            </a:pPr>
            <a:r>
              <a:rPr lang="en-US" sz="2400" b="1" dirty="0"/>
              <a:t>Diagnostics and Recovery</a:t>
            </a:r>
            <a:r>
              <a:rPr lang="ru-RU" sz="2400" b="1" dirty="0"/>
              <a:t> </a:t>
            </a:r>
            <a:r>
              <a:rPr lang="ru-RU" sz="2400" dirty="0"/>
              <a:t>– средства обнаружения и устранения неисправностей в настольных ОС</a:t>
            </a:r>
          </a:p>
          <a:p>
            <a:pPr marL="342900" indent="-342900">
              <a:spcAft>
                <a:spcPts val="600"/>
              </a:spcAft>
              <a:buClr>
                <a:srgbClr val="C00000"/>
              </a:buClr>
              <a:buSzPct val="140000"/>
              <a:buFont typeface="Wingdings" pitchFamily="2" charset="2"/>
              <a:buChar char="§"/>
            </a:pPr>
            <a:r>
              <a:rPr lang="en-US" sz="2400" b="1" dirty="0" smtClean="0"/>
              <a:t>DDPS</a:t>
            </a:r>
            <a:r>
              <a:rPr lang="en-US" sz="2400" dirty="0" smtClean="0"/>
              <a:t> </a:t>
            </a:r>
            <a:r>
              <a:rPr lang="en-US" sz="2400" dirty="0"/>
              <a:t>– </a:t>
            </a:r>
            <a:r>
              <a:rPr lang="ru-RU" sz="2400" dirty="0"/>
              <a:t>демонстрация средств развертывания ОС и приложений, выбор оптимального решения и его внедрение в тестовой зоне (например, </a:t>
            </a:r>
            <a:r>
              <a:rPr lang="en-US" sz="2400" dirty="0">
                <a:solidFill>
                  <a:srgbClr val="C00000"/>
                </a:solidFill>
              </a:rPr>
              <a:t>System Center Configuration Manager</a:t>
            </a:r>
            <a:r>
              <a:rPr lang="en-US" sz="2400" dirty="0"/>
              <a:t>)</a:t>
            </a:r>
          </a:p>
          <a:p>
            <a:pPr marL="342900" indent="-342900">
              <a:spcAft>
                <a:spcPts val="600"/>
              </a:spcAft>
              <a:buClr>
                <a:srgbClr val="C00000"/>
              </a:buClr>
              <a:buSzPct val="140000"/>
              <a:buFont typeface="Wingdings" pitchFamily="2" charset="2"/>
              <a:buChar char="§"/>
            </a:pPr>
            <a:r>
              <a:rPr lang="en-US" sz="2400" b="1" dirty="0"/>
              <a:t>EDPS</a:t>
            </a:r>
            <a:r>
              <a:rPr lang="en-US" sz="2400" dirty="0"/>
              <a:t> – </a:t>
            </a:r>
            <a:r>
              <a:rPr lang="ru-RU" sz="2400" dirty="0"/>
              <a:t>демонстрация возможностей</a:t>
            </a:r>
            <a:r>
              <a:rPr lang="en-US" sz="2400" dirty="0">
                <a:solidFill>
                  <a:srgbClr val="C00000"/>
                </a:solidFill>
              </a:rPr>
              <a:t> Exchange</a:t>
            </a:r>
            <a:r>
              <a:rPr lang="ru-RU" sz="2400" dirty="0"/>
              <a:t>, разработка плана развертывания и развития, проектирование архитектуры</a:t>
            </a:r>
            <a:endParaRPr lang="en-US" sz="2400" dirty="0">
              <a:solidFill>
                <a:srgbClr val="C00000"/>
              </a:solidFill>
            </a:endParaRPr>
          </a:p>
          <a:p>
            <a:pPr marL="342900" indent="-342900">
              <a:spcAft>
                <a:spcPts val="600"/>
              </a:spcAft>
              <a:buClr>
                <a:srgbClr val="C00000"/>
              </a:buClr>
              <a:buSzPct val="140000"/>
              <a:buFont typeface="Wingdings" pitchFamily="2" charset="2"/>
              <a:buChar char="§"/>
            </a:pPr>
            <a:r>
              <a:rPr lang="en-US" sz="2400" b="1" dirty="0"/>
              <a:t>SDPS</a:t>
            </a:r>
            <a:r>
              <a:rPr lang="en-US" sz="2400" dirty="0"/>
              <a:t> – </a:t>
            </a:r>
            <a:r>
              <a:rPr lang="ru-RU" sz="2400" dirty="0"/>
              <a:t>демонстрация возможностей </a:t>
            </a:r>
            <a:r>
              <a:rPr lang="en-US" sz="2400" dirty="0">
                <a:solidFill>
                  <a:srgbClr val="C00000"/>
                </a:solidFill>
              </a:rPr>
              <a:t>Office SharePoint Server</a:t>
            </a:r>
            <a:r>
              <a:rPr lang="ru-RU" sz="2400" dirty="0"/>
              <a:t>, разработка плана развертывания и развития, внедрение одной из функциональных возможностей в тестовой зоне</a:t>
            </a:r>
            <a:endParaRPr lang="en-US" sz="24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anim calcmode="lin" valueType="num">
                                      <p:cBhvr>
                                        <p:cTn id="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anim calcmode="lin" valueType="num">
                                      <p:cBhvr>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2843213" y="2995613"/>
            <a:ext cx="2752725" cy="862012"/>
          </a:xfrm>
          <a:prstGeom prst="rect">
            <a:avLst/>
          </a:prstGeom>
          <a:noFill/>
          <a:ln w="9525">
            <a:noFill/>
            <a:miter lim="800000"/>
            <a:headEnd/>
            <a:tailEnd/>
          </a:ln>
        </p:spPr>
        <p:txBody>
          <a:bodyPr wrap="none">
            <a:spAutoFit/>
          </a:bodyPr>
          <a:lstStyle/>
          <a:p>
            <a:r>
              <a:rPr lang="ru-RU" sz="5000"/>
              <a:t>Спасибо</a:t>
            </a:r>
            <a:endParaRPr lang="en-US" sz="5000"/>
          </a:p>
        </p:txBody>
      </p:sp>
      <p:sp>
        <p:nvSpPr>
          <p:cNvPr id="3" name="Subtitle 2"/>
          <p:cNvSpPr txBox="1">
            <a:spLocks/>
          </p:cNvSpPr>
          <p:nvPr/>
        </p:nvSpPr>
        <p:spPr>
          <a:xfrm>
            <a:off x="0" y="5516563"/>
            <a:ext cx="6400800" cy="1254125"/>
          </a:xfrm>
          <a:prstGeom prst="rect">
            <a:avLst/>
          </a:prstGeom>
        </p:spPr>
        <p:txBody>
          <a:bodyPr/>
          <a:lstStyle>
            <a:lvl1pPr marL="342900" indent="-342900" algn="l" rtl="0" eaLnBrk="1" fontAlgn="base" hangingPunct="1">
              <a:spcBef>
                <a:spcPct val="0"/>
              </a:spcBef>
              <a:spcAft>
                <a:spcPct val="0"/>
              </a:spcAft>
              <a:buClr>
                <a:srgbClr val="FF3300"/>
              </a:buClr>
              <a:buSzPct val="140000"/>
              <a:buChar char="•"/>
              <a:defRPr sz="2000">
                <a:solidFill>
                  <a:schemeClr val="tx1"/>
                </a:solidFill>
                <a:latin typeface="+mn-lt"/>
                <a:ea typeface="+mn-ea"/>
                <a:cs typeface="+mn-cs"/>
              </a:defRPr>
            </a:lvl1pPr>
            <a:lvl2pPr marL="742950" indent="-285750" algn="l" rtl="0" eaLnBrk="1" fontAlgn="base" hangingPunct="1">
              <a:spcBef>
                <a:spcPct val="0"/>
              </a:spcBef>
              <a:spcAft>
                <a:spcPct val="0"/>
              </a:spcAft>
              <a:buClr>
                <a:srgbClr val="FF3300"/>
              </a:buClr>
              <a:buFont typeface="Wingdings" pitchFamily="2" charset="2"/>
              <a:buChar char="§"/>
              <a:defRPr sz="2800">
                <a:solidFill>
                  <a:schemeClr val="tx1"/>
                </a:solidFill>
                <a:latin typeface="+mn-lt"/>
              </a:defRPr>
            </a:lvl2pPr>
            <a:lvl3pPr marL="1143000" indent="-228600" algn="l" rtl="0" eaLnBrk="1" fontAlgn="base" hangingPunct="1">
              <a:spcBef>
                <a:spcPct val="0"/>
              </a:spcBef>
              <a:spcAft>
                <a:spcPct val="0"/>
              </a:spcAft>
              <a:buClr>
                <a:srgbClr val="FF3300"/>
              </a:buClr>
              <a:buFont typeface="Wingdings" pitchFamily="2" charset="2"/>
              <a:buChar char="Ø"/>
              <a:defRPr sz="1600">
                <a:solidFill>
                  <a:schemeClr val="tx1"/>
                </a:solidFill>
                <a:latin typeface="+mn-lt"/>
              </a:defRPr>
            </a:lvl3pPr>
            <a:lvl4pPr marL="1600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4pPr>
            <a:lvl5pPr marL="20574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5pPr>
            <a:lvl6pPr marL="25146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6pPr>
            <a:lvl7pPr marL="29718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7pPr>
            <a:lvl8pPr marL="34290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8pPr>
            <a:lvl9pPr marL="3886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9pPr>
          </a:lstStyle>
          <a:p>
            <a:pPr>
              <a:buNone/>
              <a:defRPr/>
            </a:pPr>
            <a:r>
              <a:rPr lang="ru-RU" dirty="0" err="1" smtClean="0"/>
              <a:t>Добрыдина</a:t>
            </a:r>
            <a:r>
              <a:rPr lang="ru-RU" dirty="0" smtClean="0"/>
              <a:t> Елена                </a:t>
            </a:r>
          </a:p>
          <a:p>
            <a:pPr marL="0" indent="0">
              <a:buFontTx/>
              <a:buNone/>
              <a:defRPr/>
            </a:pPr>
            <a:r>
              <a:rPr lang="en-US" dirty="0" smtClean="0">
                <a:hlinkClick r:id="rId3"/>
              </a:rPr>
              <a:t>edobridina@olof.ru</a:t>
            </a:r>
            <a:endParaRPr lang="en-US" dirty="0" smtClean="0"/>
          </a:p>
          <a:p>
            <a:pPr marL="0" indent="0">
              <a:buFontTx/>
              <a:buNone/>
              <a:defRPr/>
            </a:pP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ru-RU" sz="2400" dirty="0" smtClean="0"/>
              <a:t>СОДЕРЖАНИЕ</a:t>
            </a:r>
            <a:endParaRPr lang="en-US" sz="2400" dirty="0" smtClean="0"/>
          </a:p>
        </p:txBody>
      </p:sp>
      <p:sp>
        <p:nvSpPr>
          <p:cNvPr id="3" name="Rectangle 3"/>
          <p:cNvSpPr txBox="1">
            <a:spLocks/>
          </p:cNvSpPr>
          <p:nvPr/>
        </p:nvSpPr>
        <p:spPr>
          <a:xfrm>
            <a:off x="214313" y="928688"/>
            <a:ext cx="8715375" cy="5072062"/>
          </a:xfrm>
          <a:prstGeom prst="rect">
            <a:avLst/>
          </a:prstGeom>
        </p:spPr>
        <p:txBody>
          <a:bodyPr/>
          <a:lstStyle>
            <a:lvl1pPr marL="342900" indent="-342900" algn="l" rtl="0" eaLnBrk="1" fontAlgn="base" hangingPunct="1">
              <a:spcBef>
                <a:spcPct val="0"/>
              </a:spcBef>
              <a:spcAft>
                <a:spcPct val="0"/>
              </a:spcAft>
              <a:buClr>
                <a:srgbClr val="FF3300"/>
              </a:buClr>
              <a:buSzPct val="140000"/>
              <a:buChar char="•"/>
              <a:defRPr sz="2000">
                <a:solidFill>
                  <a:schemeClr val="tx1"/>
                </a:solidFill>
                <a:latin typeface="+mn-lt"/>
                <a:ea typeface="+mn-ea"/>
                <a:cs typeface="+mn-cs"/>
              </a:defRPr>
            </a:lvl1pPr>
            <a:lvl2pPr marL="742950" indent="-285750" algn="l" rtl="0" eaLnBrk="1" fontAlgn="base" hangingPunct="1">
              <a:spcBef>
                <a:spcPct val="0"/>
              </a:spcBef>
              <a:spcAft>
                <a:spcPct val="0"/>
              </a:spcAft>
              <a:buClr>
                <a:srgbClr val="FF3300"/>
              </a:buClr>
              <a:buFont typeface="Wingdings" pitchFamily="2" charset="2"/>
              <a:buChar char="§"/>
              <a:defRPr sz="2800">
                <a:solidFill>
                  <a:schemeClr val="tx1"/>
                </a:solidFill>
                <a:latin typeface="+mn-lt"/>
              </a:defRPr>
            </a:lvl2pPr>
            <a:lvl3pPr marL="1143000" indent="-228600" algn="l" rtl="0" eaLnBrk="1" fontAlgn="base" hangingPunct="1">
              <a:spcBef>
                <a:spcPct val="0"/>
              </a:spcBef>
              <a:spcAft>
                <a:spcPct val="0"/>
              </a:spcAft>
              <a:buClr>
                <a:srgbClr val="FF3300"/>
              </a:buClr>
              <a:buFont typeface="Wingdings" pitchFamily="2" charset="2"/>
              <a:buChar char="Ø"/>
              <a:defRPr sz="1600">
                <a:solidFill>
                  <a:schemeClr val="tx1"/>
                </a:solidFill>
                <a:latin typeface="+mn-lt"/>
              </a:defRPr>
            </a:lvl3pPr>
            <a:lvl4pPr marL="1600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4pPr>
            <a:lvl5pPr marL="20574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5pPr>
            <a:lvl6pPr marL="25146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6pPr>
            <a:lvl7pPr marL="29718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7pPr>
            <a:lvl8pPr marL="34290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8pPr>
            <a:lvl9pPr marL="3886200" indent="-228600" algn="l" rtl="0" eaLnBrk="1" fontAlgn="base" hangingPunct="1">
              <a:spcBef>
                <a:spcPct val="0"/>
              </a:spcBef>
              <a:spcAft>
                <a:spcPct val="0"/>
              </a:spcAft>
              <a:buClr>
                <a:srgbClr val="FF3300"/>
              </a:buClr>
              <a:buFont typeface="Arial" charset="0"/>
              <a:buChar char="-"/>
              <a:defRPr sz="1400">
                <a:solidFill>
                  <a:schemeClr val="tx1"/>
                </a:solidFill>
                <a:latin typeface="+mn-lt"/>
              </a:defRPr>
            </a:lvl9pPr>
          </a:lstStyle>
          <a:p>
            <a:pPr marL="985838" lvl="1" indent="-361950">
              <a:buClr>
                <a:srgbClr val="B61B3A"/>
              </a:buClr>
              <a:defRPr/>
            </a:pPr>
            <a:endParaRPr lang="ru-RU" sz="3000" dirty="0" smtClean="0">
              <a:cs typeface="+mn-cs"/>
            </a:endParaRPr>
          </a:p>
          <a:p>
            <a:pPr marL="1081088" lvl="1" indent="-457200">
              <a:buClr>
                <a:srgbClr val="B61B3A"/>
              </a:buClr>
              <a:defRPr/>
            </a:pPr>
            <a:r>
              <a:rPr lang="ru-RU" sz="3000" dirty="0">
                <a:cs typeface="+mn-cs"/>
              </a:rPr>
              <a:t>Способы </a:t>
            </a:r>
            <a:r>
              <a:rPr lang="ru-RU" sz="3000" dirty="0" smtClean="0">
                <a:cs typeface="+mn-cs"/>
              </a:rPr>
              <a:t>покупки лицензий</a:t>
            </a:r>
          </a:p>
          <a:p>
            <a:pPr marL="623888" lvl="1" indent="0">
              <a:buClr>
                <a:srgbClr val="B61B3A"/>
              </a:buClr>
              <a:buFont typeface="Wingdings" pitchFamily="2" charset="2"/>
              <a:buNone/>
              <a:defRPr/>
            </a:pPr>
            <a:endParaRPr lang="ru-RU" sz="3000" dirty="0" smtClean="0">
              <a:cs typeface="+mn-cs"/>
            </a:endParaRPr>
          </a:p>
          <a:p>
            <a:pPr marL="985838" lvl="1" indent="-361950">
              <a:buClr>
                <a:srgbClr val="B61B3A"/>
              </a:buClr>
              <a:defRPr/>
            </a:pPr>
            <a:r>
              <a:rPr lang="ru-RU" sz="3000" dirty="0" smtClean="0">
                <a:cs typeface="+mn-cs"/>
              </a:rPr>
              <a:t>Корпоративное </a:t>
            </a:r>
            <a:r>
              <a:rPr lang="ru-RU" sz="3000" dirty="0" smtClean="0">
                <a:cs typeface="+mn-cs"/>
              </a:rPr>
              <a:t>лицензирование</a:t>
            </a:r>
            <a:endParaRPr lang="en-US" sz="3000" dirty="0" smtClean="0">
              <a:cs typeface="+mn-cs"/>
            </a:endParaRPr>
          </a:p>
          <a:p>
            <a:pPr marL="985838" lvl="1" indent="360000">
              <a:buClr>
                <a:srgbClr val="B61B3A"/>
              </a:buClr>
              <a:defRPr/>
            </a:pPr>
            <a:r>
              <a:rPr lang="en-US" sz="2400" dirty="0" smtClean="0">
                <a:cs typeface="+mn-cs"/>
              </a:rPr>
              <a:t>Open License</a:t>
            </a:r>
          </a:p>
          <a:p>
            <a:pPr marL="985838" lvl="1" indent="360000">
              <a:buClr>
                <a:srgbClr val="B61B3A"/>
              </a:buClr>
              <a:defRPr/>
            </a:pPr>
            <a:r>
              <a:rPr lang="en-US" sz="2400" dirty="0" smtClean="0">
                <a:cs typeface="+mn-cs"/>
              </a:rPr>
              <a:t>Open Value</a:t>
            </a:r>
          </a:p>
          <a:p>
            <a:pPr marL="985838" lvl="1" indent="360000">
              <a:buClr>
                <a:srgbClr val="B61B3A"/>
              </a:buClr>
              <a:defRPr/>
            </a:pPr>
            <a:r>
              <a:rPr lang="en-US" sz="2400" dirty="0" smtClean="0">
                <a:cs typeface="+mn-cs"/>
              </a:rPr>
              <a:t>Open Value Subscription</a:t>
            </a:r>
            <a:endParaRPr lang="ru-RU" sz="2400" dirty="0" smtClean="0">
              <a:cs typeface="+mn-cs"/>
            </a:endParaRPr>
          </a:p>
          <a:p>
            <a:pPr marL="985838" lvl="1" indent="360000">
              <a:buClr>
                <a:srgbClr val="B61B3A"/>
              </a:buClr>
              <a:defRPr/>
            </a:pPr>
            <a:endParaRPr lang="en-US" sz="2400" dirty="0" smtClean="0">
              <a:cs typeface="+mn-cs"/>
            </a:endParaRPr>
          </a:p>
          <a:p>
            <a:pPr marL="985838" lvl="1" indent="-361950">
              <a:buClr>
                <a:srgbClr val="B61B3A"/>
              </a:buClr>
              <a:defRPr/>
            </a:pPr>
            <a:r>
              <a:rPr lang="ru-RU" sz="3000" dirty="0" smtClean="0">
                <a:cs typeface="+mn-cs"/>
              </a:rPr>
              <a:t>Преимущества </a:t>
            </a:r>
            <a:r>
              <a:rPr lang="en-US" sz="3000" dirty="0" smtClean="0">
                <a:cs typeface="+mn-cs"/>
              </a:rPr>
              <a:t>Software Assurance</a:t>
            </a:r>
            <a:endParaRPr lang="ru-RU" sz="3000" dirty="0" smtClean="0">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anim calcmode="lin" valueType="num">
                                      <p:cBhvr>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anim calcmode="lin" valueType="num">
                                      <p:cBhvr>
                                        <p:cTn id="3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ru-RU" sz="2400" dirty="0" smtClean="0"/>
              <a:t>КАК КУПИТЬ ЛИЦЕНЗИИ?</a:t>
            </a:r>
            <a:endParaRPr lang="en-US" sz="2400" dirty="0" smtClean="0"/>
          </a:p>
        </p:txBody>
      </p:sp>
      <p:pic>
        <p:nvPicPr>
          <p:cNvPr id="3" name="Picture 9" descr="C:\Documents and Settings\malceva\Local Settings\Temporary Internet Files\Content.IE5\SZIYXP32\MCj04326330000[1].png"/>
          <p:cNvPicPr>
            <a:picLocks noChangeAspect="1" noChangeArrowheads="1"/>
          </p:cNvPicPr>
          <p:nvPr/>
        </p:nvPicPr>
        <p:blipFill>
          <a:blip r:embed="rId3" cstate="print"/>
          <a:srcRect/>
          <a:stretch>
            <a:fillRect/>
          </a:stretch>
        </p:blipFill>
        <p:spPr bwMode="auto">
          <a:xfrm>
            <a:off x="214313" y="1916113"/>
            <a:ext cx="1714500" cy="17145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429250" y="692150"/>
            <a:ext cx="1428750" cy="1690688"/>
          </a:xfrm>
          <a:prstGeom prst="rect">
            <a:avLst/>
          </a:prstGeom>
          <a:noFill/>
          <a:ln w="9525">
            <a:noFill/>
            <a:miter lim="800000"/>
            <a:headEnd/>
            <a:tailEnd/>
          </a:ln>
        </p:spPr>
      </p:pic>
      <p:grpSp>
        <p:nvGrpSpPr>
          <p:cNvPr id="5" name="Группа 10"/>
          <p:cNvGrpSpPr>
            <a:grpSpLocks/>
          </p:cNvGrpSpPr>
          <p:nvPr/>
        </p:nvGrpSpPr>
        <p:grpSpPr bwMode="auto">
          <a:xfrm>
            <a:off x="4678363" y="3803650"/>
            <a:ext cx="2298700" cy="1071563"/>
            <a:chOff x="3613147" y="2701557"/>
            <a:chExt cx="2298215" cy="1071570"/>
          </a:xfrm>
        </p:grpSpPr>
        <p:grpSp>
          <p:nvGrpSpPr>
            <p:cNvPr id="23564" name="Group 70"/>
            <p:cNvGrpSpPr>
              <a:grpSpLocks/>
            </p:cNvGrpSpPr>
            <p:nvPr/>
          </p:nvGrpSpPr>
          <p:grpSpPr bwMode="auto">
            <a:xfrm>
              <a:off x="3613147" y="2701557"/>
              <a:ext cx="1687516" cy="1071570"/>
              <a:chOff x="3777" y="2257"/>
              <a:chExt cx="903" cy="634"/>
            </a:xfrm>
          </p:grpSpPr>
          <p:pic>
            <p:nvPicPr>
              <p:cNvPr id="23568" name="Picture 71" descr="PC sm"/>
              <p:cNvPicPr>
                <a:picLocks noChangeAspect="1" noChangeArrowheads="1"/>
              </p:cNvPicPr>
              <p:nvPr/>
            </p:nvPicPr>
            <p:blipFill>
              <a:blip r:embed="rId5" cstate="print"/>
              <a:srcRect/>
              <a:stretch>
                <a:fillRect/>
              </a:stretch>
            </p:blipFill>
            <p:spPr bwMode="auto">
              <a:xfrm rot="123539" flipH="1">
                <a:off x="4314" y="2257"/>
                <a:ext cx="366" cy="360"/>
              </a:xfrm>
              <a:prstGeom prst="rect">
                <a:avLst/>
              </a:prstGeom>
              <a:noFill/>
              <a:ln w="9525">
                <a:noFill/>
                <a:miter lim="800000"/>
                <a:headEnd/>
                <a:tailEnd/>
              </a:ln>
            </p:spPr>
          </p:pic>
          <p:pic>
            <p:nvPicPr>
              <p:cNvPr id="23569" name="Picture 72" descr="PC sm"/>
              <p:cNvPicPr>
                <a:picLocks noChangeAspect="1" noChangeArrowheads="1"/>
              </p:cNvPicPr>
              <p:nvPr/>
            </p:nvPicPr>
            <p:blipFill>
              <a:blip r:embed="rId5" cstate="print"/>
              <a:srcRect/>
              <a:stretch>
                <a:fillRect/>
              </a:stretch>
            </p:blipFill>
            <p:spPr bwMode="auto">
              <a:xfrm rot="123539" flipH="1">
                <a:off x="4135" y="2349"/>
                <a:ext cx="366" cy="360"/>
              </a:xfrm>
              <a:prstGeom prst="rect">
                <a:avLst/>
              </a:prstGeom>
              <a:noFill/>
              <a:ln w="9525">
                <a:noFill/>
                <a:miter lim="800000"/>
                <a:headEnd/>
                <a:tailEnd/>
              </a:ln>
            </p:spPr>
          </p:pic>
          <p:pic>
            <p:nvPicPr>
              <p:cNvPr id="23570" name="Picture 73" descr="PC sm"/>
              <p:cNvPicPr>
                <a:picLocks noChangeAspect="1" noChangeArrowheads="1"/>
              </p:cNvPicPr>
              <p:nvPr/>
            </p:nvPicPr>
            <p:blipFill>
              <a:blip r:embed="rId5" cstate="print"/>
              <a:srcRect/>
              <a:stretch>
                <a:fillRect/>
              </a:stretch>
            </p:blipFill>
            <p:spPr bwMode="auto">
              <a:xfrm rot="123539" flipH="1">
                <a:off x="3956" y="2440"/>
                <a:ext cx="366" cy="360"/>
              </a:xfrm>
              <a:prstGeom prst="rect">
                <a:avLst/>
              </a:prstGeom>
              <a:noFill/>
              <a:ln w="9525">
                <a:noFill/>
                <a:miter lim="800000"/>
                <a:headEnd/>
                <a:tailEnd/>
              </a:ln>
            </p:spPr>
          </p:pic>
          <p:pic>
            <p:nvPicPr>
              <p:cNvPr id="23571" name="Picture 74" descr="PC sm"/>
              <p:cNvPicPr>
                <a:picLocks noChangeAspect="1" noChangeArrowheads="1"/>
              </p:cNvPicPr>
              <p:nvPr/>
            </p:nvPicPr>
            <p:blipFill>
              <a:blip r:embed="rId5" cstate="print"/>
              <a:srcRect/>
              <a:stretch>
                <a:fillRect/>
              </a:stretch>
            </p:blipFill>
            <p:spPr bwMode="auto">
              <a:xfrm rot="123539" flipH="1">
                <a:off x="3777" y="2531"/>
                <a:ext cx="366" cy="360"/>
              </a:xfrm>
              <a:prstGeom prst="rect">
                <a:avLst/>
              </a:prstGeom>
              <a:noFill/>
              <a:ln w="9525">
                <a:noFill/>
                <a:miter lim="800000"/>
                <a:headEnd/>
                <a:tailEnd/>
              </a:ln>
            </p:spPr>
          </p:pic>
        </p:grpSp>
        <p:grpSp>
          <p:nvGrpSpPr>
            <p:cNvPr id="23565" name="Group 37"/>
            <p:cNvGrpSpPr>
              <a:grpSpLocks/>
            </p:cNvGrpSpPr>
            <p:nvPr/>
          </p:nvGrpSpPr>
          <p:grpSpPr bwMode="auto">
            <a:xfrm>
              <a:off x="5211274" y="2915871"/>
              <a:ext cx="700088" cy="638175"/>
              <a:chOff x="4730" y="1590"/>
              <a:chExt cx="441" cy="402"/>
            </a:xfrm>
          </p:grpSpPr>
          <p:pic>
            <p:nvPicPr>
              <p:cNvPr id="23566" name="Picture 38" descr="Server"/>
              <p:cNvPicPr>
                <a:picLocks noChangeAspect="1" noChangeArrowheads="1"/>
              </p:cNvPicPr>
              <p:nvPr/>
            </p:nvPicPr>
            <p:blipFill>
              <a:blip r:embed="rId6" cstate="print"/>
              <a:srcRect/>
              <a:stretch>
                <a:fillRect/>
              </a:stretch>
            </p:blipFill>
            <p:spPr bwMode="auto">
              <a:xfrm>
                <a:off x="4730" y="1590"/>
                <a:ext cx="244" cy="360"/>
              </a:xfrm>
              <a:prstGeom prst="rect">
                <a:avLst/>
              </a:prstGeom>
              <a:noFill/>
              <a:ln w="9525">
                <a:noFill/>
                <a:miter lim="800000"/>
                <a:headEnd/>
                <a:tailEnd/>
              </a:ln>
            </p:spPr>
          </p:pic>
          <p:pic>
            <p:nvPicPr>
              <p:cNvPr id="23567" name="Picture 39" descr="Server"/>
              <p:cNvPicPr>
                <a:picLocks noChangeAspect="1" noChangeArrowheads="1"/>
              </p:cNvPicPr>
              <p:nvPr/>
            </p:nvPicPr>
            <p:blipFill>
              <a:blip r:embed="rId7" cstate="print"/>
              <a:srcRect/>
              <a:stretch>
                <a:fillRect/>
              </a:stretch>
            </p:blipFill>
            <p:spPr bwMode="auto">
              <a:xfrm>
                <a:off x="4928" y="1633"/>
                <a:ext cx="243" cy="359"/>
              </a:xfrm>
              <a:prstGeom prst="rect">
                <a:avLst/>
              </a:prstGeom>
              <a:noFill/>
              <a:ln w="9525">
                <a:noFill/>
                <a:miter lim="800000"/>
                <a:headEnd/>
                <a:tailEnd/>
              </a:ln>
            </p:spPr>
          </p:pic>
        </p:grpSp>
      </p:grpSp>
      <p:sp>
        <p:nvSpPr>
          <p:cNvPr id="14" name="TextBox 13"/>
          <p:cNvSpPr txBox="1">
            <a:spLocks noChangeArrowheads="1"/>
          </p:cNvSpPr>
          <p:nvPr/>
        </p:nvSpPr>
        <p:spPr bwMode="auto">
          <a:xfrm>
            <a:off x="1695450" y="692150"/>
            <a:ext cx="3386138" cy="1357313"/>
          </a:xfrm>
          <a:prstGeom prst="rect">
            <a:avLst/>
          </a:prstGeom>
          <a:noFill/>
          <a:ln w="9525">
            <a:noFill/>
            <a:miter lim="800000"/>
            <a:headEnd/>
            <a:tailEnd/>
          </a:ln>
        </p:spPr>
        <p:txBody>
          <a:bodyPr anchor="ctr"/>
          <a:lstStyle/>
          <a:p>
            <a:pPr algn="r">
              <a:spcAft>
                <a:spcPts val="600"/>
              </a:spcAft>
            </a:pPr>
            <a:r>
              <a:rPr lang="ru-RU"/>
              <a:t>Коробка</a:t>
            </a:r>
          </a:p>
          <a:p>
            <a:pPr algn="r"/>
            <a:r>
              <a:rPr lang="ru-RU"/>
              <a:t>Коробочный продукт (</a:t>
            </a:r>
            <a:r>
              <a:rPr lang="en-US"/>
              <a:t>FPP)</a:t>
            </a:r>
            <a:endParaRPr lang="ru-RU"/>
          </a:p>
        </p:txBody>
      </p:sp>
      <p:sp>
        <p:nvSpPr>
          <p:cNvPr id="15" name="TextBox 14"/>
          <p:cNvSpPr txBox="1">
            <a:spLocks noChangeArrowheads="1"/>
          </p:cNvSpPr>
          <p:nvPr/>
        </p:nvSpPr>
        <p:spPr bwMode="auto">
          <a:xfrm>
            <a:off x="2157413" y="2055813"/>
            <a:ext cx="5072062" cy="1714500"/>
          </a:xfrm>
          <a:prstGeom prst="rect">
            <a:avLst/>
          </a:prstGeom>
          <a:noFill/>
          <a:ln w="9525">
            <a:noFill/>
            <a:miter lim="800000"/>
            <a:headEnd/>
            <a:tailEnd/>
          </a:ln>
        </p:spPr>
        <p:txBody>
          <a:bodyPr anchor="ctr"/>
          <a:lstStyle/>
          <a:p>
            <a:pPr>
              <a:spcAft>
                <a:spcPts val="600"/>
              </a:spcAft>
            </a:pPr>
            <a:r>
              <a:rPr lang="en-US"/>
              <a:t>OEM-</a:t>
            </a:r>
            <a:r>
              <a:rPr lang="ru-RU"/>
              <a:t>лицензия</a:t>
            </a:r>
          </a:p>
          <a:p>
            <a:r>
              <a:rPr lang="en-US"/>
              <a:t>OEM (Original Equipment Manufacturer) – </a:t>
            </a:r>
            <a:r>
              <a:rPr lang="ru-RU"/>
              <a:t>поставщик вычислительной техники</a:t>
            </a:r>
          </a:p>
        </p:txBody>
      </p:sp>
      <p:sp>
        <p:nvSpPr>
          <p:cNvPr id="16" name="TextBox 15"/>
          <p:cNvSpPr txBox="1">
            <a:spLocks noChangeArrowheads="1"/>
          </p:cNvSpPr>
          <p:nvPr/>
        </p:nvSpPr>
        <p:spPr bwMode="auto">
          <a:xfrm>
            <a:off x="214313" y="3770313"/>
            <a:ext cx="4214812" cy="1357312"/>
          </a:xfrm>
          <a:prstGeom prst="rect">
            <a:avLst/>
          </a:prstGeom>
          <a:noFill/>
          <a:ln w="9525">
            <a:noFill/>
            <a:miter lim="800000"/>
            <a:headEnd/>
            <a:tailEnd/>
          </a:ln>
        </p:spPr>
        <p:txBody>
          <a:bodyPr anchor="ctr"/>
          <a:lstStyle/>
          <a:p>
            <a:pPr algn="r">
              <a:spcAft>
                <a:spcPts val="600"/>
              </a:spcAft>
            </a:pPr>
            <a:r>
              <a:rPr lang="ru-RU"/>
              <a:t>Корпоративные лицензии</a:t>
            </a:r>
          </a:p>
          <a:p>
            <a:pPr algn="r"/>
            <a:r>
              <a:rPr lang="ru-RU"/>
              <a:t>Программы лицензирования для юридических лиц</a:t>
            </a:r>
          </a:p>
        </p:txBody>
      </p:sp>
      <p:grpSp>
        <p:nvGrpSpPr>
          <p:cNvPr id="23560" name="Group 18"/>
          <p:cNvGrpSpPr>
            <a:grpSpLocks/>
          </p:cNvGrpSpPr>
          <p:nvPr/>
        </p:nvGrpSpPr>
        <p:grpSpPr bwMode="auto">
          <a:xfrm>
            <a:off x="-84138" y="4886325"/>
            <a:ext cx="4483101" cy="2014538"/>
            <a:chOff x="4531874" y="2764353"/>
            <a:chExt cx="5027409" cy="3463870"/>
          </a:xfrm>
        </p:grpSpPr>
        <p:pic>
          <p:nvPicPr>
            <p:cNvPr id="17" name="Cloud-Main-BG" descr="cloud.png"/>
            <p:cNvPicPr>
              <a:picLocks noChangeAspect="1"/>
            </p:cNvPicPr>
            <p:nvPr/>
          </p:nvPicPr>
          <p:blipFill>
            <a:blip r:embed="rId8" cstate="print"/>
            <a:stretch>
              <a:fillRect/>
            </a:stretch>
          </p:blipFill>
          <p:spPr>
            <a:xfrm>
              <a:off x="4531874" y="2764353"/>
              <a:ext cx="5027409" cy="3463870"/>
            </a:xfrm>
            <a:prstGeom prst="rect">
              <a:avLst/>
            </a:prstGeom>
            <a:effectLst>
              <a:outerShdw blurRad="63500" sx="102000" sy="102000" algn="ctr" rotWithShape="0">
                <a:prstClr val="black">
                  <a:alpha val="32000"/>
                </a:prstClr>
              </a:outerShdw>
            </a:effectLst>
          </p:spPr>
        </p:pic>
        <p:pic>
          <p:nvPicPr>
            <p:cNvPr id="23563" name="Picture 2" descr="C:\Users\adi\Desktop\Office 365.png"/>
            <p:cNvPicPr>
              <a:picLocks noChangeAspect="1" noChangeArrowheads="1"/>
            </p:cNvPicPr>
            <p:nvPr/>
          </p:nvPicPr>
          <p:blipFill>
            <a:blip r:embed="rId9" cstate="print"/>
            <a:srcRect/>
            <a:stretch>
              <a:fillRect/>
            </a:stretch>
          </p:blipFill>
          <p:spPr bwMode="auto">
            <a:xfrm>
              <a:off x="6386697" y="3175266"/>
              <a:ext cx="1959248" cy="2394014"/>
            </a:xfrm>
            <a:prstGeom prst="rect">
              <a:avLst/>
            </a:prstGeom>
            <a:noFill/>
            <a:ln w="9525">
              <a:noFill/>
              <a:miter lim="800000"/>
              <a:headEnd/>
              <a:tailEnd/>
            </a:ln>
          </p:spPr>
        </p:pic>
      </p:grpSp>
      <p:sp>
        <p:nvSpPr>
          <p:cNvPr id="20" name="TextBox 19"/>
          <p:cNvSpPr txBox="1">
            <a:spLocks noChangeArrowheads="1"/>
          </p:cNvSpPr>
          <p:nvPr/>
        </p:nvSpPr>
        <p:spPr bwMode="auto">
          <a:xfrm>
            <a:off x="3316288" y="5126038"/>
            <a:ext cx="3387725" cy="1357312"/>
          </a:xfrm>
          <a:prstGeom prst="rect">
            <a:avLst/>
          </a:prstGeom>
          <a:noFill/>
          <a:ln w="9525">
            <a:noFill/>
            <a:miter lim="800000"/>
            <a:headEnd/>
            <a:tailEnd/>
          </a:ln>
        </p:spPr>
        <p:txBody>
          <a:bodyPr anchor="ctr"/>
          <a:lstStyle/>
          <a:p>
            <a:pPr algn="r">
              <a:spcAft>
                <a:spcPts val="600"/>
              </a:spcAft>
            </a:pPr>
            <a:r>
              <a:rPr lang="ru-RU"/>
              <a:t>ПО как Сервис</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p:txBody>
          <a:bodyPr/>
          <a:lstStyle/>
          <a:p>
            <a:r>
              <a:rPr lang="ru-RU" smtClean="0"/>
              <a:t>Схема корпоративного лицензирования</a:t>
            </a:r>
            <a:endParaRPr lang="en-US" smtClean="0"/>
          </a:p>
        </p:txBody>
      </p:sp>
      <p:sp>
        <p:nvSpPr>
          <p:cNvPr id="27650" name="Subtitle 2"/>
          <p:cNvSpPr>
            <a:spLocks noGrp="1"/>
          </p:cNvSpPr>
          <p:nvPr>
            <p:ph type="subTitle" idx="1"/>
          </p:nvPr>
        </p:nvSpPr>
        <p:spPr/>
        <p:txBody>
          <a:bodyPr/>
          <a:lstStyle/>
          <a:p>
            <a:r>
              <a:rPr lang="en-US" sz="3600" b="1" smtClean="0"/>
              <a:t>Open LICENSE</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Microsoft Open License</a:t>
            </a:r>
            <a:r>
              <a:rPr lang="ru-RU" smtClean="0"/>
              <a:t> - введение</a:t>
            </a:r>
            <a:endParaRPr lang="en-US" smtClean="0"/>
          </a:p>
        </p:txBody>
      </p:sp>
      <p:sp>
        <p:nvSpPr>
          <p:cNvPr id="3" name="Rectangle 3"/>
          <p:cNvSpPr txBox="1">
            <a:spLocks/>
          </p:cNvSpPr>
          <p:nvPr/>
        </p:nvSpPr>
        <p:spPr bwMode="auto">
          <a:xfrm>
            <a:off x="642938" y="928688"/>
            <a:ext cx="8286750" cy="5072062"/>
          </a:xfrm>
          <a:prstGeom prst="rect">
            <a:avLst/>
          </a:prstGeom>
          <a:noFill/>
          <a:ln w="9525">
            <a:noFill/>
            <a:miter lim="800000"/>
            <a:headEnd/>
            <a:tailEnd/>
          </a:ln>
        </p:spPr>
        <p:txBody>
          <a:bodyPr/>
          <a:lstStyle/>
          <a:p>
            <a:pPr marL="342900" indent="-342900">
              <a:spcBef>
                <a:spcPts val="1200"/>
              </a:spcBef>
              <a:buClr>
                <a:srgbClr val="C00000"/>
              </a:buClr>
              <a:buSzPct val="140000"/>
              <a:buFont typeface="Wingdings" pitchFamily="2" charset="2"/>
              <a:buChar char="§"/>
            </a:pPr>
            <a:r>
              <a:rPr lang="ru-RU" sz="2400"/>
              <a:t>Оплата полной стоимости разовым платежом</a:t>
            </a:r>
          </a:p>
          <a:p>
            <a:pPr marL="342900" indent="-342900">
              <a:spcBef>
                <a:spcPts val="1200"/>
              </a:spcBef>
              <a:buClr>
                <a:srgbClr val="C00000"/>
              </a:buClr>
              <a:buSzPct val="140000"/>
              <a:buFont typeface="Wingdings" pitchFamily="2" charset="2"/>
              <a:buChar char="§"/>
            </a:pPr>
            <a:r>
              <a:rPr lang="ru-RU" sz="2400"/>
              <a:t>Постоянная (бессрочная) лицензия</a:t>
            </a:r>
          </a:p>
          <a:p>
            <a:pPr marL="342900" indent="-342900">
              <a:spcBef>
                <a:spcPts val="1200"/>
              </a:spcBef>
              <a:buClr>
                <a:srgbClr val="C00000"/>
              </a:buClr>
              <a:buSzPct val="140000"/>
              <a:buFont typeface="Wingdings" pitchFamily="2" charset="2"/>
              <a:buChar char="§"/>
            </a:pPr>
            <a:r>
              <a:rPr lang="ru-RU" sz="2400"/>
              <a:t>Минимальное количество лицензий – 5</a:t>
            </a:r>
          </a:p>
          <a:p>
            <a:pPr marL="342900" indent="-342900">
              <a:spcBef>
                <a:spcPts val="1200"/>
              </a:spcBef>
              <a:buClr>
                <a:srgbClr val="C00000"/>
              </a:buClr>
              <a:buSzPct val="140000"/>
              <a:buFont typeface="Wingdings" pitchFamily="2" charset="2"/>
              <a:buChar char="§"/>
            </a:pPr>
            <a:r>
              <a:rPr lang="ru-RU" sz="2400"/>
              <a:t>Широкий спектр продуктов </a:t>
            </a:r>
            <a:r>
              <a:rPr lang="en-US" sz="2400"/>
              <a:t>Microsoft</a:t>
            </a:r>
            <a:r>
              <a:rPr lang="ru-RU" sz="2400"/>
              <a:t> </a:t>
            </a:r>
          </a:p>
          <a:p>
            <a:pPr marL="342900" indent="-342900">
              <a:spcBef>
                <a:spcPts val="1200"/>
              </a:spcBef>
              <a:buClr>
                <a:srgbClr val="C00000"/>
              </a:buClr>
              <a:buSzPct val="140000"/>
              <a:buFont typeface="Wingdings" pitchFamily="2" charset="2"/>
              <a:buChar char="§"/>
            </a:pPr>
            <a:r>
              <a:rPr lang="ru-RU" sz="2400"/>
              <a:t>Значительно дешевле коробок</a:t>
            </a:r>
          </a:p>
          <a:p>
            <a:pPr marL="342900" indent="-342900">
              <a:spcBef>
                <a:spcPts val="1200"/>
              </a:spcBef>
              <a:buClr>
                <a:srgbClr val="C00000"/>
              </a:buClr>
              <a:buSzPct val="140000"/>
              <a:buFont typeface="Wingdings" pitchFamily="2" charset="2"/>
              <a:buChar char="§"/>
            </a:pPr>
            <a:r>
              <a:rPr lang="ru-RU" sz="2400"/>
              <a:t>В соглашение можно включить только 1 юр. лицо</a:t>
            </a:r>
          </a:p>
          <a:p>
            <a:pPr marL="342900" indent="-342900">
              <a:spcBef>
                <a:spcPts val="1200"/>
              </a:spcBef>
              <a:buClr>
                <a:srgbClr val="C00000"/>
              </a:buClr>
              <a:buSzPct val="140000"/>
              <a:buFont typeface="Wingdings" pitchFamily="2" charset="2"/>
              <a:buChar char="§"/>
            </a:pPr>
            <a:r>
              <a:rPr lang="ru-RU" sz="2400" b="1"/>
              <a:t>Лицензии нельзя передавать аффилированым лицам</a:t>
            </a:r>
          </a:p>
          <a:p>
            <a:pPr marL="342900" indent="-342900">
              <a:spcBef>
                <a:spcPts val="1200"/>
              </a:spcBef>
              <a:buClr>
                <a:srgbClr val="C00000"/>
              </a:buClr>
              <a:buSzPct val="140000"/>
              <a:buFont typeface="Wingdings" pitchFamily="2" charset="2"/>
              <a:buChar char="§"/>
            </a:pPr>
            <a:r>
              <a:rPr lang="ru-RU" sz="2400"/>
              <a:t>Лицензии необходимо приобретать до установки ПО</a:t>
            </a:r>
          </a:p>
          <a:p>
            <a:pPr marL="342900" indent="-342900">
              <a:spcBef>
                <a:spcPts val="1200"/>
              </a:spcBef>
              <a:buClr>
                <a:srgbClr val="C00000"/>
              </a:buClr>
              <a:buSzPct val="140000"/>
              <a:buFont typeface="Wingdings" pitchFamily="2" charset="2"/>
              <a:buChar char="§"/>
            </a:pPr>
            <a:r>
              <a:rPr lang="en-US" sz="2400"/>
              <a:t>Software Assurance – </a:t>
            </a:r>
            <a:r>
              <a:rPr lang="ru-RU" sz="2400"/>
              <a:t>опционально за доп. плату</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Microsoft Open License</a:t>
            </a:r>
            <a:r>
              <a:rPr lang="ru-RU" smtClean="0"/>
              <a:t> – специальные условия</a:t>
            </a:r>
            <a:endParaRPr lang="en-US" smtClean="0"/>
          </a:p>
        </p:txBody>
      </p:sp>
      <p:sp>
        <p:nvSpPr>
          <p:cNvPr id="3" name="Rectangle 3"/>
          <p:cNvSpPr txBox="1">
            <a:spLocks/>
          </p:cNvSpPr>
          <p:nvPr/>
        </p:nvSpPr>
        <p:spPr bwMode="auto">
          <a:xfrm>
            <a:off x="642938" y="785813"/>
            <a:ext cx="8286750" cy="5286375"/>
          </a:xfrm>
          <a:prstGeom prst="rect">
            <a:avLst/>
          </a:prstGeom>
          <a:noFill/>
          <a:ln w="9525">
            <a:noFill/>
            <a:miter lim="800000"/>
            <a:headEnd/>
            <a:tailEnd/>
          </a:ln>
        </p:spPr>
        <p:txBody>
          <a:bodyPr/>
          <a:lstStyle/>
          <a:p>
            <a:pPr marL="342900" indent="-342900">
              <a:spcAft>
                <a:spcPts val="1200"/>
              </a:spcAft>
              <a:buClr>
                <a:srgbClr val="C00000"/>
              </a:buClr>
              <a:buSzPct val="140000"/>
            </a:pPr>
            <a:r>
              <a:rPr lang="ru-RU" sz="2400" b="1" dirty="0"/>
              <a:t>Образовательные учреждения</a:t>
            </a:r>
          </a:p>
          <a:p>
            <a:pPr marL="342900" indent="-342900">
              <a:spcAft>
                <a:spcPts val="600"/>
              </a:spcAft>
              <a:buClr>
                <a:srgbClr val="C00000"/>
              </a:buClr>
              <a:buSzPct val="140000"/>
              <a:buFont typeface="Wingdings" pitchFamily="2" charset="2"/>
              <a:buChar char="§"/>
            </a:pPr>
            <a:r>
              <a:rPr lang="en-US" sz="2400" dirty="0"/>
              <a:t>Academic Open License</a:t>
            </a:r>
          </a:p>
          <a:p>
            <a:pPr marL="342900" indent="-342900">
              <a:spcAft>
                <a:spcPts val="600"/>
              </a:spcAft>
              <a:buClr>
                <a:srgbClr val="C00000"/>
              </a:buClr>
              <a:buSzPct val="140000"/>
              <a:buFont typeface="Wingdings" pitchFamily="2" charset="2"/>
              <a:buChar char="§"/>
            </a:pPr>
            <a:r>
              <a:rPr lang="ru-RU" sz="2400" dirty="0"/>
              <a:t>Специальные цены </a:t>
            </a:r>
            <a:r>
              <a:rPr lang="ru-RU" sz="2400" dirty="0">
                <a:solidFill>
                  <a:srgbClr val="C00000"/>
                </a:solidFill>
              </a:rPr>
              <a:t>со</a:t>
            </a:r>
            <a:r>
              <a:rPr lang="ru-RU" sz="2400" dirty="0"/>
              <a:t> </a:t>
            </a:r>
            <a:r>
              <a:rPr lang="ru-RU" sz="2400" dirty="0">
                <a:solidFill>
                  <a:srgbClr val="C00000"/>
                </a:solidFill>
              </a:rPr>
              <a:t>скидками до 80%</a:t>
            </a:r>
          </a:p>
          <a:p>
            <a:pPr marL="342900" indent="-342900">
              <a:spcAft>
                <a:spcPts val="600"/>
              </a:spcAft>
              <a:buClr>
                <a:srgbClr val="C00000"/>
              </a:buClr>
              <a:buSzPct val="140000"/>
              <a:buFont typeface="Wingdings" pitchFamily="2" charset="2"/>
              <a:buChar char="§"/>
            </a:pPr>
            <a:r>
              <a:rPr lang="ru-RU" sz="2400" dirty="0"/>
              <a:t>Учебные </a:t>
            </a:r>
            <a:r>
              <a:rPr lang="ru-RU" sz="2400" dirty="0" smtClean="0"/>
              <a:t>заведения </a:t>
            </a:r>
            <a:r>
              <a:rPr lang="ru-RU" sz="2400" dirty="0"/>
              <a:t>и их персонал, управляющие органы исп. власти, библиотеки, музеи, благотворительные организации</a:t>
            </a:r>
            <a:endParaRPr lang="en-US" sz="2400" dirty="0"/>
          </a:p>
          <a:p>
            <a:pPr marL="342900" indent="-342900">
              <a:spcBef>
                <a:spcPts val="1200"/>
              </a:spcBef>
              <a:spcAft>
                <a:spcPts val="1200"/>
              </a:spcAft>
              <a:buClr>
                <a:srgbClr val="C00000"/>
              </a:buClr>
              <a:buSzPct val="140000"/>
            </a:pPr>
            <a:r>
              <a:rPr lang="ru-RU" sz="2400" b="1" dirty="0"/>
              <a:t>Государственные учреждения</a:t>
            </a:r>
          </a:p>
          <a:p>
            <a:pPr marL="342900" indent="-342900">
              <a:spcAft>
                <a:spcPts val="600"/>
              </a:spcAft>
              <a:buClr>
                <a:srgbClr val="C00000"/>
              </a:buClr>
              <a:buSzPct val="140000"/>
              <a:buFont typeface="Wingdings" pitchFamily="2" charset="2"/>
              <a:buChar char="§"/>
            </a:pPr>
            <a:r>
              <a:rPr lang="en-US" sz="2400" dirty="0"/>
              <a:t>Government Open License</a:t>
            </a:r>
          </a:p>
          <a:p>
            <a:pPr marL="342900" indent="-342900">
              <a:spcAft>
                <a:spcPts val="600"/>
              </a:spcAft>
              <a:buClr>
                <a:srgbClr val="C00000"/>
              </a:buClr>
              <a:buSzPct val="140000"/>
              <a:buFont typeface="Wingdings" pitchFamily="2" charset="2"/>
              <a:buChar char="§"/>
            </a:pPr>
            <a:r>
              <a:rPr lang="ru-RU" sz="2400" dirty="0"/>
              <a:t>Специальные цены </a:t>
            </a:r>
            <a:r>
              <a:rPr lang="ru-RU" sz="2400" dirty="0">
                <a:solidFill>
                  <a:srgbClr val="C00000"/>
                </a:solidFill>
              </a:rPr>
              <a:t>со</a:t>
            </a:r>
            <a:r>
              <a:rPr lang="ru-RU" sz="2400" dirty="0"/>
              <a:t> </a:t>
            </a:r>
            <a:r>
              <a:rPr lang="ru-RU" sz="2400" dirty="0">
                <a:solidFill>
                  <a:srgbClr val="C00000"/>
                </a:solidFill>
              </a:rPr>
              <a:t>скидками от 5 до 15%</a:t>
            </a:r>
          </a:p>
          <a:p>
            <a:pPr marL="342900" indent="-342900">
              <a:spcAft>
                <a:spcPts val="600"/>
              </a:spcAft>
              <a:buClr>
                <a:srgbClr val="C00000"/>
              </a:buClr>
              <a:buSzPct val="140000"/>
              <a:buFont typeface="Wingdings" pitchFamily="2" charset="2"/>
              <a:buChar char="§"/>
            </a:pPr>
            <a:r>
              <a:rPr lang="ru-RU" sz="2400" dirty="0"/>
              <a:t>Государственные и муниципальные организации, не извлекающие прибыль</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Microsoft Open License</a:t>
            </a:r>
            <a:r>
              <a:rPr lang="ru-RU" smtClean="0"/>
              <a:t> – ценовые уровни</a:t>
            </a:r>
            <a:endParaRPr lang="en-US" smtClean="0"/>
          </a:p>
        </p:txBody>
      </p:sp>
      <p:sp>
        <p:nvSpPr>
          <p:cNvPr id="3" name="Прямоугольник 3"/>
          <p:cNvSpPr/>
          <p:nvPr/>
        </p:nvSpPr>
        <p:spPr>
          <a:xfrm>
            <a:off x="857250" y="1214438"/>
            <a:ext cx="2357438" cy="4429125"/>
          </a:xfrm>
          <a:prstGeom prst="rect">
            <a:avLst/>
          </a:prstGeom>
        </p:spPr>
        <p:style>
          <a:lnRef idx="1">
            <a:schemeClr val="accent6"/>
          </a:lnRef>
          <a:fillRef idx="2">
            <a:schemeClr val="accent6"/>
          </a:fillRef>
          <a:effectRef idx="1">
            <a:schemeClr val="accent6"/>
          </a:effectRef>
          <a:fontRef idx="minor">
            <a:schemeClr val="dk1"/>
          </a:fontRef>
        </p:style>
        <p:txBody>
          <a:bodyPr tIns="144000"/>
          <a:lstStyle/>
          <a:p>
            <a:pPr algn="ctr" fontAlgn="auto">
              <a:spcBef>
                <a:spcPts val="0"/>
              </a:spcBef>
              <a:spcAft>
                <a:spcPts val="0"/>
              </a:spcAft>
              <a:defRPr/>
            </a:pPr>
            <a:r>
              <a:rPr lang="ru-RU" dirty="0"/>
              <a:t>Операционные системы</a:t>
            </a:r>
          </a:p>
        </p:txBody>
      </p:sp>
      <p:sp>
        <p:nvSpPr>
          <p:cNvPr id="4" name="Прямоугольник 5"/>
          <p:cNvSpPr/>
          <p:nvPr/>
        </p:nvSpPr>
        <p:spPr>
          <a:xfrm>
            <a:off x="3357563" y="1214438"/>
            <a:ext cx="2357437" cy="4429125"/>
          </a:xfrm>
          <a:prstGeom prst="rect">
            <a:avLst/>
          </a:prstGeom>
        </p:spPr>
        <p:style>
          <a:lnRef idx="1">
            <a:schemeClr val="accent6"/>
          </a:lnRef>
          <a:fillRef idx="2">
            <a:schemeClr val="accent6"/>
          </a:fillRef>
          <a:effectRef idx="1">
            <a:schemeClr val="accent6"/>
          </a:effectRef>
          <a:fontRef idx="minor">
            <a:schemeClr val="dk1"/>
          </a:fontRef>
        </p:style>
        <p:txBody>
          <a:bodyPr tIns="144000"/>
          <a:lstStyle/>
          <a:p>
            <a:pPr algn="ctr" fontAlgn="auto">
              <a:spcBef>
                <a:spcPts val="0"/>
              </a:spcBef>
              <a:spcAft>
                <a:spcPts val="0"/>
              </a:spcAft>
              <a:defRPr/>
            </a:pPr>
            <a:r>
              <a:rPr lang="ru-RU" dirty="0"/>
              <a:t>Офисные приложения</a:t>
            </a:r>
          </a:p>
        </p:txBody>
      </p:sp>
      <p:sp>
        <p:nvSpPr>
          <p:cNvPr id="5" name="Прямоугольник 6"/>
          <p:cNvSpPr/>
          <p:nvPr/>
        </p:nvSpPr>
        <p:spPr>
          <a:xfrm>
            <a:off x="5857875" y="1214438"/>
            <a:ext cx="2357438" cy="4429125"/>
          </a:xfrm>
          <a:prstGeom prst="rect">
            <a:avLst/>
          </a:prstGeom>
        </p:spPr>
        <p:style>
          <a:lnRef idx="1">
            <a:schemeClr val="accent6"/>
          </a:lnRef>
          <a:fillRef idx="2">
            <a:schemeClr val="accent6"/>
          </a:fillRef>
          <a:effectRef idx="1">
            <a:schemeClr val="accent6"/>
          </a:effectRef>
          <a:fontRef idx="minor">
            <a:schemeClr val="dk1"/>
          </a:fontRef>
        </p:style>
        <p:txBody>
          <a:bodyPr tIns="144000"/>
          <a:lstStyle/>
          <a:p>
            <a:pPr algn="ctr" fontAlgn="auto">
              <a:spcBef>
                <a:spcPts val="0"/>
              </a:spcBef>
              <a:spcAft>
                <a:spcPts val="0"/>
              </a:spcAft>
              <a:defRPr/>
            </a:pPr>
            <a:r>
              <a:rPr lang="ru-RU" dirty="0"/>
              <a:t>Серверные продукты и </a:t>
            </a:r>
            <a:r>
              <a:rPr lang="en-US" dirty="0"/>
              <a:t>CAL</a:t>
            </a:r>
            <a:endParaRPr lang="ru-RU" dirty="0"/>
          </a:p>
        </p:txBody>
      </p:sp>
      <p:sp>
        <p:nvSpPr>
          <p:cNvPr id="6" name="Прямоугольник 7"/>
          <p:cNvSpPr/>
          <p:nvPr/>
        </p:nvSpPr>
        <p:spPr>
          <a:xfrm>
            <a:off x="500063" y="2071688"/>
            <a:ext cx="8143875"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dirty="0">
                <a:solidFill>
                  <a:srgbClr val="C00000"/>
                </a:solidFill>
              </a:rPr>
              <a:t>Два уровня </a:t>
            </a:r>
            <a:r>
              <a:rPr lang="ru-RU" dirty="0"/>
              <a:t>цен</a:t>
            </a:r>
            <a:r>
              <a:rPr lang="en-US" dirty="0"/>
              <a:t>, </a:t>
            </a:r>
            <a:r>
              <a:rPr lang="ru-RU" dirty="0"/>
              <a:t>определяются для каждой категории продуктов отдельно </a:t>
            </a:r>
            <a:r>
              <a:rPr lang="ru-RU" dirty="0">
                <a:solidFill>
                  <a:srgbClr val="C00000"/>
                </a:solidFill>
              </a:rPr>
              <a:t>по весу </a:t>
            </a:r>
            <a:r>
              <a:rPr lang="ru-RU" dirty="0"/>
              <a:t>приобретаемых продуктов</a:t>
            </a:r>
          </a:p>
        </p:txBody>
      </p:sp>
      <p:sp>
        <p:nvSpPr>
          <p:cNvPr id="7" name="Прямоугольник 9"/>
          <p:cNvSpPr/>
          <p:nvPr/>
        </p:nvSpPr>
        <p:spPr>
          <a:xfrm>
            <a:off x="500063" y="3214688"/>
            <a:ext cx="8143875" cy="10715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dirty="0">
                <a:solidFill>
                  <a:srgbClr val="C00000"/>
                </a:solidFill>
              </a:rPr>
              <a:t>No Level A</a:t>
            </a:r>
            <a:r>
              <a:rPr lang="en-US" dirty="0"/>
              <a:t>: </a:t>
            </a:r>
            <a:r>
              <a:rPr lang="ru-RU" dirty="0"/>
              <a:t>базовые цены без скидок, предоставляется при любом весе приобретаемых продуктов</a:t>
            </a:r>
          </a:p>
        </p:txBody>
      </p:sp>
      <p:sp>
        <p:nvSpPr>
          <p:cNvPr id="8" name="Прямоугольник 10"/>
          <p:cNvSpPr/>
          <p:nvPr/>
        </p:nvSpPr>
        <p:spPr>
          <a:xfrm>
            <a:off x="500063" y="4357688"/>
            <a:ext cx="8143875" cy="10715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dirty="0">
                <a:solidFill>
                  <a:srgbClr val="C00000"/>
                </a:solidFill>
              </a:rPr>
              <a:t>Level C</a:t>
            </a:r>
            <a:r>
              <a:rPr lang="en-US" dirty="0"/>
              <a:t>: </a:t>
            </a:r>
            <a:r>
              <a:rPr lang="ru-RU" dirty="0"/>
              <a:t>цена со скидкой, предоставляется для категорий, где вес приобретаемых продуктов </a:t>
            </a:r>
            <a:r>
              <a:rPr lang="ru-RU" dirty="0">
                <a:solidFill>
                  <a:srgbClr val="C00000"/>
                </a:solidFill>
              </a:rPr>
              <a:t>более 500 баллов</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7"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7"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7"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Microsoft Open License</a:t>
            </a:r>
            <a:r>
              <a:rPr lang="ru-RU" smtClean="0"/>
              <a:t> – срок действия</a:t>
            </a:r>
            <a:endParaRPr lang="en-US" smtClean="0"/>
          </a:p>
        </p:txBody>
      </p:sp>
      <p:cxnSp>
        <p:nvCxnSpPr>
          <p:cNvPr id="3" name="Прямая со стрелкой 11"/>
          <p:cNvCxnSpPr/>
          <p:nvPr/>
        </p:nvCxnSpPr>
        <p:spPr>
          <a:xfrm>
            <a:off x="500063" y="2327275"/>
            <a:ext cx="814387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Правая фигурная скобка 13"/>
          <p:cNvSpPr/>
          <p:nvPr/>
        </p:nvSpPr>
        <p:spPr>
          <a:xfrm rot="5400000">
            <a:off x="4357688" y="-958850"/>
            <a:ext cx="285750" cy="7429500"/>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ru-RU"/>
          </a:p>
        </p:txBody>
      </p:sp>
      <p:sp>
        <p:nvSpPr>
          <p:cNvPr id="5" name="Овал 14"/>
          <p:cNvSpPr/>
          <p:nvPr/>
        </p:nvSpPr>
        <p:spPr>
          <a:xfrm>
            <a:off x="642938" y="2184400"/>
            <a:ext cx="285750" cy="28575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a:p>
        </p:txBody>
      </p:sp>
      <p:sp>
        <p:nvSpPr>
          <p:cNvPr id="6" name="Овал 15"/>
          <p:cNvSpPr/>
          <p:nvPr/>
        </p:nvSpPr>
        <p:spPr>
          <a:xfrm>
            <a:off x="8072438" y="2184400"/>
            <a:ext cx="285750" cy="28575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a:p>
        </p:txBody>
      </p:sp>
      <p:sp>
        <p:nvSpPr>
          <p:cNvPr id="7" name="Прямоугольная выноска 16"/>
          <p:cNvSpPr/>
          <p:nvPr/>
        </p:nvSpPr>
        <p:spPr>
          <a:xfrm>
            <a:off x="785813" y="1214438"/>
            <a:ext cx="2143125" cy="541337"/>
          </a:xfrm>
          <a:prstGeom prst="wedgeRectCallout">
            <a:avLst>
              <a:gd name="adj1" fmla="val -49277"/>
              <a:gd name="adj2" fmla="val 151926"/>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dirty="0"/>
              <a:t>Первый заказ</a:t>
            </a:r>
          </a:p>
        </p:txBody>
      </p:sp>
      <p:sp>
        <p:nvSpPr>
          <p:cNvPr id="8" name="Rectangle 3"/>
          <p:cNvSpPr txBox="1">
            <a:spLocks/>
          </p:cNvSpPr>
          <p:nvPr/>
        </p:nvSpPr>
        <p:spPr bwMode="auto">
          <a:xfrm>
            <a:off x="642938" y="3000375"/>
            <a:ext cx="8286750" cy="2928938"/>
          </a:xfrm>
          <a:prstGeom prst="rect">
            <a:avLst/>
          </a:prstGeom>
          <a:noFill/>
          <a:ln w="9525">
            <a:noFill/>
            <a:miter lim="800000"/>
            <a:headEnd/>
            <a:tailEnd/>
          </a:ln>
        </p:spPr>
        <p:txBody>
          <a:bodyPr/>
          <a:lstStyle/>
          <a:p>
            <a:pPr marL="342900" indent="-342900">
              <a:spcAft>
                <a:spcPts val="600"/>
              </a:spcAft>
              <a:buClr>
                <a:srgbClr val="C00000"/>
              </a:buClr>
              <a:buSzPct val="140000"/>
              <a:buFont typeface="Wingdings" pitchFamily="2" charset="2"/>
              <a:buChar char="§"/>
            </a:pPr>
            <a:r>
              <a:rPr lang="ru-RU" sz="2400" dirty="0"/>
              <a:t>Соглашение действует </a:t>
            </a:r>
            <a:r>
              <a:rPr lang="ru-RU" sz="2400" dirty="0">
                <a:solidFill>
                  <a:srgbClr val="C00000"/>
                </a:solidFill>
              </a:rPr>
              <a:t>2 года</a:t>
            </a:r>
            <a:r>
              <a:rPr lang="ru-RU" sz="2400" dirty="0"/>
              <a:t>, что определяет</a:t>
            </a:r>
            <a:endParaRPr lang="en-US" sz="2400" dirty="0"/>
          </a:p>
          <a:p>
            <a:pPr marL="742950" lvl="1" indent="-285750">
              <a:spcAft>
                <a:spcPts val="600"/>
              </a:spcAft>
              <a:buClr>
                <a:srgbClr val="C00000"/>
              </a:buClr>
              <a:buFont typeface="Wingdings" pitchFamily="2" charset="2"/>
              <a:buChar char="§"/>
            </a:pPr>
            <a:r>
              <a:rPr lang="ru-RU" sz="2000" dirty="0"/>
              <a:t>Срок действия </a:t>
            </a:r>
            <a:r>
              <a:rPr lang="en-US" sz="2000" dirty="0"/>
              <a:t>Software Assurance</a:t>
            </a:r>
          </a:p>
          <a:p>
            <a:pPr marL="742950" lvl="1" indent="-285750">
              <a:spcAft>
                <a:spcPts val="600"/>
              </a:spcAft>
              <a:buClr>
                <a:srgbClr val="C00000"/>
              </a:buClr>
              <a:buFont typeface="Wingdings" pitchFamily="2" charset="2"/>
              <a:buChar char="§"/>
            </a:pPr>
            <a:r>
              <a:rPr lang="ru-RU" sz="2000" dirty="0"/>
              <a:t>Срок действия подписок </a:t>
            </a:r>
            <a:r>
              <a:rPr lang="en-US" sz="2000" dirty="0"/>
              <a:t>MSDN, TechNet, Visual Studio</a:t>
            </a:r>
            <a:endParaRPr lang="ru-RU" sz="2000" dirty="0"/>
          </a:p>
          <a:p>
            <a:pPr marL="742950" lvl="1" indent="-285750">
              <a:spcAft>
                <a:spcPts val="600"/>
              </a:spcAft>
              <a:buClr>
                <a:srgbClr val="C00000"/>
              </a:buClr>
              <a:buFont typeface="Wingdings" pitchFamily="2" charset="2"/>
              <a:buChar char="§"/>
            </a:pPr>
            <a:r>
              <a:rPr lang="ru-RU" sz="2000" dirty="0"/>
              <a:t>Срок действия ценовых уровней при </a:t>
            </a:r>
            <a:r>
              <a:rPr lang="ru-RU" sz="2000" dirty="0" err="1"/>
              <a:t>дозакупках</a:t>
            </a:r>
            <a:r>
              <a:rPr lang="ru-RU" sz="2000" dirty="0"/>
              <a:t>, полученных при первом заказе</a:t>
            </a:r>
          </a:p>
          <a:p>
            <a:pPr marL="342900" indent="-342900">
              <a:spcAft>
                <a:spcPts val="600"/>
              </a:spcAft>
              <a:buClr>
                <a:srgbClr val="C00000"/>
              </a:buClr>
              <a:buSzPct val="140000"/>
              <a:buFont typeface="Wingdings" pitchFamily="2" charset="2"/>
              <a:buChar char="§"/>
            </a:pPr>
            <a:r>
              <a:rPr lang="ru-RU" sz="2400" dirty="0"/>
              <a:t>Лицензии </a:t>
            </a:r>
            <a:r>
              <a:rPr lang="en-US" sz="2400" dirty="0"/>
              <a:t>Open License </a:t>
            </a:r>
            <a:r>
              <a:rPr lang="ru-RU" sz="2400" dirty="0">
                <a:solidFill>
                  <a:srgbClr val="C00000"/>
                </a:solidFill>
              </a:rPr>
              <a:t>постоянны</a:t>
            </a:r>
          </a:p>
          <a:p>
            <a:pPr marL="342900" indent="-342900">
              <a:spcAft>
                <a:spcPts val="600"/>
              </a:spcAft>
              <a:buClr>
                <a:srgbClr val="C00000"/>
              </a:buClr>
              <a:buSzPct val="140000"/>
              <a:buFont typeface="Wingdings" pitchFamily="2" charset="2"/>
              <a:buChar char="§"/>
            </a:pPr>
            <a:r>
              <a:rPr lang="ru-RU" sz="2400" dirty="0"/>
              <a:t>Фикс. ценовой уровень, но не цены и поставщик</a:t>
            </a:r>
          </a:p>
        </p:txBody>
      </p:sp>
      <p:sp>
        <p:nvSpPr>
          <p:cNvPr id="9" name="Овал 23"/>
          <p:cNvSpPr/>
          <p:nvPr/>
        </p:nvSpPr>
        <p:spPr>
          <a:xfrm>
            <a:off x="3071813" y="2184400"/>
            <a:ext cx="285750" cy="28575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ая выноска 24"/>
          <p:cNvSpPr/>
          <p:nvPr/>
        </p:nvSpPr>
        <p:spPr>
          <a:xfrm>
            <a:off x="3214688" y="1214438"/>
            <a:ext cx="2143125" cy="541337"/>
          </a:xfrm>
          <a:prstGeom prst="wedgeRectCallout">
            <a:avLst>
              <a:gd name="adj1" fmla="val -49277"/>
              <a:gd name="adj2" fmla="val 151926"/>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dirty="0" err="1"/>
              <a:t>Дозакупка</a:t>
            </a:r>
            <a:endParaRPr lang="ru-RU" dirty="0"/>
          </a:p>
        </p:txBody>
      </p:sp>
      <p:sp>
        <p:nvSpPr>
          <p:cNvPr id="11" name="Овал 25"/>
          <p:cNvSpPr/>
          <p:nvPr/>
        </p:nvSpPr>
        <p:spPr>
          <a:xfrm>
            <a:off x="5500688" y="2184400"/>
            <a:ext cx="285750" cy="28575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ая выноска 26"/>
          <p:cNvSpPr/>
          <p:nvPr/>
        </p:nvSpPr>
        <p:spPr>
          <a:xfrm>
            <a:off x="5643563" y="1214438"/>
            <a:ext cx="2143125" cy="541337"/>
          </a:xfrm>
          <a:prstGeom prst="wedgeRectCallout">
            <a:avLst>
              <a:gd name="adj1" fmla="val -49277"/>
              <a:gd name="adj2" fmla="val 151926"/>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dirty="0" err="1"/>
              <a:t>Дозакупка</a:t>
            </a:r>
            <a:endParaRPr lang="ru-RU" dirty="0"/>
          </a:p>
        </p:txBody>
      </p:sp>
      <p:sp>
        <p:nvSpPr>
          <p:cNvPr id="13" name="Прямоугольная выноска 28"/>
          <p:cNvSpPr/>
          <p:nvPr/>
        </p:nvSpPr>
        <p:spPr>
          <a:xfrm>
            <a:off x="785813" y="3500438"/>
            <a:ext cx="2500312" cy="1143000"/>
          </a:xfrm>
          <a:prstGeom prst="wedgeRectCallout">
            <a:avLst>
              <a:gd name="adj1" fmla="val -48769"/>
              <a:gd name="adj2" fmla="val -148438"/>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dirty="0"/>
              <a:t>Фиксация ценовых уровней</a:t>
            </a:r>
          </a:p>
        </p:txBody>
      </p:sp>
      <p:sp>
        <p:nvSpPr>
          <p:cNvPr id="14" name="Штриховая стрелка вправо 29"/>
          <p:cNvSpPr/>
          <p:nvPr/>
        </p:nvSpPr>
        <p:spPr>
          <a:xfrm rot="16688008">
            <a:off x="2595421" y="2820626"/>
            <a:ext cx="1040216" cy="484632"/>
          </a:xfrm>
          <a:prstGeom prst="stripedRightArrow">
            <a:avLst/>
          </a:prstGeom>
          <a:gradFill>
            <a:gsLst>
              <a:gs pos="0">
                <a:srgbClr val="FFA1A1"/>
              </a:gs>
              <a:gs pos="39999">
                <a:srgbClr val="FFA1A1">
                  <a:alpha val="60000"/>
                </a:srgbClr>
              </a:gs>
              <a:gs pos="70000">
                <a:srgbClr val="FFA1A1">
                  <a:alpha val="30000"/>
                </a:srgbClr>
              </a:gs>
              <a:gs pos="100000">
                <a:srgbClr val="FFA1A1">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Штриховая стрелка вправо 30"/>
          <p:cNvSpPr/>
          <p:nvPr/>
        </p:nvSpPr>
        <p:spPr>
          <a:xfrm rot="19795496">
            <a:off x="2919817" y="2940008"/>
            <a:ext cx="2713544" cy="484632"/>
          </a:xfrm>
          <a:prstGeom prst="stripedRightArrow">
            <a:avLst/>
          </a:prstGeom>
          <a:gradFill>
            <a:gsLst>
              <a:gs pos="0">
                <a:srgbClr val="FFA1A1"/>
              </a:gs>
              <a:gs pos="39999">
                <a:srgbClr val="FFA1A1">
                  <a:alpha val="60000"/>
                </a:srgbClr>
              </a:gs>
              <a:gs pos="70000">
                <a:srgbClr val="FFA1A1">
                  <a:alpha val="30000"/>
                </a:srgbClr>
              </a:gs>
              <a:gs pos="100000">
                <a:srgbClr val="FFA1A1">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TextBox 15"/>
          <p:cNvSpPr txBox="1">
            <a:spLocks noChangeArrowheads="1"/>
          </p:cNvSpPr>
          <p:nvPr/>
        </p:nvSpPr>
        <p:spPr bwMode="auto">
          <a:xfrm>
            <a:off x="6858000" y="1857375"/>
            <a:ext cx="1143000" cy="500063"/>
          </a:xfrm>
          <a:prstGeom prst="rect">
            <a:avLst/>
          </a:prstGeom>
          <a:noFill/>
          <a:ln w="9525">
            <a:noFill/>
            <a:miter lim="800000"/>
            <a:headEnd/>
            <a:tailEnd/>
          </a:ln>
        </p:spPr>
        <p:txBody>
          <a:bodyPr anchor="ctr"/>
          <a:lstStyle/>
          <a:p>
            <a:pPr algn="r">
              <a:spcAft>
                <a:spcPts val="600"/>
              </a:spcAft>
            </a:pPr>
            <a:r>
              <a:rPr lang="ru-RU"/>
              <a:t>2 года</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53"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53"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22" presetClass="entr" presetSubtype="4"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par>
                          <p:cTn id="43" fill="hold">
                            <p:stCondLst>
                              <p:cond delay="2000"/>
                            </p:stCondLst>
                            <p:childTnLst>
                              <p:par>
                                <p:cTn id="44" presetID="53"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22" presetClass="entr" presetSubtype="4"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anim calcmode="lin" valueType="num">
                                      <p:cBhvr>
                                        <p:cTn id="60" dur="500" fill="hold"/>
                                        <p:tgtEl>
                                          <p:spTgt spid="4"/>
                                        </p:tgtEl>
                                        <p:attrNameLst>
                                          <p:attrName>ppt_x</p:attrName>
                                        </p:attrNameLst>
                                      </p:cBhvr>
                                      <p:tavLst>
                                        <p:tav tm="0">
                                          <p:val>
                                            <p:strVal val="#ppt_x"/>
                                          </p:val>
                                        </p:tav>
                                        <p:tav tm="100000">
                                          <p:val>
                                            <p:strVal val="#ppt_x"/>
                                          </p:val>
                                        </p:tav>
                                      </p:tavLst>
                                    </p:anim>
                                    <p:anim calcmode="lin" valueType="num">
                                      <p:cBhvr>
                                        <p:cTn id="61" dur="500" fill="hold"/>
                                        <p:tgtEl>
                                          <p:spTgt spid="4"/>
                                        </p:tgtEl>
                                        <p:attrNameLst>
                                          <p:attrName>ppt_y</p:attrName>
                                        </p:attrNameLst>
                                      </p:cBhvr>
                                      <p:tavLst>
                                        <p:tav tm="0">
                                          <p:val>
                                            <p:strVal val="#ppt_y-.1"/>
                                          </p:val>
                                        </p:tav>
                                        <p:tav tm="100000">
                                          <p:val>
                                            <p:strVal val="#ppt_y"/>
                                          </p:val>
                                        </p:tav>
                                      </p:tavLst>
                                    </p:anim>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par>
                          <p:cTn id="71" fill="hold">
                            <p:stCondLst>
                              <p:cond delay="500"/>
                            </p:stCondLst>
                            <p:childTnLst>
                              <p:par>
                                <p:cTn id="72" presetID="42" presetClass="entr" presetSubtype="0" fill="hold" nodeType="afterEffect">
                                  <p:stCondLst>
                                    <p:cond delay="0"/>
                                  </p:stCondLst>
                                  <p:childTnLst>
                                    <p:set>
                                      <p:cBhvr>
                                        <p:cTn id="73" dur="1" fill="hold">
                                          <p:stCondLst>
                                            <p:cond delay="0"/>
                                          </p:stCondLst>
                                        </p:cTn>
                                        <p:tgtEl>
                                          <p:spTgt spid="8">
                                            <p:txEl>
                                              <p:pRg st="0" end="0"/>
                                            </p:txEl>
                                          </p:spTgt>
                                        </p:tgtEl>
                                        <p:attrNameLst>
                                          <p:attrName>style.visibility</p:attrName>
                                        </p:attrNameLst>
                                      </p:cBhvr>
                                      <p:to>
                                        <p:strVal val="visible"/>
                                      </p:to>
                                    </p:set>
                                    <p:animEffect transition="in" filter="fade">
                                      <p:cBhvr>
                                        <p:cTn id="74" dur="500"/>
                                        <p:tgtEl>
                                          <p:spTgt spid="8">
                                            <p:txEl>
                                              <p:pRg st="0" end="0"/>
                                            </p:txEl>
                                          </p:spTgt>
                                        </p:tgtEl>
                                      </p:cBhvr>
                                    </p:animEffect>
                                    <p:anim calcmode="lin" valueType="num">
                                      <p:cBhvr>
                                        <p:cTn id="7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42" presetClass="entr" presetSubtype="0" fill="hold" nodeType="afterEffect">
                                  <p:stCondLst>
                                    <p:cond delay="0"/>
                                  </p:stCondLst>
                                  <p:childTnLst>
                                    <p:set>
                                      <p:cBhvr>
                                        <p:cTn id="79" dur="1" fill="hold">
                                          <p:stCondLst>
                                            <p:cond delay="0"/>
                                          </p:stCondLst>
                                        </p:cTn>
                                        <p:tgtEl>
                                          <p:spTgt spid="8">
                                            <p:txEl>
                                              <p:pRg st="1" end="1"/>
                                            </p:txEl>
                                          </p:spTgt>
                                        </p:tgtEl>
                                        <p:attrNameLst>
                                          <p:attrName>style.visibility</p:attrName>
                                        </p:attrNameLst>
                                      </p:cBhvr>
                                      <p:to>
                                        <p:strVal val="visible"/>
                                      </p:to>
                                    </p:set>
                                    <p:animEffect transition="in" filter="fade">
                                      <p:cBhvr>
                                        <p:cTn id="80" dur="500"/>
                                        <p:tgtEl>
                                          <p:spTgt spid="8">
                                            <p:txEl>
                                              <p:pRg st="1" end="1"/>
                                            </p:txEl>
                                          </p:spTgt>
                                        </p:tgtEl>
                                      </p:cBhvr>
                                    </p:animEffect>
                                    <p:anim calcmode="lin" valueType="num">
                                      <p:cBhvr>
                                        <p:cTn id="8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82"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500"/>
                            </p:stCondLst>
                            <p:childTnLst>
                              <p:par>
                                <p:cTn id="84" presetID="42" presetClass="entr" presetSubtype="0" fill="hold" nodeType="afterEffect">
                                  <p:stCondLst>
                                    <p:cond delay="0"/>
                                  </p:stCondLst>
                                  <p:childTnLst>
                                    <p:set>
                                      <p:cBhvr>
                                        <p:cTn id="85" dur="1" fill="hold">
                                          <p:stCondLst>
                                            <p:cond delay="0"/>
                                          </p:stCondLst>
                                        </p:cTn>
                                        <p:tgtEl>
                                          <p:spTgt spid="8">
                                            <p:txEl>
                                              <p:pRg st="2" end="2"/>
                                            </p:txEl>
                                          </p:spTgt>
                                        </p:tgtEl>
                                        <p:attrNameLst>
                                          <p:attrName>style.visibility</p:attrName>
                                        </p:attrNameLst>
                                      </p:cBhvr>
                                      <p:to>
                                        <p:strVal val="visible"/>
                                      </p:to>
                                    </p:set>
                                    <p:animEffect transition="in" filter="fade">
                                      <p:cBhvr>
                                        <p:cTn id="86" dur="500"/>
                                        <p:tgtEl>
                                          <p:spTgt spid="8">
                                            <p:txEl>
                                              <p:pRg st="2" end="2"/>
                                            </p:txEl>
                                          </p:spTgt>
                                        </p:tgtEl>
                                      </p:cBhvr>
                                    </p:animEffect>
                                    <p:anim calcmode="lin" valueType="num">
                                      <p:cBhvr>
                                        <p:cTn id="8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8"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42" presetClass="entr" presetSubtype="0" fill="hold" nodeType="afterEffect">
                                  <p:stCondLst>
                                    <p:cond delay="0"/>
                                  </p:stCondLst>
                                  <p:childTnLst>
                                    <p:set>
                                      <p:cBhvr>
                                        <p:cTn id="91" dur="1" fill="hold">
                                          <p:stCondLst>
                                            <p:cond delay="0"/>
                                          </p:stCondLst>
                                        </p:cTn>
                                        <p:tgtEl>
                                          <p:spTgt spid="8">
                                            <p:txEl>
                                              <p:pRg st="3" end="3"/>
                                            </p:txEl>
                                          </p:spTgt>
                                        </p:tgtEl>
                                        <p:attrNameLst>
                                          <p:attrName>style.visibility</p:attrName>
                                        </p:attrNameLst>
                                      </p:cBhvr>
                                      <p:to>
                                        <p:strVal val="visible"/>
                                      </p:to>
                                    </p:set>
                                    <p:animEffect transition="in" filter="fade">
                                      <p:cBhvr>
                                        <p:cTn id="92" dur="500"/>
                                        <p:tgtEl>
                                          <p:spTgt spid="8">
                                            <p:txEl>
                                              <p:pRg st="3" end="3"/>
                                            </p:txEl>
                                          </p:spTgt>
                                        </p:tgtEl>
                                      </p:cBhvr>
                                    </p:animEffect>
                                    <p:anim calcmode="lin" valueType="num">
                                      <p:cBhvr>
                                        <p:cTn id="9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4"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95" fill="hold">
                            <p:stCondLst>
                              <p:cond delay="2500"/>
                            </p:stCondLst>
                            <p:childTnLst>
                              <p:par>
                                <p:cTn id="96" presetID="42" presetClass="entr" presetSubtype="0" fill="hold" nodeType="afterEffect">
                                  <p:stCondLst>
                                    <p:cond delay="0"/>
                                  </p:stCondLst>
                                  <p:childTnLst>
                                    <p:set>
                                      <p:cBhvr>
                                        <p:cTn id="97" dur="1" fill="hold">
                                          <p:stCondLst>
                                            <p:cond delay="0"/>
                                          </p:stCondLst>
                                        </p:cTn>
                                        <p:tgtEl>
                                          <p:spTgt spid="8">
                                            <p:txEl>
                                              <p:pRg st="4" end="4"/>
                                            </p:txEl>
                                          </p:spTgt>
                                        </p:tgtEl>
                                        <p:attrNameLst>
                                          <p:attrName>style.visibility</p:attrName>
                                        </p:attrNameLst>
                                      </p:cBhvr>
                                      <p:to>
                                        <p:strVal val="visible"/>
                                      </p:to>
                                    </p:set>
                                    <p:animEffect transition="in" filter="fade">
                                      <p:cBhvr>
                                        <p:cTn id="98" dur="500"/>
                                        <p:tgtEl>
                                          <p:spTgt spid="8">
                                            <p:txEl>
                                              <p:pRg st="4" end="4"/>
                                            </p:txEl>
                                          </p:spTgt>
                                        </p:tgtEl>
                                      </p:cBhvr>
                                    </p:animEffect>
                                    <p:anim calcmode="lin" valueType="num">
                                      <p:cBhvr>
                                        <p:cTn id="9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3000"/>
                            </p:stCondLst>
                            <p:childTnLst>
                              <p:par>
                                <p:cTn id="102" presetID="42" presetClass="entr" presetSubtype="0" fill="hold" nodeType="afterEffect">
                                  <p:stCondLst>
                                    <p:cond delay="0"/>
                                  </p:stCondLst>
                                  <p:childTnLst>
                                    <p:set>
                                      <p:cBhvr>
                                        <p:cTn id="103" dur="1" fill="hold">
                                          <p:stCondLst>
                                            <p:cond delay="0"/>
                                          </p:stCondLst>
                                        </p:cTn>
                                        <p:tgtEl>
                                          <p:spTgt spid="8">
                                            <p:txEl>
                                              <p:pRg st="5" end="5"/>
                                            </p:txEl>
                                          </p:spTgt>
                                        </p:tgtEl>
                                        <p:attrNameLst>
                                          <p:attrName>style.visibility</p:attrName>
                                        </p:attrNameLst>
                                      </p:cBhvr>
                                      <p:to>
                                        <p:strVal val="visible"/>
                                      </p:to>
                                    </p:set>
                                    <p:animEffect transition="in" filter="fade">
                                      <p:cBhvr>
                                        <p:cTn id="104" dur="500"/>
                                        <p:tgtEl>
                                          <p:spTgt spid="8">
                                            <p:txEl>
                                              <p:pRg st="5" end="5"/>
                                            </p:txEl>
                                          </p:spTgt>
                                        </p:tgtEl>
                                      </p:cBhvr>
                                    </p:animEffect>
                                    <p:anim calcmode="lin" valueType="num">
                                      <p:cBhvr>
                                        <p:cTn id="10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06"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3" grpId="1" animBg="1"/>
      <p:bldP spid="16" grpId="0"/>
    </p:bldLst>
  </p:timing>
</p:sld>
</file>

<file path=ppt/theme/theme1.xml><?xml version="1.0" encoding="utf-8"?>
<a:theme xmlns:a="http://schemas.openxmlformats.org/drawingml/2006/main" name="Theme1">
  <a:themeElements>
    <a:clrScheme name="Microsoft_ICE_project_overview_amended 13">
      <a:dk1>
        <a:srgbClr val="000000"/>
      </a:dk1>
      <a:lt1>
        <a:srgbClr val="FFFFFF"/>
      </a:lt1>
      <a:dk2>
        <a:srgbClr val="FFFFFF"/>
      </a:dk2>
      <a:lt2>
        <a:srgbClr val="808080"/>
      </a:lt2>
      <a:accent1>
        <a:srgbClr val="FF3300"/>
      </a:accent1>
      <a:accent2>
        <a:srgbClr val="66CC33"/>
      </a:accent2>
      <a:accent3>
        <a:srgbClr val="FFFFFF"/>
      </a:accent3>
      <a:accent4>
        <a:srgbClr val="000000"/>
      </a:accent4>
      <a:accent5>
        <a:srgbClr val="FFADAA"/>
      </a:accent5>
      <a:accent6>
        <a:srgbClr val="5CB92D"/>
      </a:accent6>
      <a:hlink>
        <a:srgbClr val="0099FF"/>
      </a:hlink>
      <a:folHlink>
        <a:srgbClr val="FFCC00"/>
      </a:folHlink>
    </a:clrScheme>
    <a:fontScheme name="Microsoft_ICE_project_overview_amend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D08B">
                <a:gamma/>
                <a:tint val="24314"/>
                <a:invGamma/>
              </a:srgbClr>
            </a:gs>
            <a:gs pos="100000">
              <a:srgbClr val="FFD08B"/>
            </a:gs>
          </a:gsLst>
          <a:lin ang="5400000" scaled="1"/>
        </a:gradFill>
        <a:ln w="9525" cap="flat" cmpd="sng" algn="ctr">
          <a:noFill/>
          <a:prstDash val="solid"/>
          <a:round/>
          <a:headEnd type="none" w="med" len="med"/>
          <a:tailEnd type="none" w="med" len="med"/>
        </a:ln>
        <a:effectLst/>
      </a:spPr>
      <a:bodyPr vert="horz" wrap="square" lIns="91440" tIns="45720" rIns="91440" bIns="21600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D08B">
                <a:gamma/>
                <a:tint val="24314"/>
                <a:invGamma/>
              </a:srgbClr>
            </a:gs>
            <a:gs pos="100000">
              <a:srgbClr val="FFD08B"/>
            </a:gs>
          </a:gsLst>
          <a:lin ang="5400000" scaled="1"/>
        </a:gradFill>
        <a:ln w="9525" cap="flat" cmpd="sng" algn="ctr">
          <a:noFill/>
          <a:prstDash val="solid"/>
          <a:round/>
          <a:headEnd type="none" w="med" len="med"/>
          <a:tailEnd type="none" w="med" len="med"/>
        </a:ln>
        <a:effectLst/>
      </a:spPr>
      <a:bodyPr vert="horz" wrap="square" lIns="91440" tIns="45720" rIns="91440" bIns="21600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Microsoft_ICE_project_overview_amend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crosoft_ICE_project_overview_amend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crosoft_ICE_project_overview_amend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crosoft_ICE_project_overview_amend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crosoft_ICE_project_overview_amend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crosoft_ICE_project_overview_amend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crosoft_ICE_project_overview_amend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crosoft_ICE_project_overview_amend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crosoft_ICE_project_overview_amend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crosoft_ICE_project_overview_amend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crosoft_ICE_project_overview_amend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crosoft_ICE_project_overview_amend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crosoft_ICE_project_overview_amended 13">
        <a:dk1>
          <a:srgbClr val="000000"/>
        </a:dk1>
        <a:lt1>
          <a:srgbClr val="FFFFFF"/>
        </a:lt1>
        <a:dk2>
          <a:srgbClr val="FFFFFF"/>
        </a:dk2>
        <a:lt2>
          <a:srgbClr val="808080"/>
        </a:lt2>
        <a:accent1>
          <a:srgbClr val="FF3300"/>
        </a:accent1>
        <a:accent2>
          <a:srgbClr val="66CC33"/>
        </a:accent2>
        <a:accent3>
          <a:srgbClr val="FFFFFF"/>
        </a:accent3>
        <a:accent4>
          <a:srgbClr val="000000"/>
        </a:accent4>
        <a:accent5>
          <a:srgbClr val="FFADAA"/>
        </a:accent5>
        <a:accent6>
          <a:srgbClr val="5CB92D"/>
        </a:accent6>
        <a:hlink>
          <a:srgbClr val="0099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7105</TotalTime>
  <Words>1893</Words>
  <Application>Microsoft Office PowerPoint</Application>
  <PresentationFormat>Экран (4:3)</PresentationFormat>
  <Paragraphs>244</Paragraphs>
  <Slides>26</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Theme1</vt:lpstr>
      <vt:lpstr>Слайд 1</vt:lpstr>
      <vt:lpstr>Лицензирование продуктов Microsoft</vt:lpstr>
      <vt:lpstr>СОДЕРЖАНИЕ</vt:lpstr>
      <vt:lpstr>КАК КУПИТЬ ЛИЦЕНЗИИ?</vt:lpstr>
      <vt:lpstr>Схема корпоративного лицензирования</vt:lpstr>
      <vt:lpstr>Microsoft Open License - введение</vt:lpstr>
      <vt:lpstr>Microsoft Open License – специальные условия</vt:lpstr>
      <vt:lpstr>Microsoft Open License – ценовые уровни</vt:lpstr>
      <vt:lpstr>Microsoft Open License – срок действия</vt:lpstr>
      <vt:lpstr>Схема корпоративного лицензирования</vt:lpstr>
      <vt:lpstr>Microsoft Open Value non CW - введение</vt:lpstr>
      <vt:lpstr>Схема корпоративного лицензирования</vt:lpstr>
      <vt:lpstr>Microsoft Open Value Company Wide - введение</vt:lpstr>
      <vt:lpstr>Microsoft Open Value - базовые продукты</vt:lpstr>
      <vt:lpstr>Microsoft Open Value - скидки</vt:lpstr>
      <vt:lpstr>Схема корпоративного лицензирования</vt:lpstr>
      <vt:lpstr>Microsoft Open Value Subscription - введение</vt:lpstr>
      <vt:lpstr>Microsoft Open Value Subscription - отличия</vt:lpstr>
      <vt:lpstr>Преимущества подписки</vt:lpstr>
      <vt:lpstr>Преимущества Software Assurance</vt:lpstr>
      <vt:lpstr>Преимущества Software Assurance</vt:lpstr>
      <vt:lpstr>Преимущества Software Assurance</vt:lpstr>
      <vt:lpstr>Преимущества Software Assurance</vt:lpstr>
      <vt:lpstr>Преимущества Software Assurance</vt:lpstr>
      <vt:lpstr>Преимущества Software Assurance</vt:lpstr>
      <vt:lpstr>Слайд 26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Корпоративное лицензирование Microsoft</dc:title>
  <dc:creator>Sergey Shuichkov</dc:creator>
  <cp:lastModifiedBy>Иван</cp:lastModifiedBy>
  <cp:revision>75</cp:revision>
  <dcterms:created xsi:type="dcterms:W3CDTF">2010-06-08T07:25:34Z</dcterms:created>
  <dcterms:modified xsi:type="dcterms:W3CDTF">2012-05-16T02:24:38Z</dcterms:modified>
</cp:coreProperties>
</file>