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tiff" ContentType="image/tif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3" r:id="rId4"/>
    <p:sldMasterId id="2147483675" r:id="rId5"/>
  </p:sldMasterIdLst>
  <p:notesMasterIdLst>
    <p:notesMasterId r:id="rId39"/>
  </p:notesMasterIdLst>
  <p:handoutMasterIdLst>
    <p:handoutMasterId r:id="rId40"/>
  </p:handoutMasterIdLst>
  <p:sldIdLst>
    <p:sldId id="607" r:id="rId6"/>
    <p:sldId id="608" r:id="rId7"/>
    <p:sldId id="612" r:id="rId8"/>
    <p:sldId id="624" r:id="rId9"/>
    <p:sldId id="625" r:id="rId10"/>
    <p:sldId id="518" r:id="rId11"/>
    <p:sldId id="595" r:id="rId12"/>
    <p:sldId id="555" r:id="rId13"/>
    <p:sldId id="626" r:id="rId14"/>
    <p:sldId id="604" r:id="rId15"/>
    <p:sldId id="619" r:id="rId16"/>
    <p:sldId id="620" r:id="rId17"/>
    <p:sldId id="621" r:id="rId18"/>
    <p:sldId id="622" r:id="rId19"/>
    <p:sldId id="623" r:id="rId20"/>
    <p:sldId id="605" r:id="rId21"/>
    <p:sldId id="553" r:id="rId22"/>
    <p:sldId id="613" r:id="rId23"/>
    <p:sldId id="568" r:id="rId24"/>
    <p:sldId id="560" r:id="rId25"/>
    <p:sldId id="606" r:id="rId26"/>
    <p:sldId id="558" r:id="rId27"/>
    <p:sldId id="563" r:id="rId28"/>
    <p:sldId id="564" r:id="rId29"/>
    <p:sldId id="603" r:id="rId30"/>
    <p:sldId id="565" r:id="rId31"/>
    <p:sldId id="566" r:id="rId32"/>
    <p:sldId id="584" r:id="rId33"/>
    <p:sldId id="609" r:id="rId34"/>
    <p:sldId id="610" r:id="rId35"/>
    <p:sldId id="582" r:id="rId36"/>
    <p:sldId id="614" r:id="rId37"/>
    <p:sldId id="602" r:id="rId3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shevskaya" initials="A" lastIdx="17" clrIdx="0"/>
  <p:cmAuthor id="1" name="Maria Chernyshova" initials="MC" lastIdx="2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2C5F"/>
    <a:srgbClr val="E98300"/>
    <a:srgbClr val="006A65"/>
    <a:srgbClr val="EE2A33"/>
    <a:srgbClr val="B11280"/>
    <a:srgbClr val="9A9B9C"/>
    <a:srgbClr val="FF6600"/>
    <a:srgbClr val="1AEEAC"/>
    <a:srgbClr val="0CA475"/>
    <a:srgbClr val="009E9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2523" autoAdjust="0"/>
    <p:restoredTop sz="79974" autoAdjust="0"/>
  </p:normalViewPr>
  <p:slideViewPr>
    <p:cSldViewPr>
      <p:cViewPr>
        <p:scale>
          <a:sx n="75" d="100"/>
          <a:sy n="75" d="100"/>
        </p:scale>
        <p:origin x="-1008" y="810"/>
      </p:cViewPr>
      <p:guideLst>
        <p:guide orient="horz" pos="3321"/>
        <p:guide orient="horz" pos="1180"/>
        <p:guide pos="5493"/>
        <p:guide pos="1066"/>
        <p:guide pos="3061"/>
      </p:guideLst>
    </p:cSldViewPr>
  </p:slideViewPr>
  <p:outlineViewPr>
    <p:cViewPr>
      <p:scale>
        <a:sx n="33" d="100"/>
        <a:sy n="33" d="100"/>
      </p:scale>
      <p:origin x="0" y="9804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568" y="-102"/>
      </p:cViewPr>
      <p:guideLst>
        <p:guide orient="horz" pos="2928"/>
        <p:guide pos="2208"/>
      </p:guideLst>
    </p:cSldViewPr>
  </p:notesViewPr>
  <p:gridSpacing cx="58989913" cy="5898991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3882B45-766B-4AD9-B0CB-30F241C78CF7}" type="datetimeFigureOut">
              <a:rPr lang="en-US" smtClean="0"/>
              <a:pPr/>
              <a:t>10/17/2011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1D1DCB3-E0CD-4D91-99D5-221DCF5365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67166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928A777-0EF5-48B6-A0FA-451835651F3A}" type="datetimeFigureOut">
              <a:rPr lang="en-US" smtClean="0"/>
              <a:pPr/>
              <a:t>10/17/2011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690A0EF-31F2-4C8D-B48D-4844046D32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08593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263F0-0946-437F-B757-9809C1C435DE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Присмотревшись повнимательнее, мы обнаружим, что функции решения разделены на две основных части: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защита узлов сети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контроль рабочего места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Компонент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защиты узлов сети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включает модуль сканирования на наличие вредоносных программ 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субмодули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предназначенные для обнаружения угроз. 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Kaspersky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Endpoint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Security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8 для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Windows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содержит совершенно новый модуль сканирования, поэтому пользователи могут быть уверены, что их защищает самая быстрая и эффективная технология из существующих.  Модуль сочетает в себе сигнатурную и </a:t>
            </a:r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проактивную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защиту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(в том числе на основе эвристики). Таким образом, клиенты «Лаборатории Касперского» оказываются защищены как от известных, так и от неизвестных угроз.  Но этим дело не ограничивается: «Лаборатория Касперского» воспользовалась возможностями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облачных сред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интегрировав в модуль систему </a:t>
            </a:r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Kaspersky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Security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Network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которая обеспечивает мгновенную интеллектуальную реакцию на сложные угрозы.  Благодаря взаимодействию этих технологий «Лаборатории Касперского» удалось создать надежный механизм защиты, подготовленный к отражению как существующих, так и новых угроз.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(ЩЕЛЧОК) Группа компонентов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контроля рабочего места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объединяет три чрезвычайно важные технологии системного управления: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контроль программ, контроль устройств и </a:t>
            </a:r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веб-контроль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Немного позже я расскажу об уникальном способе, применяемом нами для контроля программ. 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Кроме того, мы внедрили усовершенствованный детализированный модуль контроля устройств, позволяющий администратору управлять внешними устройствами (например, USB-накопителями).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наконец — новое дополнение к средствам контроля рабочего места «Лаборатории Касперского»: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веб-контроль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предусматривающий фильтрацию URL-адресов и контроль просмотра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веб-страниц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Давайте поближе познакомимся с системой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Kaspersky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Security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Network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ее ролью в обеспечении защиты.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0A0EF-31F2-4C8D-B48D-4844046D32C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Поговорив о компонентах системы защиты узлов сети, перейдем к возможностям контроля рабочего места, реализованным в </a:t>
            </a:r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Kaspersky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Endpoint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Security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8 для </a:t>
            </a:r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Windows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Начнем с функции контроля программ.</a:t>
            </a:r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Многие производители предлагают подобные функции, однако решение «Лаборатории Касперского» уникально.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Наша система обладает четырехкомпонентной защитой с помощью контроля программ. (ЩЕЛЧОК)</a:t>
            </a:r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Классификация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Контроль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Политики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Проверка</a:t>
            </a:r>
          </a:p>
          <a:p>
            <a:pPr lvl="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(ЩЕЛЧОК) Модуль, выполняющий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классификацию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— это средство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мониторинга активности программ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(ЩЕЛЧОК) Основной функцией модуля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контроля запуска программ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является отслеживание файлов, перечисленных в белом и черном списках.</a:t>
            </a:r>
          </a:p>
          <a:p>
            <a:pPr lvl="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(Щелчок)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Контроль активности программ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— это модуль, используемый для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применения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политик в отношении программ.</a:t>
            </a:r>
          </a:p>
          <a:p>
            <a:pPr lvl="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(ЩЕЛЧОК) Средство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мониторинга уязвимостей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проверяет программы на наличие проблем и необходимость установки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патчей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Arial" pitchFamily="34" charset="0"/>
              <a:buChar char="•"/>
            </a:pP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Эти четыре модуля составляют компонент контроля программ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Kaspersky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Endpoint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Security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8 для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Windows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 Их совместная работа обеспечивает прекрасную производительность системы: в результате запускаются только доверенные программы.  Кроме того, они серьезно помогают в применении корпоративных политик и защищают от вредоносного кода.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«Лаборатория Касперского» использует уникальный интегрированный четырехкомпонентный набор средств контроля программ, который защищает наших клиентов от угроз «нулевого дня», помогает решать проблемы соблюдения принятых требований, применять корпоративные политики и проходить аудиторские проверки. 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0A0EF-31F2-4C8D-B48D-4844046D32C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Первый модуль, который мы рассмотрим, — средство мониторинга активности программ — отслеживает и классифицирует все установленные в системе программы.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Затем модуль автоматически распределяет программы по группам в соответствии с уровнем надежности, сравнивая профиль каждой программы со списком, составленным с помощью данных из различных источников: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баз данных сигнатур;</a:t>
            </a:r>
          </a:p>
          <a:p>
            <a:pPr lvl="1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аналитических модулей защиты;</a:t>
            </a:r>
          </a:p>
          <a:p>
            <a:pPr lvl="1">
              <a:buFont typeface="Arial" pitchFamily="34" charset="0"/>
              <a:buChar char="•"/>
            </a:pP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репутационных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облачных сервисов (в том числе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Kaspersky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Security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Network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/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Группы имеют различные права доступа к системным и сетевым ресурсам, а также к данным пользователя. Существует четыре группы: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+mj-lt"/>
              <a:buAutoNum type="arabicPeriod"/>
            </a:pP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доверенные;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+mj-lt"/>
              <a:buAutoNum type="arabicPeriod"/>
            </a:pP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слабо ограниченные;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+mj-lt"/>
              <a:buAutoNum type="arabicPeriod"/>
            </a:pP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сильно ограниченные;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+mj-lt"/>
              <a:buAutoNum type="arabicPeriod"/>
            </a:pPr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недоверенные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+mj-lt"/>
              <a:buAutoNum type="arabicPeriod"/>
            </a:pP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Например,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Microsoft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Word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может считаться доверенной программой.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Некоторые считают, что злоумышленники могут обойти эту технологию, изменив доверенный файл, но это не так.  Средство мониторинга активности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продолжает проверять все программы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в том числе и доверенные, и изменит репутацию программы, если она будет модифицирована.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Технология мониторинга активности программ «Лаборатории Касперского» имеет огромные преимущества. </a:t>
            </a:r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Благодаря этой технологии пользователи оказываются надежно защищены от новых вредоносных программ, для которых еще не созданы сигнатуры. </a:t>
            </a:r>
          </a:p>
          <a:p>
            <a:pPr lvl="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Она повышает продуктивность работы.  Процесс классификации позволяет блокировать только действительно вредоносные программы, не влияя на работу остальных.</a:t>
            </a:r>
          </a:p>
          <a:p>
            <a:pPr lvl="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Технология «Лаборатории Касперского» защищает бизнес и делает его более продуктивным. Но это только один из компонентов модуля контроля программ.  Сейчас мы представим вам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компонент контроля запуска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программ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marL="171450" indent="-171450">
              <a:buFont typeface="Arial" pitchFamily="34" charset="0"/>
              <a:buChar char="•"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0A0EF-31F2-4C8D-B48D-4844046D32C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Если говорить о функции контроля запуска, то ключевое слово здесь — КОНТРОЛЬ.  «Лаборатория Касперского» подняла технологию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белых и черных списков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 новый уровень. Администратор системы имеет возможность применять корпоративные политики, оставляя при этом достаточно пространства для маневренности бизнеса. С помощью продуктов «Лаборатории Касперского» администраторы могут контролировать (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разрешать, блокировать и отслеживать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запуск программных файлов на рабочих станциях.  Эти файлы могут быть ограничены определенной категорией в соответствии с корпоративной политикой.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Поскольку решения «Лаборатории Касперского» интегрируются со службами </a:t>
            </a:r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Active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Directory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правила могут применяться в соответствии с существующими группами пользователей, что экономит время и ресурсы.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Для удобства можно выбрать предопределенные категории или же создать собственные в соответствии с потребностями и правилами организации.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Все действия при запуске регистрируются в журнале, что позволяет проводить аудит заблокированных событий.  Эта функция — удобный инструмент мониторинга соответствия политикам и стандартам.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Преимущества</a:t>
            </a:r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Эта технология позволяет администраторам применять политики и контролировать запрещенные программы (например, программы, не связанные с работой, нелицензионное ПО и т. д.).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В то же время политики контроля программ могут быть достаточно гибкими. Например, сотрудники уровня C могут иметь право на запуск определенных программ, а другие — нет.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И наконец, ограничение использования программ, создающих нагрузку на каналы связи (потоковая передача музыки или видео), позволяет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экономить сетевые ресурсы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оказывать положительное воздействие на производительность сотрудников. 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0A0EF-31F2-4C8D-B48D-4844046D32C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Еще один эффективный модуль, разработанный «Лабораторией Касперского» для регулирования действий, разрешенных выполняемыми программами, —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контроль активности программ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Группируя программы в соответствии с их типом и назначая каждой из групп определенные политики, этот модуль может ограничивать права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изменения системного реестра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доступа к различным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ресурсам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к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данным пользователя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т. д.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Эта технология предотвращает внесение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нежелательными программами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изменений в систему.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Интеграция с системой </a:t>
            </a:r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Kaspersky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Security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Network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обеспечивает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автоматическую группировку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новых программ 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применение соответствующих правил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что экономит время администратора и гарантирует непрерывное соблюдение корпоративных политик. 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0A0EF-31F2-4C8D-B48D-4844046D32C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Одна из наиболее распространенных причин вирусного заражения — уязвимости в программах.  Только около 10 % существующих уязвимостей относятся к операционной системе, все остальные — к сторонним программам.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Четвертый компонент системы контроля программ — это средство мониторинга уязвимостей.  Этот компонент работает по требованию или в реальном времени и сканирует программы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наличие уязвимостей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«Лаборатория Касперского» использует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два источника данных для составления списка уязвимостей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база уязвимостей, предоставляемая компанией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Secunia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список наиболее опасных уязвимостей, составленный специалистами «Лаборатории Касперского»</a:t>
            </a:r>
          </a:p>
          <a:p>
            <a:pPr lvl="1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список уязвимостей приложений Microsoft (поддерживается Центром обновлений Windows)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Назначение этого компонента следующее: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 typeface="Arial" pitchFamily="34" charset="0"/>
              <a:buChar char="•"/>
            </a:pP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информирование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администраторов о проблемах, чтобы они могли устранить бреши в корпоративной среде;</a:t>
            </a:r>
          </a:p>
          <a:p>
            <a:pPr>
              <a:buFont typeface="Arial" pitchFamily="34" charset="0"/>
              <a:buChar char="•"/>
            </a:pP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оповещение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администраторов обо всех уязвимых программах (и наличии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патчей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если таковые имеются);</a:t>
            </a:r>
          </a:p>
          <a:p>
            <a:pPr>
              <a:buFont typeface="Arial" pitchFamily="34" charset="0"/>
              <a:buChar char="•"/>
            </a:pP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установка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виртуальных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патчей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для уязвимых программ до того, как производитель предложит собственное решение проблемы.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Этот компонент является важным и уникальным средством благодаря следующим преимуществам: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ускорение реакции IT-службы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 обнаружении уязвимости;</a:t>
            </a:r>
          </a:p>
          <a:p>
            <a:pPr lvl="1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поддержка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процесса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обслуживания систем безопасности благодаря информированию об уязвимостях в ОС и программах;</a:t>
            </a:r>
          </a:p>
          <a:p>
            <a:pPr lvl="1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повышение надежности защиты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от уязвимостей благодаря применению технологии виртуальных исправлений, применение которых занимает всего несколько секунд.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>
              <a:buFont typeface="Arial" pitchFamily="34" charset="0"/>
              <a:buChar char="•"/>
            </a:pP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Разумеется, список уязвимостей, используемый в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Kaspersky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Security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Network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постоянно обновляется.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0A0EF-31F2-4C8D-B48D-4844046D32C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Присмотревшись повнимательнее, мы обнаружим, что функции решения разделены на две основных части: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защита узлов сети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контроль рабочего места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Компонент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защиты узлов сети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включает модуль сканирования на наличие вредоносных программ 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субмодули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предназначенные для обнаружения угроз. 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Kaspersky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Endpoint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Security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8 для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Windows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содержит совершенно новый модуль сканирования, поэтому пользователи могут быть уверены, что их защищает самая быстрая и эффективная технология из существующих.  Модуль сочетает в себе сигнатурную и </a:t>
            </a:r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проактивную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защиту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(в том числе на основе эвристики). Таким образом, клиенты «Лаборатории Касперского» оказываются защищены как от известных, так и от неизвестных угроз.  Но этим дело не ограничивается: «Лаборатория Касперского» воспользовалась возможностями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облачных сред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интегрировав в модуль систему </a:t>
            </a:r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Kaspersky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Security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Network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которая обеспечивает мгновенную интеллектуальную реакцию на сложные угрозы.  Благодаря взаимодействию этих технологий «Лаборатории Касперского» удалось создать надежный механизм защиты, подготовленный к отражению как существующих, так и новых угроз.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(ЩЕЛЧОК) Группа компонентов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контроля рабочего места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объединяет три чрезвычайно важные технологии системного управления: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контроль программ, контроль устройств и </a:t>
            </a:r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веб-контроль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Немного позже я расскажу об уникальном способе, применяемом нами для контроля программ. 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Кроме того, мы внедрили усовершенствованный детализированный модуль контроля устройств, позволяющий администратору управлять внешними устройствами (например, USB-накопителями).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наконец — новое дополнение к средствам контроля рабочего места «Лаборатории Касперского»: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веб-контроль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предусматривающий фильтрацию URL-адресов и контроль просмотра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веб-страниц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Давайте поближе познакомимся с системой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Kaspersky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Security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Network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ее ролью в обеспечении защиты.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0A0EF-31F2-4C8D-B48D-4844046D32C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Контроль устройств — это второй модуль системы контроля рабочего места.  Хотя такая функция присутствовала в предыдущих продуктах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Kaspersky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Endpoint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Security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в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Kaspersky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Endpoint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Security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8 для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Windows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контроль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существенно улучшен.</a:t>
            </a:r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Контроль устройств обеспечивает безопасность, ограничивая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доступ пользователей к устройствам, подключенным к компьютеру,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в том числе жестким дискам, портативным накопителям, кассетам, компакт- и DVD-дискам, модемам и принтерам.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Кроме того, администратор может контролировать компьютерные шины — интерфейсы подключения устройств, например USB,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Bluetooth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беспроводную и инфракрасную связь.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Контроль может быть гранулярным, на основе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идентификатора устройства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Например, если пользователи имеют право переносить данные только на предоставленных компанией USB-накопителях, то можно разрешить доступ только к устройствам с определенными серийными номерами.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Еще одна новая возможность — применение правил по расписанию. Например, можно разрешить подключение устройств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iPod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только после окончания рабочего дня.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Этот усовершенствованный модуль обеспечивает дополнительную защиту системы от вредоносных программ, проникающих с личных устройств сотрудников, а также позволяет предотвратить копирование данных на неавторизованные устройства. 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0A0EF-31F2-4C8D-B48D-4844046D32C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Еще одна важная возможность, появившаяся в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Kaspersky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Endpoint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Security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8 для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Windows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— </a:t>
            </a:r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веб-контроль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Этот компонент осуществляет фильтрацию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веб-трафика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 основе множества критериев вне зависимости от местоположения рабочей станции и позволяет администратору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создавать и применять политики доступа к </a:t>
            </a:r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веб-ресурсам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организации. 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Фильтрация может выполняться по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отдельным пользователям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по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группам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по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категориям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или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 содержанию ресурсов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Например, многие организации не приветствуют посещение сотрудниками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Facebook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определенные часы. А иногда посещение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Facebook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целом разрешено, но просмотр видеороликов нежелателен.  Продукты «Лаборатории Касперского» позволяют применять такие политики.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Поскольку этот компонент интегрирован в </a:t>
            </a:r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Kaspersky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Security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Network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он постоянно обновляется, получая списки последних обнаруженных URL-угроз и данные классификации. Пользователям не требуется тратить время на обновление списков.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Существует множество способов фильтрации и ограничения доступа к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веб-ресурсам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На следующем слайде представлены некоторые из них. </a:t>
            </a:r>
          </a:p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 удаленного</a:t>
            </a:r>
            <a:r>
              <a:rPr lang="ru-RU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слайда:</a:t>
            </a:r>
          </a:p>
          <a:p>
            <a:endParaRPr lang="ru-RU" sz="1200" i="1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Теперь администраторы наконец располагают действенными средствами контроля доступа к веб-ресурсам в организации. Продукты «Лаборатории Касперского» позволяют создавать политики для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разрешения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запрета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или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ограничения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доступа к веб-ресурсам.  Эффективная система составления отчетов позволит администратору выполнять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аудит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действий пользователя или группы.  Этот компонент необходим, так как все больше вредоносных программ проникает в систему с веб-сайтов, не имеющих отношения к работе.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Кроме того, наше решение позволяет специалистам в области IT-безопасности задавать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расписание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доступа к веб-ресурсам.  Например, веб-сайт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Ebay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может быть доступен только по окончании рабочего дня или во время обеда.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Интеграция со службами </a:t>
            </a:r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Active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Directory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позволяет задавать политики для существующих групп пользователей.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Решение «Лаборатории Касперского» предоставляет среду для безопасного тестирования новых правил перед их применением.</a:t>
            </a:r>
          </a:p>
          <a:p>
            <a:endParaRPr lang="ru-RU" sz="1200" i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0A0EF-31F2-4C8D-B48D-4844046D32C0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Kaspersky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Endpoint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Security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8 для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Windows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содержит множество других улучшений.  </a:t>
            </a:r>
            <a:r>
              <a:rPr lang="ru-RU" sz="120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1200" kern="1200" baseline="-25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Например, была улучшена технология </a:t>
            </a:r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проактивной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защиты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лечения заражений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Функциональный модуль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мониторинга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системы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постоянно собирает данные о событиях. Он передает их другим компонентам системы защиты, которые осуществляют борьбу с обнаруженными угрозами.  Один из таких компонентов — технология потоковых сигнатур.</a:t>
            </a:r>
          </a:p>
          <a:p>
            <a:pPr lvl="0">
              <a:buFont typeface="Arial" pitchFamily="34" charset="0"/>
              <a:buChar char="•"/>
            </a:pP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Технология потоковых сигнатур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позволяет обнаружить вредоносное поведение файла. Все изменения файла анализируются — и, если он опасен,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Kaspersky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Endpoint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Security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8 для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Windows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принимает необходимые меры.</a:t>
            </a:r>
          </a:p>
          <a:p>
            <a:pPr lvl="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Если вредоносные действия файла приводят к каким-либо повреждениям, выполняется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автоматический откат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последствия заражения удаляются из системы.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Сетевой экран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также был улучшен: мониторинг теперь выполняется как для входящего, так и для исходящего трафика, а также для отдельных портов, IP-адресов и программ, генерирующих трафик.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Технология, используемая в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системе обнаружения вторжений (IDS)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теперь позволяет применять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исключения на основе IP-адресов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наконец, модули сканирования теперь могут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проверять трафик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генерируемый следующими источниками: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Arial" pitchFamily="34" charset="0"/>
              <a:buChar char="•"/>
            </a:pP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IRC,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Arial" pitchFamily="34" charset="0"/>
              <a:buChar char="•"/>
            </a:pPr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Mail.ru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Arial" pitchFamily="34" charset="0"/>
              <a:buChar char="•"/>
            </a:pP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AIM. 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0A0EF-31F2-4C8D-B48D-4844046D32C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6790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 можете положиться на «Лабораторию Касперского» — и сейчас, и в будущем!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Защищено почти 400 миллионов рабочих мест.</a:t>
            </a:r>
          </a:p>
          <a:p>
            <a:pPr lvl="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500 000 новых систем покрывается защитой ежедневно.</a:t>
            </a:r>
          </a:p>
          <a:p>
            <a:pPr lvl="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220 патентов по всему миру.</a:t>
            </a:r>
          </a:p>
          <a:p>
            <a:pPr lvl="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2300 сотрудников, 800 из них заняты исследованиями и разработкой.</a:t>
            </a:r>
          </a:p>
          <a:p>
            <a:pPr lvl="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Нам доверяет более 130 OEM-партнеров.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7AED4-FF24-B24F-85C6-877876DC8F9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Ключевое отличие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Kaspersky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Endpoint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Security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8 для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Windows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от текущей версии (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Kaspersky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Anti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irus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версия 6, выпуск 2) — использование одного и того же кода на рабочих станциях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Windows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на файловых серверах.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Это означает, что один установочный пакет подойдет для компьютеров обоих типов.  Однако некоторые компоненты не функционируют на серверах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Windows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 Будут работать только модули, необходимые для файловых серверов.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Таким образом, функциональность продукта на файловых серверах сосредоточена на защите серверов от вредоносных программ.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повышения надежности защиты файловых серверов «Лаборатория Касперского» добавила в решение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сетевой экран, систему обнаружения вторжений, мониторинг уязвимостей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интеграцию с </a:t>
            </a:r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Kaspersky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Security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Network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 Эти модули обеспечивают высокий уровень безопасности системы.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Важное замечание для пользователей файловых серверов: этот продукт не предназначен для защиты серверов терминалов под управлением MS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Windows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серверов терминалов мы предлагаем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Kaspersky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Anti-Virus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Windows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Server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Enterprise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Edition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Таким образом, «Лаборатория Касперского» подготовила надежный набор компонентов для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Kaspersky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Endpoint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Security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8 для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Windows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сосредоточенный на защите узлов сети и контроле рабочего места.  Новое ядро, использование облачных технологий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Kaspersky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Security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Network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четырехкомпонентное решение для контроля программ, эффективный контроль устройств 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веб-контроль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... Эти инновационные достижения говорят о том, что «Лаборатория Касперского» — явный лидер в области технологий борьбы с вредоносными программами. 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Kaspersky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Endpoint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Security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8 для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Windows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готов к завтрашнему дню! 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0A0EF-31F2-4C8D-B48D-4844046D32C0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lvl="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Теперь давайте познакомимся с другим ключевым продуктом «Лаборатории Касперского» —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Kaspersky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Security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Center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9.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Arial" pitchFamily="34" charset="0"/>
              <a:buChar char="•"/>
            </a:pP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Kaspersky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Security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Center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9 нельзя считать лишь панелью администрирования. Это решение — комплексная консоль управления системами безопасности.  Предназначенная для мониторинга действий систем защиты в различных операционных системах, аппаратных платформах и мобильных устройствах, консоль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Kaspersky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Security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Center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9 без сомнения станет основным инструментом в арсенале специалиста по IT-безопасности.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Замечательная новая возможность решения —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управление виртуальными машинами </a:t>
            </a:r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VMware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Security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Center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различает традиционные физические компьютеры и виртуальные машины, находящиеся в управляемой сети, и применяет для них различные политики и действия. Таким образом обеспечивается корректная поддержка жизненного цикла виртуальных машин и снижается нагрузка на хост-компьютер.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Arial" pitchFamily="34" charset="0"/>
              <a:buChar char="•"/>
            </a:pP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Виртуальные серверы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администрирования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упростят и оптимизируют управление системами безопасности в филиалах и подразделениях компании благодаря внедрению двухуровневой иерархии серверов администрирования на одном физическом сервере.</a:t>
            </a:r>
          </a:p>
          <a:p>
            <a:pPr lvl="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Теперь администраторы смогут вести централизованный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учет программных и аппаратных средств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сбора данных о программах на управляемых компьютерах и о подключенных к ним устройствам.</a:t>
            </a:r>
          </a:p>
          <a:p>
            <a:pPr lvl="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Реализована новая надежная система поиска уязвимостей в программах, установленных на сетевых компьютерах; задачи поиска уязвимостей управляются централизованно.</a:t>
            </a:r>
          </a:p>
          <a:p>
            <a:pPr lvl="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Интеграция с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Kaspersky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Security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Network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 </a:t>
            </a:r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Kaspersky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Security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Center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9 действует как локальный прокси-сервер системы </a:t>
            </a:r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Kaspersky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Security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Network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что позволяет оптимизировать трафик и ускоряет реагирование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Kaspersky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Security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Network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Мощная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веб-консоль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предназначена для мониторинга состояния системы безопасности, просмотра отчетов и статистики, выполнения основных операций по управлению с помощью простого и надежного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веб-интерфейса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Давайте рассмотрим подробнее возможности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Kaspersky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Security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Center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9 по управлению виртуальными машинами. 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0A0EF-31F2-4C8D-B48D-4844046D32C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67906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lvl="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 мере роста популярности виртуальных машин и серверов их надежная защита от вредоносных программ становится все более и более важной задачей.  Теперь с помощью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Kaspersky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Security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Center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9 этими машинами можно управлять централизованно, из единой унифицированной консоли для всех программ «Лаборатории Касперского».</a:t>
            </a:r>
          </a:p>
          <a:p>
            <a:pPr lvl="0">
              <a:buFont typeface="Arial" pitchFamily="34" charset="0"/>
              <a:buChar char="•"/>
            </a:pP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Kaspersky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Security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Center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9 автоматически обнаруживает виртуальные машины сразу после их запуска — точно так же, как это происходит с физическими компьютерами.</a:t>
            </a:r>
          </a:p>
          <a:p>
            <a:pPr lvl="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Еще одним преимуществом консоли является возможность корректно обслуживать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жизненный цикл постоянных и временных виртуальных машин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включая их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автоматическое обнаружение, установку и удаление.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Наконец, консоль выполняет автоматическую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оптимизацию нагрузки на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хост-компьютер при работе с запущенными на нем виртуальными машинами.  Например, предотвращается одновременный запуск на всех виртуальных машинах ресурсоемких операций (таких, как сканирование).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Если вы еще не внедрили технологию виртуализации, но считаете ее частью будущей стратегии, решение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Kaspersky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Security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Center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9 может стать неотъемлемой частью вашего плана развертывания.  Защита от вредоносных программ и унифицированное управление чрезвычайно важны для виртуальных машин. 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0A0EF-31F2-4C8D-B48D-4844046D32C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67906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территориально распределенных компаний эта функция является желанным дополнением.  Виртуальные серверы администрирования — это компонент, позволяющий создавать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двухуровневую иерархию серверов администрирования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одном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физическом сервере.</a:t>
            </a:r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рамках одного экземпляра (или одной установки)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Security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Center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можно создать до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 виртуальных серверов администрирования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Такой способ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 требует использования сторонних инструментов виртуализации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таких как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VMware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т. п.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Имеется возможность добавления дополнительных виртуальных серверов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для этого нужно воспользоваться версией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Kaspersky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Security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Center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9 для поставщиков решений (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Provider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Edition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которая позволяет создавать до 50 или до 100 виртуальных серверов в зависимости от используемого лицензионного ключа.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Поскольку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Kaspersky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Security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Center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9 — решение корпоративного уровня,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 помощью одного сервера можно управлять 25 000 рабочих мест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Предел достигается, когда на один экземпляр физических и виртуальных серверов приходится 25 000 клиентов. После этого необходим другой физический сервер со своими собственными виртуальными серверами.  Общее количество управляемых рабочих мест в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Kaspersky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Security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Center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9 не ограничено ничем, кроме имеющихся в вашем распоряжении аппаратных ресурсов.  Это хорошая новость для крупных корпораций, нуждающихся в единой консолидированной системе контроля безопасности.  Только «Лаборатория Касперского» предлагает защиту от вредоносных программ с хорошо масштабируемыми средствами управления.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упрощения управления и соблюдения корпоративных политик администраторы виртуальных серверов имеют доступ только к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собственным данным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своих серверах.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Вот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несколько преимуществ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использования виртуальных серверов администрирования: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они снижают нагрузку на единый сервер администрирования;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виртуальный сервер уменьшает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внутрисетевой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трафик и упрощает управление удаленными филиалами;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виртуальные серверы помогают распределить обязанности среди администраторов системы безопасности: каждый из них может управлять своей группой рабочих мест.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0A0EF-31F2-4C8D-B48D-4844046D32C0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67906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Мы уже обсуждали возможности и преимущества средства мониторинга уязвимостей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Kaspersky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Endpoint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Security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8 для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Windows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но при его централизованном использовании в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Kaspersky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Security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Center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9 оно превращается в мощный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инструмент для оценки уровня безопасности.</a:t>
            </a:r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Администратор может без труда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вести детальный учет аппаратных средств и программного обеспечения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 компьютерах под управлением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Kaspersky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Endpoint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Security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8 для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Windows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Это не только удобный способ составления списка ресурсов, но и возможность обнаружения уязвимостей, потенциально подверженных атакам «нулевого дня». </a:t>
            </a:r>
          </a:p>
          <a:p>
            <a:pPr lvl="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Еще одно важное преимущество средства мониторинга состоит в том, что оно составляет централизованные отчеты, позволяя IT-службам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сократить время реакции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 уязвимости в программном обеспечении. </a:t>
            </a:r>
          </a:p>
          <a:p>
            <a:pPr lvl="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Этот компонент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автоматически обновляется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системой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Kaspersky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Security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Network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и администраторы уведомляются только о самых последних угрозах и уязвимостях. 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0A0EF-31F2-4C8D-B48D-4844046D32C0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67906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Поскольку система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Kaspersky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Security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Network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тесно интегрирована с решением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Kaspersky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Security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Center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9 и управляемыми им рабочими местами, </a:t>
            </a:r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Security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Center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действует как локальный прокси-сервер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Kaspersky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Security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Network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Это позволяет существенно снизить нагрузку на сеть, поскольку обновление каждого рабочего места выполняется из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Security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Center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а не из облака.  Можно настроить политики и профили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Kaspersky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Security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Network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таким образом, чтобы компьютер обновлялся напрямую, даже когда он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отключен от сети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Если администратор намерен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контролировать систему защиты на основе </a:t>
            </a:r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Kaspersky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Security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Network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эту функцию можно включить в модулях контроля программ,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веб-контроля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проактивной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защиты 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веб-антивируса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Kaspersky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Endpoint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Security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8 для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Windows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0A0EF-31F2-4C8D-B48D-4844046D32C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67906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263F0-0946-437F-B757-9809C1C435DE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/>
              <a:t>Усиленная защита благодаря сочетанию </a:t>
            </a:r>
            <a:r>
              <a:rPr lang="ru-RU" sz="1200" dirty="0" err="1" smtClean="0"/>
              <a:t>проактивных</a:t>
            </a:r>
            <a:r>
              <a:rPr lang="ru-RU" sz="1200" dirty="0" smtClean="0"/>
              <a:t>, сигнатурных и облачных технологий</a:t>
            </a:r>
          </a:p>
          <a:p>
            <a:r>
              <a:rPr lang="ru-RU" sz="1200" dirty="0" smtClean="0"/>
              <a:t>Минимальный риск ложных срабатываний при проверке файлов, почтового и веб-трафика благодаря улучшенной системе обнаружения угроз</a:t>
            </a:r>
            <a:endParaRPr lang="en-US" sz="1200" dirty="0" smtClean="0"/>
          </a:p>
          <a:p>
            <a:r>
              <a:rPr lang="ru-RU" sz="1200" dirty="0" smtClean="0"/>
              <a:t>Мощные инструменты для контроля рабочего места:</a:t>
            </a:r>
          </a:p>
          <a:p>
            <a:r>
              <a:rPr lang="ru-RU" sz="1200" dirty="0" smtClean="0"/>
              <a:t>– контроль устройств</a:t>
            </a:r>
          </a:p>
          <a:p>
            <a:r>
              <a:rPr lang="ru-RU" sz="1200" dirty="0" smtClean="0"/>
              <a:t>– веб-контроль</a:t>
            </a:r>
          </a:p>
          <a:p>
            <a:r>
              <a:rPr lang="ru-RU" sz="1200" dirty="0" smtClean="0"/>
              <a:t>– контроль запуска программ</a:t>
            </a:r>
          </a:p>
          <a:p>
            <a:r>
              <a:rPr lang="ru-RU" sz="1200" dirty="0" smtClean="0"/>
              <a:t>– контроль активности программ / белые списки</a:t>
            </a:r>
          </a:p>
          <a:p>
            <a:r>
              <a:rPr lang="ru-RU" sz="1200" dirty="0" smtClean="0"/>
              <a:t>– поиск уязвимостей</a:t>
            </a:r>
            <a:endParaRPr lang="en-US" sz="1200" dirty="0" smtClean="0"/>
          </a:p>
          <a:p>
            <a:pPr lvl="0"/>
            <a:r>
              <a:rPr lang="ru-RU" sz="1200" dirty="0" smtClean="0"/>
              <a:t>Простое развертывание</a:t>
            </a:r>
            <a:r>
              <a:rPr lang="en-US" sz="1200" dirty="0" smtClean="0"/>
              <a:t>, </a:t>
            </a:r>
            <a:r>
              <a:rPr lang="ru-RU" sz="1200" dirty="0" smtClean="0"/>
              <a:t>оптимальное для любой </a:t>
            </a:r>
            <a:r>
              <a:rPr lang="en-US" sz="1200" dirty="0" smtClean="0"/>
              <a:t>IT</a:t>
            </a:r>
            <a:r>
              <a:rPr lang="ru-RU" sz="1200" dirty="0" smtClean="0"/>
              <a:t>-среды независимо от наличия собственных </a:t>
            </a:r>
            <a:r>
              <a:rPr lang="en-US" sz="1200" dirty="0" smtClean="0"/>
              <a:t>IT-</a:t>
            </a:r>
            <a:r>
              <a:rPr lang="ru-RU" sz="1200" dirty="0" smtClean="0"/>
              <a:t>специалистов</a:t>
            </a:r>
            <a:r>
              <a:rPr lang="en-US" sz="1200" dirty="0" smtClean="0"/>
              <a:t>.</a:t>
            </a:r>
          </a:p>
          <a:p>
            <a:pPr lvl="0"/>
            <a:r>
              <a:rPr lang="ru-RU" sz="1200" dirty="0" smtClean="0"/>
              <a:t>Полная интеграция с </a:t>
            </a:r>
            <a:r>
              <a:rPr lang="en-US" sz="1200" dirty="0" smtClean="0"/>
              <a:t>Kaspersky Security Center 9</a:t>
            </a:r>
            <a:r>
              <a:rPr lang="ru-RU" sz="1200" dirty="0" smtClean="0"/>
              <a:t> для централизованного управления защитой</a:t>
            </a:r>
          </a:p>
          <a:p>
            <a:pPr lvl="0"/>
            <a:r>
              <a:rPr lang="ru-RU" sz="1200" dirty="0" smtClean="0"/>
              <a:t>Интеграция с </a:t>
            </a:r>
            <a:r>
              <a:rPr lang="en-US" sz="1200" dirty="0" smtClean="0"/>
              <a:t>KSN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0A0EF-31F2-4C8D-B48D-4844046D32C0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Оперативное развертывание системы защиты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Kaspersky Security Center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позволяет администратору быстро развернуть систему защиты, используя инсталляционные пакеты, созданные при установке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Kaspersky Security Center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кроме того, можно формировать собственные инсталляционные пакеты, а также устанавливать приложения сторонних производителей.</a:t>
            </a:r>
          </a:p>
          <a:p>
            <a:pPr lvl="0"/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Поддержка иерархической структуры управления.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Kaspersky Security Center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позволяет объединять все компьютеры и устройства сети в иерархическую структуру и создавать правила наследования задач и политик, а также обеспечивает разграничение прав системных администраторов.</a:t>
            </a:r>
          </a:p>
          <a:p>
            <a:pPr lvl="0"/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 надергать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еще текста из листовки в 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ноутсы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0A0EF-31F2-4C8D-B48D-4844046D32C0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Kaspersky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Endpoint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Security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8 для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Windows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Kaspersky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Security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Center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9 реализуют в себе несколько ключевых идей, которые будут понятны профессионалам в области IT-безопасности.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Полная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защита и контроль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изменяющихся IT-сред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путем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снижения рисков, повышения гибкости и повышения продуктивности и маневренности бизнеса.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Проактивная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защита от появляющихся угроз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благодаря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интеллектуальному решению безопасности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разработанному ведущими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специалистами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«Лаборатории Касперского». 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263F0-0946-437F-B757-9809C1C435DE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60306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0A0EF-31F2-4C8D-B48D-4844046D32C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8328685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Объединенный дистрибутив Kaspersky Endpoint Security 8 для</a:t>
            </a:r>
            <a:r>
              <a:rPr lang="ru-RU" baseline="0" dirty="0" smtClean="0"/>
              <a:t> </a:t>
            </a:r>
            <a:r>
              <a:rPr lang="ru-RU" dirty="0" err="1" smtClean="0"/>
              <a:t>Windows</a:t>
            </a:r>
            <a:r>
              <a:rPr lang="ru-RU" dirty="0" smtClean="0"/>
              <a:t> позволяет установить это приложение как на рабочую станцию, так и на файловый сервер – в зависимости от приобретенной лицензии. Доступная функциональность:</a:t>
            </a:r>
          </a:p>
          <a:p>
            <a:r>
              <a:rPr lang="ru-RU" dirty="0" smtClean="0"/>
              <a:t> </a:t>
            </a:r>
          </a:p>
          <a:p>
            <a:r>
              <a:rPr lang="ru-RU" dirty="0" smtClean="0"/>
              <a:t>•         В случае, если приобретен продукт Kaspersky </a:t>
            </a:r>
            <a:r>
              <a:rPr lang="ru-RU" dirty="0" err="1" smtClean="0"/>
              <a:t>Work</a:t>
            </a:r>
            <a:r>
              <a:rPr lang="ru-RU" dirty="0" smtClean="0"/>
              <a:t> </a:t>
            </a:r>
            <a:r>
              <a:rPr lang="ru-RU" dirty="0" err="1" smtClean="0"/>
              <a:t>Space</a:t>
            </a:r>
            <a:r>
              <a:rPr lang="ru-RU" dirty="0" smtClean="0"/>
              <a:t> Security, возможна установка приложения только на рабочие станции;</a:t>
            </a:r>
          </a:p>
          <a:p>
            <a:r>
              <a:rPr lang="ru-RU" dirty="0" smtClean="0"/>
              <a:t>•         В случае, если приобретен продукт "Антивирус Касперского для файловых серверов", возможна установка только на сервер;</a:t>
            </a:r>
          </a:p>
          <a:p>
            <a:r>
              <a:rPr lang="ru-RU" dirty="0" smtClean="0"/>
              <a:t>•         В случае, если приобретен один продукт Kaspersky </a:t>
            </a:r>
            <a:r>
              <a:rPr lang="ru-RU" dirty="0" err="1" smtClean="0"/>
              <a:t>Business</a:t>
            </a:r>
            <a:r>
              <a:rPr lang="ru-RU" dirty="0" smtClean="0"/>
              <a:t> </a:t>
            </a:r>
            <a:r>
              <a:rPr lang="ru-RU" dirty="0" err="1" smtClean="0"/>
              <a:t>Space</a:t>
            </a:r>
            <a:r>
              <a:rPr lang="ru-RU" dirty="0" smtClean="0"/>
              <a:t> Security, Kaspersky </a:t>
            </a:r>
            <a:r>
              <a:rPr lang="ru-RU" dirty="0" err="1" smtClean="0"/>
              <a:t>Enterprise</a:t>
            </a:r>
            <a:r>
              <a:rPr lang="ru-RU" dirty="0" smtClean="0"/>
              <a:t> </a:t>
            </a:r>
            <a:r>
              <a:rPr lang="ru-RU" dirty="0" err="1" smtClean="0"/>
              <a:t>Space</a:t>
            </a:r>
            <a:r>
              <a:rPr lang="ru-RU" dirty="0" smtClean="0"/>
              <a:t> Security или Kaspersky </a:t>
            </a:r>
            <a:r>
              <a:rPr lang="ru-RU" dirty="0" err="1" smtClean="0"/>
              <a:t>Total</a:t>
            </a:r>
            <a:r>
              <a:rPr lang="ru-RU" dirty="0" smtClean="0"/>
              <a:t> </a:t>
            </a:r>
            <a:r>
              <a:rPr lang="ru-RU" dirty="0" err="1" smtClean="0"/>
              <a:t>Space</a:t>
            </a:r>
            <a:r>
              <a:rPr lang="ru-RU" dirty="0" smtClean="0"/>
              <a:t> Security, возможна установка как на рабочие станции,</a:t>
            </a:r>
            <a:r>
              <a:rPr lang="ru-RU" baseline="0" dirty="0" smtClean="0"/>
              <a:t> так </a:t>
            </a:r>
            <a:r>
              <a:rPr lang="ru-RU" dirty="0" smtClean="0"/>
              <a:t>и на файловый сервер.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0A0EF-31F2-4C8D-B48D-4844046D32C0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4411897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0A0EF-31F2-4C8D-B48D-4844046D32C0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Для начала</a:t>
            </a:r>
            <a:r>
              <a:rPr lang="ru-RU" baseline="0" dirty="0" smtClean="0"/>
              <a:t> рассмотрим текущую ситуацию в сфере </a:t>
            </a:r>
            <a:r>
              <a:rPr lang="ru-RU" baseline="0" dirty="0" err="1" smtClean="0"/>
              <a:t>ИТ-угроз</a:t>
            </a:r>
            <a:r>
              <a:rPr lang="ru-RU" baseline="0" dirty="0" smtClean="0"/>
              <a:t>. Количество всевозможных атак, </a:t>
            </a:r>
            <a:r>
              <a:rPr lang="ru-RU" baseline="0" dirty="0" err="1" smtClean="0"/>
              <a:t>зловредов</a:t>
            </a:r>
            <a:r>
              <a:rPr lang="ru-RU" baseline="0" dirty="0" smtClean="0"/>
              <a:t> и уязвимостей в ПО неумолимо растёт. По этой причине возникает несколько серьёзных вопросов. А как же быть с базами угроз? Каналы связи и дисковое пространство на компьютерах не «резиновые». Соответственно, где же хранить </a:t>
            </a:r>
            <a:r>
              <a:rPr lang="ru-RU" baseline="0" dirty="0" err="1" smtClean="0"/>
              <a:t>таррабайты</a:t>
            </a:r>
            <a:r>
              <a:rPr lang="ru-RU" baseline="0" dirty="0" smtClean="0"/>
              <a:t> информации об угрозах, как обеспечить мгновенную реакцию и что делать, когда </a:t>
            </a:r>
            <a:r>
              <a:rPr lang="ru-RU" baseline="0" dirty="0" err="1" smtClean="0"/>
              <a:t>проактивные</a:t>
            </a:r>
            <a:r>
              <a:rPr lang="ru-RU" baseline="0" dirty="0" smtClean="0"/>
              <a:t> способы защиты оказываются бессильными?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B78A95-A41F-4297-9590-EBD68144413A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Наш</a:t>
            </a:r>
            <a:r>
              <a:rPr lang="ru-RU" baseline="0" dirty="0" smtClean="0"/>
              <a:t> ответ на эти вопросы- «облачная» защита.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B78A95-A41F-4297-9590-EBD68144413A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Сначала позвольте познакомить вас с </a:t>
            </a:r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Kaspersky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Endpoint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Security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8 для </a:t>
            </a:r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Windows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 Это обновление для текущей версии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Kaspersky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Anti-Virus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для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Windows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(версия 6, выпуск 2).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Сразу бросается в глаза обновленный внешний вид, свежий и лаконичный, позволяющий администратору получить ясное представление о состоянии решения безопасности.  Интуитивный интерфейс отображает полезную и важную информацию об активной системе защиты. 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0A0EF-31F2-4C8D-B48D-4844046D32C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Присмотревшись повнимательнее, мы обнаружим, что функции решения разделены на две основных части: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защита узлов сети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контроль рабочего места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Компонент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защиты узлов сети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включает модуль сканирования на наличие вредоносных программ 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субмодули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предназначенные для обнаружения угроз. 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Kaspersky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Endpoint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Security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8 для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Windows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содержит совершенно новый модуль сканирования, поэтому пользователи могут быть уверены, что их защищает самая быстрая и эффективная технология из существующих.  Модуль сочетает в себе сигнатурную и </a:t>
            </a:r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проактивную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защиту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(в том числе на основе эвристики). Таким образом, клиенты «Лаборатории Касперского» оказываются защищены как от известных, так и от неизвестных угроз.  Но этим дело не ограничивается: «Лаборатория Касперского» воспользовалась возможностями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облачных сред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интегрировав в модуль систему </a:t>
            </a:r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Kaspersky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Security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Network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которая обеспечивает мгновенную интеллектуальную реакцию на сложные угрозы.  Благодаря взаимодействию этих технологий «Лаборатории Касперского» удалось создать надежный механизм защиты, подготовленный к отражению как существующих, так и новых угроз.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(ЩЕЛЧОК) Группа компонентов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контроля рабочего места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объединяет три чрезвычайно важные технологии системного управления: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контроль программ, контроль устройств и </a:t>
            </a:r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веб-контроль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Немного позже я расскажу об уникальном способе, применяемом нами для контроля программ. 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Кроме того, мы внедрили усовершенствованный детализированный модуль контроля устройств, позволяющий администратору управлять внешними устройствами (например, USB-накопителями).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наконец — новое дополнение к средствам контроля рабочего места «Лаборатории Касперского»: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веб-контроль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предусматривающий фильтрацию URL-адресов и контроль просмотра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веб-страниц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Давайте поближе познакомимся с системой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Kaspersky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Security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Network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ее ролью в обеспечении защиты.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0A0EF-31F2-4C8D-B48D-4844046D32C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Kaspersky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Security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Network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— это </a:t>
            </a:r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репутационная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база данных на основе облачных технологий.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Миллионы пользователей из нашего глобального сообщества добровольно предоставляют в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Kaspersky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Security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Network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данные о подозрительных действиях и попытках атак вредоносного ПО. 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Эти данные вместе с собственными списками файлов «ЛК»,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веб-ресурсами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профилями приложений составляют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миллиарды записей.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При появлении в пользовательской ОС новой угрозы система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Kaspersky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Security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Network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реагирует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мгновенно,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гораздо быстрее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традиционных средств защиты, предлагаемых сегодня многими производителями. 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Kaspersky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Security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Network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повышает производительность некоторых компонентов защиты и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снижает количество ложных срабатываний.</a:t>
            </a:r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Kaspersky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Security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Network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— ключевой компонент интегрированного решения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Kaspersky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Endpoint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Security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8 для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Windows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В ходе презентации вы еще не раз услышите о ее многочисленных возможностях. 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0A0EF-31F2-4C8D-B48D-4844046D32C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частности,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одним из наших облачных сервисов является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Kaspersky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Security Network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KSN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KSN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– это распределённая система мониторинга и быстрого реагирования на компьютерные угрозы. Множество компьютеров, входящих в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KSN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сообщают «облаку» об источниках заражения и обнаруженной подозрительной активности. После обработки полученной информации она становится доступной другим компьютерам, имеющим соединение с «облаком». Фактически посредством инфраструктуры антивирусной компании пользователи в состоянии оперативно делиться между собой информацией о проводимых против них атаках и источниках таких атак.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Помимо информации об угрозах в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KSN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стекается  информацию о популярности и репутации программ 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веб-сайтов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среди других пользователей – участников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KSN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Эта информация впоследствии используется при принятии решения о степени опасности того или иного файла 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веб-сайта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блокирования подозрительной активности на компьютерах пользователей.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Таким образом, собирая и обрабатывая данные от каждого участника сети, «облачная» защита представляет собой мощную экспертную систему, направленную на анализ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киберкриминальной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активности. Данные, необходимые для блокирования атаки, которой подвергся компьютер любого пользователя, оперативно передаются всем участникам «облачной» сети, что позволяет эффективно предотвращать последующие заражения.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KSN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обеспечивает оперативную защиту от новых вредоносных программ, качественное детектирование (благодаря уточнению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детектов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централизованных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репутационных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базах данных) и детальное видение глобальной картины угроз.</a:t>
            </a: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B78A95-A41F-4297-9590-EBD68144413A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K_BG_0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9" name="Picture 18" descr="right side_blocker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896652" y="0"/>
            <a:ext cx="6278880" cy="6857999"/>
          </a:xfrm>
          <a:prstGeom prst="rect">
            <a:avLst/>
          </a:prstGeom>
        </p:spPr>
      </p:pic>
      <p:pic>
        <p:nvPicPr>
          <p:cNvPr id="20" name="Picture 19" descr="left side_blocker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6400800" cy="6858000"/>
          </a:xfrm>
          <a:prstGeom prst="rect">
            <a:avLst/>
          </a:prstGeom>
          <a:effectLst>
            <a:outerShdw blurRad="127000" dist="127000" algn="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14393" y="2104039"/>
            <a:ext cx="4378131" cy="1785817"/>
          </a:xfrm>
        </p:spPr>
        <p:txBody>
          <a:bodyPr anchor="b">
            <a:noAutofit/>
          </a:bodyPr>
          <a:lstStyle>
            <a:lvl1pPr algn="l">
              <a:lnSpc>
                <a:spcPct val="75000"/>
              </a:lnSpc>
              <a:defRPr sz="600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4392" y="3947463"/>
            <a:ext cx="4378133" cy="1371600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gradFill>
                  <a:gsLst>
                    <a:gs pos="0">
                      <a:schemeClr val="tx2">
                        <a:lumMod val="20000"/>
                        <a:lumOff val="80000"/>
                      </a:schemeClr>
                    </a:gs>
                    <a:gs pos="100000">
                      <a:srgbClr val="00A8A0"/>
                    </a:gs>
                  </a:gsLst>
                  <a:lin ang="5400000" scaled="0"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EE060-480D-4DC5-81DB-10626411E3A6}" type="datetime1">
              <a:rPr lang="en-US" smtClean="0"/>
              <a:pPr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2010.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614B2-E778-4E13-AD75-163A3F89397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8" name="Picture 17" descr="K_logo_lg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523779" y="5491918"/>
            <a:ext cx="3819621" cy="850320"/>
          </a:xfrm>
          <a:prstGeom prst="rect">
            <a:avLst/>
          </a:prstGeom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6A13B-12DC-4D80-82BB-0AD028D76927}" type="datetime1">
              <a:rPr lang="en-US" smtClean="0"/>
              <a:pPr/>
              <a:t>10/17/2011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2010.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614B2-E778-4E13-AD75-163A3F8939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 no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99D18-ACF9-4AD1-BFDB-B557C4F5C3BD}" type="datetime1">
              <a:rPr lang="en-US" smtClean="0"/>
              <a:pPr/>
              <a:t>10/17/2011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2010.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614B2-E778-4E13-AD75-163A3F8939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aspersky main_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pt-01.jpg"/>
          <p:cNvPicPr>
            <a:picLocks noChangeAspect="1"/>
          </p:cNvPicPr>
          <p:nvPr userDrawn="1"/>
        </p:nvPicPr>
        <p:blipFill>
          <a:blip r:embed="rId2" cstate="print"/>
          <a:srcRect r="5724"/>
          <a:stretch>
            <a:fillRect/>
          </a:stretch>
        </p:blipFill>
        <p:spPr>
          <a:xfrm>
            <a:off x="0" y="0"/>
            <a:ext cx="9145523" cy="68579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3" y="1124744"/>
            <a:ext cx="8209160" cy="532631"/>
          </a:xfrm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txBody>
          <a:bodyPr lIns="0" tIns="0" rIns="0" bIns="0" anchor="t" anchorCtr="0">
            <a:normAutofit/>
          </a:bodyPr>
          <a:lstStyle>
            <a:lvl1pPr algn="l"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1812925"/>
            <a:ext cx="8209161" cy="2480195"/>
          </a:xfrm>
          <a:prstGeom prst="rect">
            <a:avLst/>
          </a:prstGeom>
          <a:effectLst/>
        </p:spPr>
        <p:txBody>
          <a:bodyPr lIns="0" tIns="0" rIns="0" bIns="0">
            <a:normAutofit/>
          </a:bodyPr>
          <a:lstStyle>
            <a:lvl1pPr marL="0" indent="0" algn="l">
              <a:buNone/>
              <a:defRPr sz="18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94077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aspersky main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326372"/>
            <a:ext cx="9144000" cy="5316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5287" y="274638"/>
            <a:ext cx="8353425" cy="346050"/>
          </a:xfrm>
          <a:effectLst/>
        </p:spPr>
        <p:txBody>
          <a:bodyPr lIns="0" tIns="0" rIns="0" bIns="0" anchor="t" anchorCtr="0">
            <a:normAutofit/>
          </a:bodyPr>
          <a:lstStyle>
            <a:lvl1pPr algn="l"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ru-RU" dirty="0"/>
          </a:p>
        </p:txBody>
      </p:sp>
      <p:pic>
        <p:nvPicPr>
          <p:cNvPr id="9" name="Picture 8" descr="Kaspersky_RGB_NE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40371" y="6348579"/>
            <a:ext cx="1561894" cy="501592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395287" y="620713"/>
            <a:ext cx="8353425" cy="288007"/>
          </a:xfrm>
          <a:prstGeom prst="rect">
            <a:avLst/>
          </a:prstGeom>
          <a:effectLst/>
        </p:spPr>
        <p:txBody>
          <a:bodyPr lIns="0" tIns="0" rIns="0" bIns="0">
            <a:noAutofit/>
          </a:bodyPr>
          <a:lstStyle>
            <a:lvl1pPr marL="0" indent="0">
              <a:buNone/>
              <a:defRPr sz="1600" b="1">
                <a:solidFill>
                  <a:srgbClr val="404040"/>
                </a:solidFill>
              </a:defRPr>
            </a:lvl1pPr>
            <a:lvl2pPr marL="0" indent="0">
              <a:buNone/>
              <a:defRPr sz="1600"/>
            </a:lvl2pPr>
            <a:lvl3pPr marL="0" indent="0">
              <a:buNone/>
              <a:defRPr sz="1600"/>
            </a:lvl3pPr>
            <a:lvl4pPr marL="0" indent="0">
              <a:buNone/>
              <a:defRPr sz="1600"/>
            </a:lvl4pPr>
            <a:lvl5pPr marL="0" indent="0">
              <a:buNone/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3654739" y="6426985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914400" rtl="0" eaLnBrk="1" latinLnBrk="0" hangingPunct="1">
              <a:def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|  </a:t>
            </a:r>
            <a:fld id="{E4A7AC5A-95FC-4578-B4F4-556A8C9A47FF}" type="datetime1">
              <a:rPr lang="ru-RU" smtClean="0"/>
              <a:pPr/>
              <a:t>17.10.2011</a:t>
            </a:fld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33254" y="6426985"/>
            <a:ext cx="27250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914400" rtl="0" eaLnBrk="1" latinLnBrk="0" hangingPunct="1">
              <a:def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algn="ctr"/>
            <a:r>
              <a:rPr lang="ru-RU" smtClean="0"/>
              <a:t>Защита из "облака"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5288" y="6426985"/>
            <a:ext cx="64832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PAGE </a:t>
            </a:r>
            <a:fld id="{D864BF6A-2904-4572-8908-FAC5332C3C2A}" type="slidenum">
              <a:rPr lang="en-US" smtClean="0"/>
              <a:pPr/>
              <a:t>‹#›</a:t>
            </a:fld>
            <a:r>
              <a:rPr lang="en-US" dirty="0" smtClean="0"/>
              <a:t>  |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K_BG_0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9" name="Picture 18" descr="right side_blocker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896652" y="0"/>
            <a:ext cx="6278880" cy="6857999"/>
          </a:xfrm>
          <a:prstGeom prst="rect">
            <a:avLst/>
          </a:prstGeom>
        </p:spPr>
      </p:pic>
      <p:pic>
        <p:nvPicPr>
          <p:cNvPr id="20" name="Picture 19" descr="left side_blocker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6400800" cy="6858000"/>
          </a:xfrm>
          <a:prstGeom prst="rect">
            <a:avLst/>
          </a:prstGeom>
          <a:effectLst>
            <a:outerShdw blurRad="127000" dist="127000" algn="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14393" y="2104039"/>
            <a:ext cx="4378131" cy="1785817"/>
          </a:xfrm>
        </p:spPr>
        <p:txBody>
          <a:bodyPr anchor="b">
            <a:noAutofit/>
          </a:bodyPr>
          <a:lstStyle>
            <a:lvl1pPr algn="l">
              <a:lnSpc>
                <a:spcPct val="75000"/>
              </a:lnSpc>
              <a:defRPr sz="600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4392" y="3947463"/>
            <a:ext cx="4378133" cy="1371600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gradFill>
                  <a:gsLst>
                    <a:gs pos="0">
                      <a:schemeClr val="tx2">
                        <a:lumMod val="20000"/>
                        <a:lumOff val="80000"/>
                      </a:schemeClr>
                    </a:gs>
                    <a:gs pos="100000">
                      <a:srgbClr val="00A8A0"/>
                    </a:gs>
                  </a:gsLst>
                  <a:lin ang="5400000" scaled="0"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EE060-480D-4DC5-81DB-10626411E3A6}" type="datetime1">
              <a:rPr lang="en-US" smtClean="0"/>
              <a:pPr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2010.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614B2-E778-4E13-AD75-163A3F89397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8" name="Picture 17" descr="K_logo_lg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523779" y="5491918"/>
            <a:ext cx="3819621" cy="850320"/>
          </a:xfrm>
          <a:prstGeom prst="rect">
            <a:avLst/>
          </a:prstGeom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em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K_BG_0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01D6D-1347-4D30-A66C-291E68C791E3}" type="datetime1">
              <a:rPr lang="en-US" smtClean="0"/>
              <a:pPr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2010.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614B2-E778-4E13-AD75-163A3F89397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 descr="right side_blocker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896652" y="0"/>
            <a:ext cx="6278880" cy="6857999"/>
          </a:xfrm>
          <a:prstGeom prst="rect">
            <a:avLst/>
          </a:prstGeom>
        </p:spPr>
      </p:pic>
      <p:sp>
        <p:nvSpPr>
          <p:cNvPr id="14" name="4-Point Star 13"/>
          <p:cNvSpPr/>
          <p:nvPr userDrawn="1"/>
        </p:nvSpPr>
        <p:spPr>
          <a:xfrm>
            <a:off x="-533400" y="1949668"/>
            <a:ext cx="457200" cy="457200"/>
          </a:xfrm>
          <a:prstGeom prst="star4">
            <a:avLst/>
          </a:prstGeom>
          <a:gradFill flip="none" rotWithShape="1">
            <a:gsLst>
              <a:gs pos="0">
                <a:schemeClr val="bg1">
                  <a:alpha val="50000"/>
                </a:schemeClr>
              </a:gs>
              <a:gs pos="9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4-Point Star 16"/>
          <p:cNvSpPr/>
          <p:nvPr userDrawn="1"/>
        </p:nvSpPr>
        <p:spPr>
          <a:xfrm>
            <a:off x="-533400" y="5231528"/>
            <a:ext cx="457200" cy="457200"/>
          </a:xfrm>
          <a:prstGeom prst="star4">
            <a:avLst/>
          </a:prstGeom>
          <a:gradFill flip="none" rotWithShape="1">
            <a:gsLst>
              <a:gs pos="0">
                <a:schemeClr val="bg1">
                  <a:alpha val="50000"/>
                </a:schemeClr>
              </a:gs>
              <a:gs pos="9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4-Point Star 17"/>
          <p:cNvSpPr/>
          <p:nvPr userDrawn="1"/>
        </p:nvSpPr>
        <p:spPr>
          <a:xfrm>
            <a:off x="4369672" y="6858000"/>
            <a:ext cx="457200" cy="457200"/>
          </a:xfrm>
          <a:prstGeom prst="star4">
            <a:avLst/>
          </a:prstGeom>
          <a:gradFill flip="none" rotWithShape="1">
            <a:gsLst>
              <a:gs pos="0">
                <a:schemeClr val="bg1">
                  <a:alpha val="50000"/>
                </a:schemeClr>
              </a:gs>
              <a:gs pos="9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4-Point Star 22"/>
          <p:cNvSpPr/>
          <p:nvPr userDrawn="1"/>
        </p:nvSpPr>
        <p:spPr>
          <a:xfrm>
            <a:off x="2895600" y="-457200"/>
            <a:ext cx="457200" cy="457200"/>
          </a:xfrm>
          <a:prstGeom prst="star4">
            <a:avLst/>
          </a:prstGeom>
          <a:gradFill flip="none" rotWithShape="1">
            <a:gsLst>
              <a:gs pos="0">
                <a:schemeClr val="bg1">
                  <a:alpha val="50000"/>
                </a:schemeClr>
              </a:gs>
              <a:gs pos="9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left side_blocker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6400800" cy="6858000"/>
          </a:xfrm>
          <a:prstGeom prst="rect">
            <a:avLst/>
          </a:prstGeom>
          <a:effectLst>
            <a:outerShdw blurRad="127000" dist="127000" algn="l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1" descr="K_logo_lg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523779" y="5491918"/>
            <a:ext cx="3819621" cy="850320"/>
          </a:xfrm>
          <a:prstGeom prst="rect">
            <a:avLst/>
          </a:prstGeom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3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1.07986 -0.0555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000" y="-28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3.33333E-6 -1.85185E-6 L 1.07639 -0.3361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00" y="-168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3" presetClass="path" presetSubtype="0" repeatCount="indefinite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1.38889E-6 -3.33333E-6 L 0.54688 -0.3069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00" y="-153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" presetClass="emph" presetSubtype="0" repeatCount="indefinite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3" presetClass="path" presetSubtype="0" repeatCount="indefinite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3.33333E-6 3.33333E-6 L 0.69461 0.0969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00" y="48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" presetClass="emph" presetSubtype="0" repeatCount="indefinite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animScale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7" grpId="0" animBg="1"/>
      <p:bldP spid="17" grpId="1" animBg="1"/>
      <p:bldP spid="18" grpId="0" animBg="1"/>
      <p:bldP spid="18" grpId="1" animBg="1"/>
      <p:bldP spid="23" grpId="0" animBg="1"/>
      <p:bldP spid="23" grpId="1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201F4-21F3-4819-8BC7-992DF7E605F4}" type="datetime1">
              <a:rPr lang="en-US" smtClean="0"/>
              <a:pPr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2010.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614B2-E778-4E13-AD75-163A3F8939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99102"/>
            <a:ext cx="8229600" cy="80645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229600" cy="4419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4DE9D-4AB0-44B6-B605-0051376709BC}" type="datetime1">
              <a:rPr lang="en-US" smtClean="0"/>
              <a:pPr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2010.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614B2-E778-4E13-AD75-163A3F8939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ubtitle 2"/>
          <p:cNvSpPr>
            <a:spLocks noGrp="1"/>
          </p:cNvSpPr>
          <p:nvPr>
            <p:ph type="subTitle" idx="13"/>
          </p:nvPr>
        </p:nvSpPr>
        <p:spPr>
          <a:xfrm>
            <a:off x="304800" y="1195431"/>
            <a:ext cx="8229600" cy="457200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gradFill>
                  <a:gsLst>
                    <a:gs pos="0">
                      <a:schemeClr val="accent2"/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 scaled="0"/>
                </a:gradFill>
                <a:effectLst/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99102"/>
            <a:ext cx="8229600" cy="80645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A133C-2B41-451B-A371-A95C0995EC62}" type="datetime1">
              <a:rPr lang="en-US" smtClean="0"/>
              <a:pPr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2010.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614B2-E778-4E13-AD75-163A3F8939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ubtitle 2"/>
          <p:cNvSpPr>
            <a:spLocks noGrp="1"/>
          </p:cNvSpPr>
          <p:nvPr>
            <p:ph type="subTitle" idx="13"/>
          </p:nvPr>
        </p:nvSpPr>
        <p:spPr>
          <a:xfrm>
            <a:off x="304800" y="1195431"/>
            <a:ext cx="8229600" cy="457200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75000"/>
              <a:buFont typeface="Arial" pitchFamily="34" charset="0"/>
              <a:buNone/>
              <a:defRPr lang="en-US" sz="2400" kern="1200" dirty="0">
                <a:gradFill>
                  <a:gsLst>
                    <a:gs pos="0">
                      <a:schemeClr val="accent2"/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F038C-1002-4657-A61D-74FFFB5538D2}" type="datetime1">
              <a:rPr lang="en-US" smtClean="0"/>
              <a:pPr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2010.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614B2-E778-4E13-AD75-163A3F8939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em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K_BG_0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01D6D-1347-4D30-A66C-291E68C791E3}" type="datetime1">
              <a:rPr lang="en-US" smtClean="0"/>
              <a:pPr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2010.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614B2-E778-4E13-AD75-163A3F89397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 descr="right side_blocker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896652" y="0"/>
            <a:ext cx="6278880" cy="6857999"/>
          </a:xfrm>
          <a:prstGeom prst="rect">
            <a:avLst/>
          </a:prstGeom>
        </p:spPr>
      </p:pic>
      <p:sp>
        <p:nvSpPr>
          <p:cNvPr id="14" name="4-Point Star 13"/>
          <p:cNvSpPr/>
          <p:nvPr userDrawn="1"/>
        </p:nvSpPr>
        <p:spPr>
          <a:xfrm>
            <a:off x="-533400" y="1949668"/>
            <a:ext cx="457200" cy="457200"/>
          </a:xfrm>
          <a:prstGeom prst="star4">
            <a:avLst/>
          </a:prstGeom>
          <a:gradFill flip="none" rotWithShape="1">
            <a:gsLst>
              <a:gs pos="0">
                <a:schemeClr val="bg1">
                  <a:alpha val="50000"/>
                </a:schemeClr>
              </a:gs>
              <a:gs pos="9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4-Point Star 16"/>
          <p:cNvSpPr/>
          <p:nvPr userDrawn="1"/>
        </p:nvSpPr>
        <p:spPr>
          <a:xfrm>
            <a:off x="-533400" y="5231528"/>
            <a:ext cx="457200" cy="457200"/>
          </a:xfrm>
          <a:prstGeom prst="star4">
            <a:avLst/>
          </a:prstGeom>
          <a:gradFill flip="none" rotWithShape="1">
            <a:gsLst>
              <a:gs pos="0">
                <a:schemeClr val="bg1">
                  <a:alpha val="50000"/>
                </a:schemeClr>
              </a:gs>
              <a:gs pos="9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4-Point Star 17"/>
          <p:cNvSpPr/>
          <p:nvPr userDrawn="1"/>
        </p:nvSpPr>
        <p:spPr>
          <a:xfrm>
            <a:off x="4369672" y="6858000"/>
            <a:ext cx="457200" cy="457200"/>
          </a:xfrm>
          <a:prstGeom prst="star4">
            <a:avLst/>
          </a:prstGeom>
          <a:gradFill flip="none" rotWithShape="1">
            <a:gsLst>
              <a:gs pos="0">
                <a:schemeClr val="bg1">
                  <a:alpha val="50000"/>
                </a:schemeClr>
              </a:gs>
              <a:gs pos="9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4-Point Star 22"/>
          <p:cNvSpPr/>
          <p:nvPr userDrawn="1"/>
        </p:nvSpPr>
        <p:spPr>
          <a:xfrm>
            <a:off x="2895600" y="-457200"/>
            <a:ext cx="457200" cy="457200"/>
          </a:xfrm>
          <a:prstGeom prst="star4">
            <a:avLst/>
          </a:prstGeom>
          <a:gradFill flip="none" rotWithShape="1">
            <a:gsLst>
              <a:gs pos="0">
                <a:schemeClr val="bg1">
                  <a:alpha val="50000"/>
                </a:schemeClr>
              </a:gs>
              <a:gs pos="9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left side_blocker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6400800" cy="6858000"/>
          </a:xfrm>
          <a:prstGeom prst="rect">
            <a:avLst/>
          </a:prstGeom>
          <a:effectLst>
            <a:outerShdw blurRad="127000" dist="127000" algn="l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1" descr="K_logo_lg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523779" y="5491918"/>
            <a:ext cx="3819621" cy="850320"/>
          </a:xfrm>
          <a:prstGeom prst="rect">
            <a:avLst/>
          </a:prstGeom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3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1.07986 -0.0555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000" y="-28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3.33333E-6 -1.85185E-6 L 1.07639 -0.3361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00" y="-168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3" presetClass="path" presetSubtype="0" repeatCount="indefinite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1.38889E-6 -3.33333E-6 L 0.54688 -0.3069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00" y="-153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" presetClass="emph" presetSubtype="0" repeatCount="indefinite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3" presetClass="path" presetSubtype="0" repeatCount="indefinite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3.33333E-6 3.33333E-6 L 0.69461 0.0969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00" y="48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" presetClass="emph" presetSubtype="0" repeatCount="indefinite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animScale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7" grpId="0" animBg="1"/>
      <p:bldP spid="17" grpId="1" animBg="1"/>
      <p:bldP spid="18" grpId="0" animBg="1"/>
      <p:bldP spid="18" grpId="1" animBg="1"/>
      <p:bldP spid="23" grpId="0" animBg="1"/>
      <p:bldP spid="23" grpId="1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4CB8D-13EE-437B-A007-C178BB7822A8}" type="datetime1">
              <a:rPr lang="en-US" smtClean="0"/>
              <a:pPr/>
              <a:t>10/17/2011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2010.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614B2-E778-4E13-AD75-163A3F8939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36701-B954-41C5-B916-1F4D5E884A1C}" type="datetime1">
              <a:rPr lang="en-US" smtClean="0"/>
              <a:pPr/>
              <a:t>10/17/2011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2010. All Rights Reserved.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614B2-E778-4E13-AD75-163A3F8939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DFAC0-7B2C-45CE-882B-A08F14CCED49}" type="datetime1">
              <a:rPr lang="en-US" smtClean="0"/>
              <a:pPr/>
              <a:t>10/17/2011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2010.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614B2-E778-4E13-AD75-163A3F8939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aspersky main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326372"/>
            <a:ext cx="9144000" cy="5316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5287" y="274638"/>
            <a:ext cx="8353425" cy="346050"/>
          </a:xfrm>
          <a:effectLst/>
        </p:spPr>
        <p:txBody>
          <a:bodyPr lIns="0" tIns="0" rIns="0" bIns="0" anchor="t" anchorCtr="0">
            <a:normAutofit/>
          </a:bodyPr>
          <a:lstStyle>
            <a:lvl1pPr algn="l"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ru-RU" dirty="0"/>
          </a:p>
        </p:txBody>
      </p:sp>
      <p:pic>
        <p:nvPicPr>
          <p:cNvPr id="9" name="Picture 8" descr="Kaspersky_RGB_NE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40371" y="6348579"/>
            <a:ext cx="1561894" cy="501592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395287" y="620713"/>
            <a:ext cx="8353425" cy="288007"/>
          </a:xfrm>
          <a:prstGeom prst="rect">
            <a:avLst/>
          </a:prstGeom>
          <a:effectLst/>
        </p:spPr>
        <p:txBody>
          <a:bodyPr lIns="0" tIns="0" rIns="0" bIns="0">
            <a:noAutofit/>
          </a:bodyPr>
          <a:lstStyle>
            <a:lvl1pPr marL="0" indent="0">
              <a:buNone/>
              <a:defRPr sz="1600" b="1">
                <a:solidFill>
                  <a:srgbClr val="404040"/>
                </a:solidFill>
              </a:defRPr>
            </a:lvl1pPr>
            <a:lvl2pPr marL="0" indent="0">
              <a:buNone/>
              <a:defRPr sz="1600"/>
            </a:lvl2pPr>
            <a:lvl3pPr marL="0" indent="0">
              <a:buNone/>
              <a:defRPr sz="1600"/>
            </a:lvl3pPr>
            <a:lvl4pPr marL="0" indent="0">
              <a:buNone/>
              <a:defRPr sz="1600"/>
            </a:lvl4pPr>
            <a:lvl5pPr marL="0" indent="0">
              <a:buNone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3654739" y="6426985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914400" rtl="0" eaLnBrk="1" latinLnBrk="0" hangingPunct="1">
              <a:def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|  </a:t>
            </a:r>
            <a:fld id="{732DF0ED-24D9-4E7A-941B-800AC0C3B82F}" type="datetime4">
              <a:rPr lang="en-GB" smtClean="0"/>
              <a:pPr/>
              <a:t>17 October 2011</a:t>
            </a:fld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33254" y="6426985"/>
            <a:ext cx="27250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914400" rtl="0" eaLnBrk="1" latinLnBrk="0" hangingPunct="1">
              <a:def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algn="ctr"/>
            <a:r>
              <a:rPr lang="en-US" dirty="0" smtClean="0"/>
              <a:t>Kaspersky Lab PowerPoint Template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5288" y="6426985"/>
            <a:ext cx="64832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PAGE </a:t>
            </a:r>
            <a:fld id="{D864BF6A-2904-4572-8908-FAC5332C3C2A}" type="slidenum">
              <a:rPr lang="en-US" smtClean="0"/>
              <a:pPr/>
              <a:t>‹#›</a:t>
            </a:fld>
            <a:r>
              <a:rPr lang="en-US" dirty="0" smtClean="0"/>
              <a:t>  |</a:t>
            </a:r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aspersky main_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pt-01.jpg"/>
          <p:cNvPicPr>
            <a:picLocks noChangeAspect="1"/>
          </p:cNvPicPr>
          <p:nvPr userDrawn="1"/>
        </p:nvPicPr>
        <p:blipFill>
          <a:blip r:embed="rId2" cstate="print"/>
          <a:srcRect r="5724"/>
          <a:stretch>
            <a:fillRect/>
          </a:stretch>
        </p:blipFill>
        <p:spPr>
          <a:xfrm>
            <a:off x="0" y="0"/>
            <a:ext cx="9145523" cy="68579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3" y="1124744"/>
            <a:ext cx="8209160" cy="532631"/>
          </a:xfrm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txBody>
          <a:bodyPr lIns="0" tIns="0" rIns="0" bIns="0" anchor="t" anchorCtr="0">
            <a:normAutofit/>
          </a:bodyPr>
          <a:lstStyle>
            <a:lvl1pPr algn="l"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1812925"/>
            <a:ext cx="8209161" cy="2480195"/>
          </a:xfrm>
          <a:prstGeom prst="rect">
            <a:avLst/>
          </a:prstGeom>
          <a:effectLst/>
        </p:spPr>
        <p:txBody>
          <a:bodyPr lIns="0" tIns="0" rIns="0" bIns="0">
            <a:normAutofit/>
          </a:bodyPr>
          <a:lstStyle>
            <a:lvl1pPr marL="0" indent="0" algn="l">
              <a:buNone/>
              <a:defRPr sz="18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1447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Kaspersky alternative_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reen_gradie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Freeform 8"/>
          <p:cNvSpPr/>
          <p:nvPr/>
        </p:nvSpPr>
        <p:spPr>
          <a:xfrm>
            <a:off x="0" y="0"/>
            <a:ext cx="9144000" cy="6857999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914400 w 914400"/>
              <a:gd name="connsiteY2" fmla="*/ 914400 h 914400"/>
              <a:gd name="connsiteX3" fmla="*/ 0 w 914400"/>
              <a:gd name="connsiteY3" fmla="*/ 914400 h 914400"/>
              <a:gd name="connsiteX4" fmla="*/ 0 w 914400"/>
              <a:gd name="connsiteY4" fmla="*/ 0 h 914400"/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  <a:gd name="connsiteX3" fmla="*/ 0 w 914400"/>
              <a:gd name="connsiteY3" fmla="*/ 0 h 914400"/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914400 w 914400"/>
              <a:gd name="connsiteY2" fmla="*/ 562950 h 914400"/>
              <a:gd name="connsiteX3" fmla="*/ 0 w 914400"/>
              <a:gd name="connsiteY3" fmla="*/ 914400 h 914400"/>
              <a:gd name="connsiteX4" fmla="*/ 0 w 914400"/>
              <a:gd name="connsiteY4" fmla="*/ 0 h 914400"/>
              <a:gd name="connsiteX0" fmla="*/ 0 w 914400"/>
              <a:gd name="connsiteY0" fmla="*/ 914400 h 914400"/>
              <a:gd name="connsiteX1" fmla="*/ 914400 w 914400"/>
              <a:gd name="connsiteY1" fmla="*/ 0 h 914400"/>
              <a:gd name="connsiteX2" fmla="*/ 914400 w 914400"/>
              <a:gd name="connsiteY2" fmla="*/ 562950 h 914400"/>
              <a:gd name="connsiteX3" fmla="*/ 0 w 914400"/>
              <a:gd name="connsiteY3" fmla="*/ 914400 h 914400"/>
              <a:gd name="connsiteX0" fmla="*/ 0 w 914400"/>
              <a:gd name="connsiteY0" fmla="*/ 914400 h 914400"/>
              <a:gd name="connsiteX1" fmla="*/ 0 w 914400"/>
              <a:gd name="connsiteY1" fmla="*/ 339300 h 914400"/>
              <a:gd name="connsiteX2" fmla="*/ 914400 w 914400"/>
              <a:gd name="connsiteY2" fmla="*/ 0 h 914400"/>
              <a:gd name="connsiteX3" fmla="*/ 914400 w 914400"/>
              <a:gd name="connsiteY3" fmla="*/ 562950 h 914400"/>
              <a:gd name="connsiteX4" fmla="*/ 0 w 914400"/>
              <a:gd name="connsiteY4" fmla="*/ 914400 h 914400"/>
              <a:gd name="connsiteX0" fmla="*/ 0 w 914400"/>
              <a:gd name="connsiteY0" fmla="*/ 914400 h 1074150"/>
              <a:gd name="connsiteX1" fmla="*/ 0 w 914400"/>
              <a:gd name="connsiteY1" fmla="*/ 339300 h 1074150"/>
              <a:gd name="connsiteX2" fmla="*/ 914400 w 914400"/>
              <a:gd name="connsiteY2" fmla="*/ 0 h 1074150"/>
              <a:gd name="connsiteX3" fmla="*/ 914400 w 914400"/>
              <a:gd name="connsiteY3" fmla="*/ 1074150 h 1074150"/>
              <a:gd name="connsiteX4" fmla="*/ 0 w 914400"/>
              <a:gd name="connsiteY4" fmla="*/ 914400 h 1074150"/>
              <a:gd name="connsiteX0" fmla="*/ 0 w 914400"/>
              <a:gd name="connsiteY0" fmla="*/ 1425600 h 1425600"/>
              <a:gd name="connsiteX1" fmla="*/ 0 w 914400"/>
              <a:gd name="connsiteY1" fmla="*/ 339300 h 1425600"/>
              <a:gd name="connsiteX2" fmla="*/ 914400 w 914400"/>
              <a:gd name="connsiteY2" fmla="*/ 0 h 1425600"/>
              <a:gd name="connsiteX3" fmla="*/ 914400 w 914400"/>
              <a:gd name="connsiteY3" fmla="*/ 1074150 h 1425600"/>
              <a:gd name="connsiteX4" fmla="*/ 0 w 914400"/>
              <a:gd name="connsiteY4" fmla="*/ 1425600 h 1425600"/>
              <a:gd name="connsiteX0" fmla="*/ 0 w 914400"/>
              <a:gd name="connsiteY0" fmla="*/ 1425600 h 2703600"/>
              <a:gd name="connsiteX1" fmla="*/ 0 w 914400"/>
              <a:gd name="connsiteY1" fmla="*/ 339300 h 2703600"/>
              <a:gd name="connsiteX2" fmla="*/ 914400 w 914400"/>
              <a:gd name="connsiteY2" fmla="*/ 0 h 2703600"/>
              <a:gd name="connsiteX3" fmla="*/ 914400 w 914400"/>
              <a:gd name="connsiteY3" fmla="*/ 2703600 h 2703600"/>
              <a:gd name="connsiteX4" fmla="*/ 0 w 914400"/>
              <a:gd name="connsiteY4" fmla="*/ 1425600 h 2703600"/>
              <a:gd name="connsiteX0" fmla="*/ 0 w 914400"/>
              <a:gd name="connsiteY0" fmla="*/ 3042900 h 3042900"/>
              <a:gd name="connsiteX1" fmla="*/ 0 w 914400"/>
              <a:gd name="connsiteY1" fmla="*/ 339300 h 3042900"/>
              <a:gd name="connsiteX2" fmla="*/ 914400 w 914400"/>
              <a:gd name="connsiteY2" fmla="*/ 0 h 3042900"/>
              <a:gd name="connsiteX3" fmla="*/ 914400 w 914400"/>
              <a:gd name="connsiteY3" fmla="*/ 2703600 h 3042900"/>
              <a:gd name="connsiteX4" fmla="*/ 0 w 914400"/>
              <a:gd name="connsiteY4" fmla="*/ 3042900 h 30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" h="3042900">
                <a:moveTo>
                  <a:pt x="0" y="3042900"/>
                </a:moveTo>
                <a:lnTo>
                  <a:pt x="0" y="339300"/>
                </a:lnTo>
                <a:lnTo>
                  <a:pt x="914400" y="0"/>
                </a:lnTo>
                <a:lnTo>
                  <a:pt x="914400" y="2703600"/>
                </a:lnTo>
                <a:lnTo>
                  <a:pt x="0" y="304290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3" y="1818953"/>
            <a:ext cx="8209160" cy="532631"/>
          </a:xfrm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txBody>
          <a:bodyPr lIns="0" tIns="0" rIns="0" bIns="0" anchor="t" anchorCtr="0">
            <a:normAutofit/>
          </a:bodyPr>
          <a:lstStyle>
            <a:lvl1pPr algn="l">
              <a:defRPr sz="3200" b="1">
                <a:solidFill>
                  <a:schemeClr val="accent1"/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0185" y="2440913"/>
            <a:ext cx="8209161" cy="1273696"/>
          </a:xfrm>
          <a:prstGeom prst="rect">
            <a:avLst/>
          </a:prstGeom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normAutofit/>
          </a:bodyPr>
          <a:lstStyle>
            <a:lvl1pPr marL="0" indent="0" algn="l">
              <a:buNone/>
              <a:defRPr sz="1800" b="1">
                <a:solidFill>
                  <a:schemeClr val="tx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pic>
        <p:nvPicPr>
          <p:cNvPr id="11" name="Picture 10" descr="Kaspersky_RGB_NE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40371" y="6348579"/>
            <a:ext cx="1561894" cy="50159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201F4-21F3-4819-8BC7-992DF7E605F4}" type="datetime1">
              <a:rPr lang="en-US" smtClean="0"/>
              <a:pPr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2010.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614B2-E778-4E13-AD75-163A3F8939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99102"/>
            <a:ext cx="8229600" cy="80645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229600" cy="4419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4DE9D-4AB0-44B6-B605-0051376709BC}" type="datetime1">
              <a:rPr lang="en-US" smtClean="0"/>
              <a:pPr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2010.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614B2-E778-4E13-AD75-163A3F8939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ubtitle 2"/>
          <p:cNvSpPr>
            <a:spLocks noGrp="1"/>
          </p:cNvSpPr>
          <p:nvPr>
            <p:ph type="subTitle" idx="13"/>
          </p:nvPr>
        </p:nvSpPr>
        <p:spPr>
          <a:xfrm>
            <a:off x="304800" y="1132367"/>
            <a:ext cx="8229600" cy="457200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gradFill>
                  <a:gsLst>
                    <a:gs pos="0">
                      <a:srgbClr val="EE2A33"/>
                    </a:gs>
                    <a:gs pos="100000">
                      <a:schemeClr val="accent2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99102"/>
            <a:ext cx="8229600" cy="80645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A133C-2B41-451B-A371-A95C0995EC62}" type="datetime1">
              <a:rPr lang="en-US" smtClean="0"/>
              <a:pPr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2010.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614B2-E778-4E13-AD75-163A3F8939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ubtitle 2"/>
          <p:cNvSpPr>
            <a:spLocks noGrp="1"/>
          </p:cNvSpPr>
          <p:nvPr>
            <p:ph type="subTitle" idx="13"/>
          </p:nvPr>
        </p:nvSpPr>
        <p:spPr>
          <a:xfrm>
            <a:off x="304800" y="1132367"/>
            <a:ext cx="8229600" cy="457200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Font typeface="Arial" pitchFamily="34" charset="0"/>
              <a:buNone/>
              <a:defRPr lang="en-US" sz="2400" kern="1200" dirty="0">
                <a:gradFill>
                  <a:gsLst>
                    <a:gs pos="0">
                      <a:srgbClr val="EE2A33"/>
                    </a:gs>
                    <a:gs pos="100000">
                      <a:schemeClr val="accent2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F038C-1002-4657-A61D-74FFFB5538D2}" type="datetime1">
              <a:rPr lang="en-US" smtClean="0"/>
              <a:pPr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2010.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614B2-E778-4E13-AD75-163A3F8939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4CB8D-13EE-437B-A007-C178BB7822A8}" type="datetime1">
              <a:rPr lang="en-US" smtClean="0"/>
              <a:pPr/>
              <a:t>10/17/2011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2010.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614B2-E778-4E13-AD75-163A3F8939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36701-B954-41C5-B916-1F4D5E884A1C}" type="datetime1">
              <a:rPr lang="en-US" smtClean="0"/>
              <a:pPr/>
              <a:t>10/17/2011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2010. All Rights Reserved.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614B2-E778-4E13-AD75-163A3F8939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DFAC0-7B2C-45CE-882B-A08F14CCED49}" type="datetime1">
              <a:rPr lang="en-US" smtClean="0"/>
              <a:pPr/>
              <a:t>10/17/2011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2010.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614B2-E778-4E13-AD75-163A3F8939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0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K_BG_01.png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1" y="0"/>
            <a:ext cx="9144791" cy="685859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" name="Group 13"/>
          <p:cNvGrpSpPr/>
          <p:nvPr userDrawn="1"/>
        </p:nvGrpSpPr>
        <p:grpSpPr>
          <a:xfrm>
            <a:off x="-291367" y="6420207"/>
            <a:ext cx="9587767" cy="1047393"/>
            <a:chOff x="-291367" y="6420207"/>
            <a:chExt cx="9587767" cy="1047393"/>
          </a:xfrm>
        </p:grpSpPr>
        <p:sp>
          <p:nvSpPr>
            <p:cNvPr id="15" name="Right Arrow 14"/>
            <p:cNvSpPr/>
            <p:nvPr userDrawn="1"/>
          </p:nvSpPr>
          <p:spPr>
            <a:xfrm>
              <a:off x="8458486" y="6420207"/>
              <a:ext cx="837914" cy="1047393"/>
            </a:xfrm>
            <a:prstGeom prst="rightArrow">
              <a:avLst/>
            </a:prstGeom>
            <a:noFill/>
            <a:ln w="101600">
              <a:solidFill>
                <a:schemeClr val="bg1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7833503" y="6678746"/>
              <a:ext cx="418957" cy="500821"/>
            </a:xfrm>
            <a:prstGeom prst="rect">
              <a:avLst/>
            </a:prstGeom>
            <a:noFill/>
            <a:ln w="101600">
              <a:solidFill>
                <a:schemeClr val="bg1">
                  <a:alpha val="45000"/>
                </a:scheme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7208513" y="6678746"/>
              <a:ext cx="418957" cy="500821"/>
            </a:xfrm>
            <a:prstGeom prst="rect">
              <a:avLst/>
            </a:prstGeom>
            <a:noFill/>
            <a:ln w="101600">
              <a:solidFill>
                <a:schemeClr val="bg1">
                  <a:alpha val="40000"/>
                </a:scheme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6583523" y="6678746"/>
              <a:ext cx="418957" cy="500821"/>
            </a:xfrm>
            <a:prstGeom prst="rect">
              <a:avLst/>
            </a:prstGeom>
            <a:noFill/>
            <a:ln w="101600">
              <a:solidFill>
                <a:schemeClr val="bg1">
                  <a:alpha val="35000"/>
                </a:scheme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5958533" y="6678746"/>
              <a:ext cx="418957" cy="500821"/>
            </a:xfrm>
            <a:prstGeom prst="rect">
              <a:avLst/>
            </a:prstGeom>
            <a:noFill/>
            <a:ln w="101600">
              <a:solidFill>
                <a:schemeClr val="bg1">
                  <a:alpha val="30000"/>
                </a:scheme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5333543" y="6678746"/>
              <a:ext cx="418957" cy="500821"/>
            </a:xfrm>
            <a:prstGeom prst="rect">
              <a:avLst/>
            </a:prstGeom>
            <a:noFill/>
            <a:ln w="101600">
              <a:solidFill>
                <a:schemeClr val="bg1">
                  <a:alpha val="25000"/>
                </a:scheme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4708553" y="6678746"/>
              <a:ext cx="418957" cy="500821"/>
            </a:xfrm>
            <a:prstGeom prst="rect">
              <a:avLst/>
            </a:prstGeom>
            <a:noFill/>
            <a:ln w="101600">
              <a:solidFill>
                <a:schemeClr val="bg1">
                  <a:alpha val="20000"/>
                </a:scheme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4083563" y="6678746"/>
              <a:ext cx="418957" cy="500821"/>
            </a:xfrm>
            <a:prstGeom prst="rect">
              <a:avLst/>
            </a:prstGeom>
            <a:noFill/>
            <a:ln w="101600">
              <a:solidFill>
                <a:schemeClr val="bg1">
                  <a:alpha val="18000"/>
                </a:scheme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3458573" y="6678746"/>
              <a:ext cx="418957" cy="500821"/>
            </a:xfrm>
            <a:prstGeom prst="rect">
              <a:avLst/>
            </a:prstGeom>
            <a:noFill/>
            <a:ln w="101600">
              <a:solidFill>
                <a:schemeClr val="bg1">
                  <a:alpha val="15000"/>
                </a:scheme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2833583" y="6678746"/>
              <a:ext cx="418957" cy="500821"/>
            </a:xfrm>
            <a:prstGeom prst="rect">
              <a:avLst/>
            </a:prstGeom>
            <a:noFill/>
            <a:ln w="101600">
              <a:solidFill>
                <a:schemeClr val="bg1">
                  <a:alpha val="13000"/>
                </a:scheme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2208593" y="6678746"/>
              <a:ext cx="418957" cy="500821"/>
            </a:xfrm>
            <a:prstGeom prst="rect">
              <a:avLst/>
            </a:prstGeom>
            <a:noFill/>
            <a:ln w="101600">
              <a:solidFill>
                <a:schemeClr val="bg1">
                  <a:alpha val="10000"/>
                </a:scheme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1583603" y="6678746"/>
              <a:ext cx="418957" cy="500821"/>
            </a:xfrm>
            <a:prstGeom prst="rect">
              <a:avLst/>
            </a:prstGeom>
            <a:noFill/>
            <a:ln w="101600">
              <a:solidFill>
                <a:schemeClr val="bg1">
                  <a:alpha val="8000"/>
                </a:scheme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958613" y="6678746"/>
              <a:ext cx="418957" cy="500821"/>
            </a:xfrm>
            <a:prstGeom prst="rect">
              <a:avLst/>
            </a:prstGeom>
            <a:noFill/>
            <a:ln w="101600">
              <a:solidFill>
                <a:schemeClr val="bg1">
                  <a:alpha val="5000"/>
                </a:scheme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333623" y="6678746"/>
              <a:ext cx="418957" cy="500821"/>
            </a:xfrm>
            <a:prstGeom prst="rect">
              <a:avLst/>
            </a:prstGeom>
            <a:noFill/>
            <a:ln w="101600">
              <a:solidFill>
                <a:schemeClr val="bg1">
                  <a:alpha val="5000"/>
                </a:scheme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-291367" y="6678746"/>
              <a:ext cx="418957" cy="500821"/>
            </a:xfrm>
            <a:prstGeom prst="rect">
              <a:avLst/>
            </a:prstGeom>
            <a:noFill/>
            <a:ln w="101600">
              <a:solidFill>
                <a:schemeClr val="bg1">
                  <a:alpha val="3000"/>
                </a:scheme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6" name="Rectangle 25"/>
          <p:cNvSpPr/>
          <p:nvPr userDrawn="1"/>
        </p:nvSpPr>
        <p:spPr>
          <a:xfrm>
            <a:off x="0" y="0"/>
            <a:ext cx="9144000" cy="1828800"/>
          </a:xfrm>
          <a:prstGeom prst="rect">
            <a:avLst/>
          </a:prstGeom>
          <a:gradFill>
            <a:gsLst>
              <a:gs pos="40000">
                <a:schemeClr val="tx1">
                  <a:alpha val="30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K-logo-KO.png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7239854" y="6252356"/>
            <a:ext cx="1529406" cy="340475"/>
          </a:xfrm>
          <a:prstGeom prst="rect">
            <a:avLst/>
          </a:prstGeom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632113" y="6607454"/>
            <a:ext cx="7620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00A8A0"/>
                </a:solidFill>
                <a:latin typeface="Franklin Gothic Book" pitchFamily="34" charset="0"/>
              </a:defRPr>
            </a:lvl1pPr>
          </a:lstStyle>
          <a:p>
            <a:fld id="{3AE86974-D5FD-4E9B-B0C7-CE4328D95467}" type="datetime1">
              <a:rPr lang="en-US" smtClean="0"/>
              <a:pPr/>
              <a:t>10/17/2011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3"/>
          </p:nvPr>
        </p:nvSpPr>
        <p:spPr>
          <a:xfrm>
            <a:off x="1483961" y="6607454"/>
            <a:ext cx="3733799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00A8A0"/>
                </a:solidFill>
                <a:latin typeface="Franklin Gothic Book" pitchFamily="34" charset="0"/>
              </a:defRPr>
            </a:lvl1pPr>
          </a:lstStyle>
          <a:p>
            <a:r>
              <a:rPr lang="en-US" smtClean="0"/>
              <a:t>Copyright 2010.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133969" y="6607454"/>
            <a:ext cx="3810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00A8A0"/>
                </a:solidFill>
                <a:latin typeface="Franklin Gothic Book" pitchFamily="34" charset="0"/>
              </a:defRPr>
            </a:lvl1pPr>
          </a:lstStyle>
          <a:p>
            <a:fld id="{B78614B2-E778-4E13-AD75-163A3F8939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Freeform 31"/>
          <p:cNvSpPr/>
          <p:nvPr userDrawn="1"/>
        </p:nvSpPr>
        <p:spPr>
          <a:xfrm>
            <a:off x="-94593" y="0"/>
            <a:ext cx="9238593" cy="394138"/>
          </a:xfrm>
          <a:custGeom>
            <a:avLst/>
            <a:gdLst>
              <a:gd name="connsiteX0" fmla="*/ 31531 w 9380483"/>
              <a:gd name="connsiteY0" fmla="*/ 0 h 394138"/>
              <a:gd name="connsiteX1" fmla="*/ 9380483 w 9380483"/>
              <a:gd name="connsiteY1" fmla="*/ 0 h 394138"/>
              <a:gd name="connsiteX2" fmla="*/ 9380483 w 9380483"/>
              <a:gd name="connsiteY2" fmla="*/ 394138 h 394138"/>
              <a:gd name="connsiteX3" fmla="*/ 7898524 w 9380483"/>
              <a:gd name="connsiteY3" fmla="*/ 394138 h 394138"/>
              <a:gd name="connsiteX4" fmla="*/ 7693572 w 9380483"/>
              <a:gd name="connsiteY4" fmla="*/ 220717 h 394138"/>
              <a:gd name="connsiteX5" fmla="*/ 0 w 9380483"/>
              <a:gd name="connsiteY5" fmla="*/ 220717 h 394138"/>
              <a:gd name="connsiteX6" fmla="*/ 31531 w 9380483"/>
              <a:gd name="connsiteY6" fmla="*/ 0 h 394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380483" h="394138">
                <a:moveTo>
                  <a:pt x="31531" y="0"/>
                </a:moveTo>
                <a:lnTo>
                  <a:pt x="9380483" y="0"/>
                </a:lnTo>
                <a:lnTo>
                  <a:pt x="9380483" y="394138"/>
                </a:lnTo>
                <a:lnTo>
                  <a:pt x="7898524" y="394138"/>
                </a:lnTo>
                <a:lnTo>
                  <a:pt x="7693572" y="220717"/>
                </a:lnTo>
                <a:lnTo>
                  <a:pt x="0" y="220717"/>
                </a:lnTo>
                <a:lnTo>
                  <a:pt x="31531" y="0"/>
                </a:lnTo>
                <a:close/>
              </a:path>
            </a:pathLst>
          </a:custGeom>
          <a:gradFill>
            <a:gsLst>
              <a:gs pos="0">
                <a:schemeClr val="bg1">
                  <a:alpha val="90000"/>
                </a:schemeClr>
              </a:gs>
              <a:gs pos="100000">
                <a:schemeClr val="bg1">
                  <a:lumMod val="85000"/>
                  <a:alpha val="90000"/>
                </a:schemeClr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249258"/>
            <a:ext cx="8458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638277"/>
            <a:ext cx="8458200" cy="46101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86" r:id="rId12"/>
    <p:sldLayoutId id="2147483689" r:id="rId13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ts val="600"/>
        </a:spcBef>
        <a:buNone/>
        <a:defRPr sz="4400" kern="1200"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5400000" scaled="0"/>
          </a:gra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93700" indent="-393700" algn="l" defTabSz="914400" rtl="0" eaLnBrk="1" latinLnBrk="0" hangingPunct="1">
        <a:lnSpc>
          <a:spcPct val="90000"/>
        </a:lnSpc>
        <a:spcBef>
          <a:spcPts val="1200"/>
        </a:spcBef>
        <a:buClr>
          <a:schemeClr val="accent2"/>
        </a:buClr>
        <a:buSzPct val="75000"/>
        <a:buFont typeface="Arial" pitchFamily="34" charset="0"/>
        <a:buChar char="►"/>
        <a:defRPr sz="3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Arial" pitchFamily="34" charset="0"/>
        <a:buChar char="–"/>
        <a:defRPr sz="2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Arial" pitchFamily="34" charset="0"/>
        <a:buChar char="•"/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Arial" pitchFamily="34" charset="0"/>
        <a:buChar char="–"/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Arial" pitchFamily="34" charset="0"/>
        <a:buChar char="»"/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K_BG_04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grpSp>
        <p:nvGrpSpPr>
          <p:cNvPr id="7" name="Group 13"/>
          <p:cNvGrpSpPr/>
          <p:nvPr userDrawn="1"/>
        </p:nvGrpSpPr>
        <p:grpSpPr>
          <a:xfrm>
            <a:off x="-291367" y="6420207"/>
            <a:ext cx="9587767" cy="1047393"/>
            <a:chOff x="-291367" y="6420207"/>
            <a:chExt cx="9587767" cy="1047393"/>
          </a:xfrm>
        </p:grpSpPr>
        <p:sp>
          <p:nvSpPr>
            <p:cNvPr id="15" name="Right Arrow 14"/>
            <p:cNvSpPr/>
            <p:nvPr userDrawn="1"/>
          </p:nvSpPr>
          <p:spPr>
            <a:xfrm>
              <a:off x="8458486" y="6420207"/>
              <a:ext cx="837914" cy="1047393"/>
            </a:xfrm>
            <a:prstGeom prst="rightArrow">
              <a:avLst/>
            </a:prstGeom>
            <a:noFill/>
            <a:ln w="101600">
              <a:solidFill>
                <a:schemeClr val="tx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7833503" y="6678746"/>
              <a:ext cx="418957" cy="500821"/>
            </a:xfrm>
            <a:prstGeom prst="rect">
              <a:avLst/>
            </a:prstGeom>
            <a:noFill/>
            <a:ln w="101600">
              <a:solidFill>
                <a:schemeClr val="tx2">
                  <a:alpha val="45000"/>
                </a:scheme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7208513" y="6678746"/>
              <a:ext cx="418957" cy="500821"/>
            </a:xfrm>
            <a:prstGeom prst="rect">
              <a:avLst/>
            </a:prstGeom>
            <a:noFill/>
            <a:ln w="101600">
              <a:solidFill>
                <a:schemeClr val="tx2">
                  <a:alpha val="40000"/>
                </a:scheme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6583523" y="6678746"/>
              <a:ext cx="418957" cy="500821"/>
            </a:xfrm>
            <a:prstGeom prst="rect">
              <a:avLst/>
            </a:prstGeom>
            <a:noFill/>
            <a:ln w="101600">
              <a:solidFill>
                <a:schemeClr val="tx2">
                  <a:alpha val="35000"/>
                </a:scheme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5958533" y="6678746"/>
              <a:ext cx="418957" cy="500821"/>
            </a:xfrm>
            <a:prstGeom prst="rect">
              <a:avLst/>
            </a:prstGeom>
            <a:noFill/>
            <a:ln w="101600">
              <a:solidFill>
                <a:schemeClr val="tx2">
                  <a:alpha val="30000"/>
                </a:scheme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5333543" y="6678746"/>
              <a:ext cx="418957" cy="500821"/>
            </a:xfrm>
            <a:prstGeom prst="rect">
              <a:avLst/>
            </a:prstGeom>
            <a:noFill/>
            <a:ln w="101600">
              <a:solidFill>
                <a:schemeClr val="tx2">
                  <a:alpha val="25000"/>
                </a:scheme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4708553" y="6678746"/>
              <a:ext cx="418957" cy="500821"/>
            </a:xfrm>
            <a:prstGeom prst="rect">
              <a:avLst/>
            </a:prstGeom>
            <a:noFill/>
            <a:ln w="101600">
              <a:solidFill>
                <a:schemeClr val="tx2">
                  <a:alpha val="20000"/>
                </a:scheme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4083563" y="6678746"/>
              <a:ext cx="418957" cy="500821"/>
            </a:xfrm>
            <a:prstGeom prst="rect">
              <a:avLst/>
            </a:prstGeom>
            <a:noFill/>
            <a:ln w="101600">
              <a:solidFill>
                <a:schemeClr val="tx2">
                  <a:alpha val="18000"/>
                </a:scheme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3458573" y="6678746"/>
              <a:ext cx="418957" cy="500821"/>
            </a:xfrm>
            <a:prstGeom prst="rect">
              <a:avLst/>
            </a:prstGeom>
            <a:noFill/>
            <a:ln w="101600">
              <a:solidFill>
                <a:schemeClr val="tx2">
                  <a:alpha val="15000"/>
                </a:scheme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2833583" y="6678746"/>
              <a:ext cx="418957" cy="500821"/>
            </a:xfrm>
            <a:prstGeom prst="rect">
              <a:avLst/>
            </a:prstGeom>
            <a:noFill/>
            <a:ln w="101600">
              <a:solidFill>
                <a:schemeClr val="tx2">
                  <a:alpha val="13000"/>
                </a:scheme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2208593" y="6678746"/>
              <a:ext cx="418957" cy="500821"/>
            </a:xfrm>
            <a:prstGeom prst="rect">
              <a:avLst/>
            </a:prstGeom>
            <a:noFill/>
            <a:ln w="101600">
              <a:solidFill>
                <a:schemeClr val="tx2">
                  <a:alpha val="10000"/>
                </a:scheme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1583603" y="6678746"/>
              <a:ext cx="418957" cy="500821"/>
            </a:xfrm>
            <a:prstGeom prst="rect">
              <a:avLst/>
            </a:prstGeom>
            <a:noFill/>
            <a:ln w="101600">
              <a:solidFill>
                <a:schemeClr val="tx2">
                  <a:alpha val="8000"/>
                </a:scheme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958613" y="6678746"/>
              <a:ext cx="418957" cy="500821"/>
            </a:xfrm>
            <a:prstGeom prst="rect">
              <a:avLst/>
            </a:prstGeom>
            <a:noFill/>
            <a:ln w="101600">
              <a:solidFill>
                <a:schemeClr val="tx2">
                  <a:alpha val="5000"/>
                </a:scheme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333623" y="6678746"/>
              <a:ext cx="418957" cy="500821"/>
            </a:xfrm>
            <a:prstGeom prst="rect">
              <a:avLst/>
            </a:prstGeom>
            <a:noFill/>
            <a:ln w="101600">
              <a:solidFill>
                <a:schemeClr val="tx2">
                  <a:alpha val="5000"/>
                </a:scheme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-291367" y="6678746"/>
              <a:ext cx="418957" cy="500821"/>
            </a:xfrm>
            <a:prstGeom prst="rect">
              <a:avLst/>
            </a:prstGeom>
            <a:noFill/>
            <a:ln w="101600">
              <a:solidFill>
                <a:schemeClr val="tx2">
                  <a:alpha val="3000"/>
                </a:scheme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13" name="Picture 12" descr="K-logo-KO.png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7261827" y="6252356"/>
            <a:ext cx="1485459" cy="340475"/>
          </a:xfrm>
          <a:prstGeom prst="rect">
            <a:avLst/>
          </a:prstGeom>
          <a:effectLst/>
        </p:spPr>
      </p:pic>
      <p:sp>
        <p:nvSpPr>
          <p:cNvPr id="4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632113" y="6607454"/>
            <a:ext cx="7620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2"/>
                </a:solidFill>
                <a:latin typeface="Franklin Gothic Book" pitchFamily="34" charset="0"/>
              </a:defRPr>
            </a:lvl1pPr>
          </a:lstStyle>
          <a:p>
            <a:fld id="{3AE86974-D5FD-4E9B-B0C7-CE4328D95467}" type="datetime1">
              <a:rPr lang="en-US" smtClean="0"/>
              <a:pPr/>
              <a:t>10/17/2011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3"/>
          </p:nvPr>
        </p:nvSpPr>
        <p:spPr>
          <a:xfrm>
            <a:off x="1483961" y="6607454"/>
            <a:ext cx="3733799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2"/>
                </a:solidFill>
                <a:latin typeface="Franklin Gothic Book" pitchFamily="34" charset="0"/>
              </a:defRPr>
            </a:lvl1pPr>
          </a:lstStyle>
          <a:p>
            <a:r>
              <a:rPr lang="en-US" smtClean="0"/>
              <a:t>Copyright 2010.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133969" y="6607454"/>
            <a:ext cx="3810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2"/>
                </a:solidFill>
                <a:latin typeface="Franklin Gothic Book" pitchFamily="34" charset="0"/>
              </a:defRPr>
            </a:lvl1pPr>
          </a:lstStyle>
          <a:p>
            <a:fld id="{B78614B2-E778-4E13-AD75-163A3F8939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Freeform 31"/>
          <p:cNvSpPr/>
          <p:nvPr userDrawn="1"/>
        </p:nvSpPr>
        <p:spPr>
          <a:xfrm>
            <a:off x="-94593" y="0"/>
            <a:ext cx="9238593" cy="394138"/>
          </a:xfrm>
          <a:custGeom>
            <a:avLst/>
            <a:gdLst>
              <a:gd name="connsiteX0" fmla="*/ 31531 w 9380483"/>
              <a:gd name="connsiteY0" fmla="*/ 0 h 394138"/>
              <a:gd name="connsiteX1" fmla="*/ 9380483 w 9380483"/>
              <a:gd name="connsiteY1" fmla="*/ 0 h 394138"/>
              <a:gd name="connsiteX2" fmla="*/ 9380483 w 9380483"/>
              <a:gd name="connsiteY2" fmla="*/ 394138 h 394138"/>
              <a:gd name="connsiteX3" fmla="*/ 7898524 w 9380483"/>
              <a:gd name="connsiteY3" fmla="*/ 394138 h 394138"/>
              <a:gd name="connsiteX4" fmla="*/ 7693572 w 9380483"/>
              <a:gd name="connsiteY4" fmla="*/ 220717 h 394138"/>
              <a:gd name="connsiteX5" fmla="*/ 0 w 9380483"/>
              <a:gd name="connsiteY5" fmla="*/ 220717 h 394138"/>
              <a:gd name="connsiteX6" fmla="*/ 31531 w 9380483"/>
              <a:gd name="connsiteY6" fmla="*/ 0 h 394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380483" h="394138">
                <a:moveTo>
                  <a:pt x="31531" y="0"/>
                </a:moveTo>
                <a:lnTo>
                  <a:pt x="9380483" y="0"/>
                </a:lnTo>
                <a:lnTo>
                  <a:pt x="9380483" y="394138"/>
                </a:lnTo>
                <a:lnTo>
                  <a:pt x="7898524" y="394138"/>
                </a:lnTo>
                <a:lnTo>
                  <a:pt x="7693572" y="220717"/>
                </a:lnTo>
                <a:lnTo>
                  <a:pt x="0" y="220717"/>
                </a:lnTo>
                <a:lnTo>
                  <a:pt x="31531" y="0"/>
                </a:lnTo>
                <a:close/>
              </a:path>
            </a:pathLst>
          </a:custGeom>
          <a:gradFill>
            <a:gsLst>
              <a:gs pos="0">
                <a:srgbClr val="00A8A0"/>
              </a:gs>
              <a:gs pos="100000">
                <a:srgbClr val="006A65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296556"/>
            <a:ext cx="8458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638277"/>
            <a:ext cx="8458200" cy="46101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7" r:id="rId11"/>
    <p:sldLayoutId id="2147483688" r:id="rId12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85000"/>
        </a:lnSpc>
        <a:spcBef>
          <a:spcPts val="600"/>
        </a:spcBef>
        <a:buNone/>
        <a:defRPr sz="4400" kern="1200">
          <a:gradFill>
            <a:gsLst>
              <a:gs pos="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393700" indent="-393700" algn="l" defTabSz="914400" rtl="0" eaLnBrk="1" latinLnBrk="0" hangingPunct="1">
        <a:lnSpc>
          <a:spcPct val="90000"/>
        </a:lnSpc>
        <a:spcBef>
          <a:spcPts val="1200"/>
        </a:spcBef>
        <a:buClr>
          <a:schemeClr val="accent2"/>
        </a:buClr>
        <a:buSzPct val="75000"/>
        <a:buFont typeface="Arial" pitchFamily="34" charset="0"/>
        <a:buChar char="►"/>
        <a:defRPr sz="3200" kern="1200">
          <a:solidFill>
            <a:schemeClr val="tx1">
              <a:lumMod val="75000"/>
              <a:lumOff val="2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Arial" pitchFamily="34" charset="0"/>
        <a:buChar char="–"/>
        <a:defRPr sz="2800" kern="1200">
          <a:solidFill>
            <a:schemeClr val="tx1">
              <a:lumMod val="75000"/>
              <a:lumOff val="25000"/>
            </a:schemeClr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Arial" pitchFamily="34" charset="0"/>
        <a:buChar char="–"/>
        <a:defRPr sz="2000" kern="1200">
          <a:solidFill>
            <a:schemeClr val="tx1">
              <a:lumMod val="75000"/>
              <a:lumOff val="25000"/>
            </a:schemeClr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Arial" pitchFamily="34" charset="0"/>
        <a:buChar char="»"/>
        <a:defRPr sz="2000" kern="1200">
          <a:solidFill>
            <a:schemeClr val="tx1">
              <a:lumMod val="75000"/>
              <a:lumOff val="2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3"/>
          <p:cNvSpPr txBox="1">
            <a:spLocks/>
          </p:cNvSpPr>
          <p:nvPr/>
        </p:nvSpPr>
        <p:spPr>
          <a:xfrm>
            <a:off x="260312" y="4235498"/>
            <a:ext cx="8468229" cy="1652107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75000"/>
              <a:buFont typeface="Arial" pitchFamily="34" charset="0"/>
              <a:buNone/>
              <a:defRPr sz="18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3000" dirty="0">
                <a:solidFill>
                  <a:srgbClr val="002C5F"/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Kaspersky Endpoint Security 8 </a:t>
            </a:r>
            <a:r>
              <a:rPr lang="ru-RU" sz="3000" dirty="0">
                <a:solidFill>
                  <a:srgbClr val="002C5F"/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для</a:t>
            </a:r>
            <a:r>
              <a:rPr lang="en-US" sz="3000" dirty="0">
                <a:solidFill>
                  <a:srgbClr val="002C5F"/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 Windows</a:t>
            </a:r>
          </a:p>
          <a:p>
            <a:pPr algn="r"/>
            <a:r>
              <a:rPr lang="en-US" sz="3000" dirty="0">
                <a:solidFill>
                  <a:srgbClr val="002C5F"/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Kaspersky Security </a:t>
            </a:r>
            <a:r>
              <a:rPr lang="en-US" sz="3000" dirty="0" smtClean="0">
                <a:solidFill>
                  <a:srgbClr val="002C5F"/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Center</a:t>
            </a:r>
            <a:endParaRPr lang="en-US" sz="3000" dirty="0">
              <a:solidFill>
                <a:srgbClr val="002C5F"/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endParaRPr lang="en-US" sz="3000" dirty="0">
              <a:solidFill>
                <a:srgbClr val="EE2A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106707" y="-1121953"/>
            <a:ext cx="5587879" cy="9211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ts val="600"/>
              </a:spcBef>
              <a:buNone/>
              <a:defRPr sz="4400" kern="120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8800" b="1" dirty="0">
                <a:solidFill>
                  <a:srgbClr val="E98300"/>
                </a:solidFill>
                <a:latin typeface="Franklin Gothic Demi Cond"/>
              </a:rPr>
              <a:t>Защита</a:t>
            </a:r>
            <a:endParaRPr lang="en-US" sz="8800" b="1" dirty="0">
              <a:solidFill>
                <a:srgbClr val="E98300"/>
              </a:solidFill>
              <a:latin typeface="Franklin Gothic Demi Cond"/>
            </a:endParaRPr>
          </a:p>
        </p:txBody>
      </p:sp>
      <p:sp>
        <p:nvSpPr>
          <p:cNvPr id="10" name="Rectangle 6"/>
          <p:cNvSpPr/>
          <p:nvPr/>
        </p:nvSpPr>
        <p:spPr>
          <a:xfrm>
            <a:off x="9144000" y="1903270"/>
            <a:ext cx="571823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800" b="1" dirty="0">
                <a:solidFill>
                  <a:srgbClr val="E98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опережение</a:t>
            </a:r>
            <a:endParaRPr lang="en-US" sz="8800" b="1" dirty="0">
              <a:solidFill>
                <a:srgbClr val="E98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1" name="Rectangle 9"/>
          <p:cNvSpPr/>
          <p:nvPr/>
        </p:nvSpPr>
        <p:spPr>
          <a:xfrm>
            <a:off x="-4932761" y="1500021"/>
            <a:ext cx="1258678" cy="144655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8800" b="1" dirty="0">
                <a:solidFill>
                  <a:srgbClr val="E98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на</a:t>
            </a:r>
            <a:endParaRPr lang="en-US" sz="8800" b="1" dirty="0">
              <a:solidFill>
                <a:srgbClr val="E98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8" name="Subtitle 3"/>
          <p:cNvSpPr txBox="1">
            <a:spLocks/>
          </p:cNvSpPr>
          <p:nvPr/>
        </p:nvSpPr>
        <p:spPr>
          <a:xfrm>
            <a:off x="9699023" y="5240047"/>
            <a:ext cx="8468229" cy="1652107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75000"/>
              <a:buFont typeface="Arial" pitchFamily="34" charset="0"/>
              <a:buNone/>
              <a:defRPr sz="18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 pitchFamily="34" charset="0"/>
              <a:buChar char="•"/>
            </a:pPr>
            <a:r>
              <a:rPr lang="en-US" sz="3600" dirty="0">
                <a:solidFill>
                  <a:srgbClr val="002C5F"/>
                </a:solidFill>
                <a:latin typeface="Franklin Gothic Demi Cond"/>
                <a:ea typeface="+mj-ea"/>
                <a:cs typeface="+mj-cs"/>
              </a:rPr>
              <a:t>Kaspersky Endpoint Security 8 </a:t>
            </a:r>
            <a:r>
              <a:rPr lang="ru-RU" sz="3600" dirty="0">
                <a:solidFill>
                  <a:srgbClr val="002C5F"/>
                </a:solidFill>
                <a:latin typeface="Franklin Gothic Demi Cond"/>
                <a:ea typeface="+mj-ea"/>
                <a:cs typeface="+mj-cs"/>
              </a:rPr>
              <a:t>для</a:t>
            </a:r>
            <a:r>
              <a:rPr lang="en-US" sz="3600" dirty="0">
                <a:solidFill>
                  <a:srgbClr val="002C5F"/>
                </a:solidFill>
                <a:latin typeface="Franklin Gothic Demi Cond"/>
                <a:ea typeface="+mj-ea"/>
                <a:cs typeface="+mj-cs"/>
              </a:rPr>
              <a:t> Windows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3600" dirty="0">
                <a:solidFill>
                  <a:srgbClr val="002C5F"/>
                </a:solidFill>
                <a:latin typeface="Franklin Gothic Demi Cond"/>
                <a:ea typeface="+mj-ea"/>
                <a:cs typeface="+mj-cs"/>
              </a:rPr>
              <a:t>Kaspersky Security Center 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7609346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979 0.03354 L -0.76545 0.28516 " pathEditMode="fixed" rAng="0" ptsTypes="AA">
                                      <p:cBhvr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271" y="1258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226 -0.03402 L 0.97049 -0.02569 " pathEditMode="fixed" rAng="0" ptsTypes="AA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903" y="41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715 -0.02569 L -0.83159 0.05833 " pathEditMode="fixed" rAng="0" ptsTypes="AA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22" y="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4799" y="399102"/>
            <a:ext cx="8839201" cy="8064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Kaspersky Endpoint Security 8 </a:t>
            </a:r>
            <a:r>
              <a:rPr lang="ru-RU" dirty="0" smtClean="0"/>
              <a:t>для</a:t>
            </a:r>
            <a:r>
              <a:rPr lang="en-US" dirty="0" smtClean="0"/>
              <a:t> Windows 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idx="1"/>
          </p:nvPr>
        </p:nvSpPr>
        <p:spPr>
          <a:xfrm>
            <a:off x="304801" y="1873250"/>
            <a:ext cx="4554538" cy="422275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Защита рабочих мест</a:t>
            </a:r>
            <a:endParaRPr lang="en-US" dirty="0" smtClean="0"/>
          </a:p>
          <a:p>
            <a:pPr lvl="1"/>
            <a:r>
              <a:rPr lang="ru-RU" dirty="0" smtClean="0"/>
              <a:t>Сигнатурный анализ</a:t>
            </a:r>
          </a:p>
          <a:p>
            <a:pPr lvl="1"/>
            <a:r>
              <a:rPr lang="ru-RU" dirty="0" err="1" smtClean="0"/>
              <a:t>Проактивная</a:t>
            </a:r>
            <a:r>
              <a:rPr lang="ru-RU" dirty="0" smtClean="0"/>
              <a:t> защита</a:t>
            </a:r>
            <a:endParaRPr lang="en-US" dirty="0" smtClean="0"/>
          </a:p>
          <a:p>
            <a:pPr lvl="1"/>
            <a:r>
              <a:rPr lang="ru-RU" dirty="0" smtClean="0"/>
              <a:t>Облачная защита (</a:t>
            </a:r>
            <a:r>
              <a:rPr lang="en-US" dirty="0" smtClean="0"/>
              <a:t>Kaspersky Security Network</a:t>
            </a:r>
            <a:r>
              <a:rPr lang="ru-RU" dirty="0" smtClean="0"/>
              <a:t>)</a:t>
            </a:r>
            <a:endParaRPr lang="en-US" dirty="0" smtClean="0"/>
          </a:p>
          <a:p>
            <a:r>
              <a:rPr lang="ru-RU" dirty="0" smtClean="0"/>
              <a:t>Контроль рабочих мест</a:t>
            </a:r>
            <a:endParaRPr lang="en-US" dirty="0" smtClean="0"/>
          </a:p>
          <a:p>
            <a:pPr lvl="1"/>
            <a:r>
              <a:rPr lang="ru-RU" dirty="0" smtClean="0"/>
              <a:t>Контроль программ</a:t>
            </a:r>
            <a:endParaRPr lang="en-US" dirty="0" smtClean="0"/>
          </a:p>
          <a:p>
            <a:pPr lvl="1"/>
            <a:r>
              <a:rPr lang="ru-RU" dirty="0" smtClean="0"/>
              <a:t>Контроль устройств</a:t>
            </a:r>
            <a:endParaRPr lang="en-US" dirty="0" smtClean="0"/>
          </a:p>
          <a:p>
            <a:pPr lvl="1"/>
            <a:r>
              <a:rPr lang="ru-RU" dirty="0" err="1" smtClean="0"/>
              <a:t>Веб-Контроль</a:t>
            </a:r>
            <a:r>
              <a:rPr lang="ru-RU" dirty="0" smtClean="0"/>
              <a:t> 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614B2-E778-4E13-AD75-163A3F89397F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Subtitle 6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ru-RU" dirty="0" smtClean="0"/>
              <a:t>Защита от угроз сегодняшнего и завтрашнего дня</a:t>
            </a:r>
            <a:endParaRPr lang="en-US" dirty="0"/>
          </a:p>
        </p:txBody>
      </p:sp>
      <p:pic>
        <p:nvPicPr>
          <p:cNvPr id="8" name="Picture 3" descr="C:\Users\Udalov.KL\Downloads\Box_KOSS2012_base_RUS_PRINT_render2.ti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170952" y="1600200"/>
            <a:ext cx="3774642" cy="4220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3332216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Контроль программ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81903" y="1585576"/>
            <a:ext cx="3633522" cy="4610123"/>
          </a:xfrm>
        </p:spPr>
        <p:txBody>
          <a:bodyPr>
            <a:normAutofit/>
          </a:bodyPr>
          <a:lstStyle/>
          <a:p>
            <a:r>
              <a:rPr lang="ru-RU" sz="3000" dirty="0" smtClean="0"/>
              <a:t>Категоризация программ и белые списки</a:t>
            </a:r>
          </a:p>
          <a:p>
            <a:r>
              <a:rPr lang="ru-RU" sz="3000" dirty="0" smtClean="0"/>
              <a:t>Контроль запуска программ</a:t>
            </a:r>
            <a:endParaRPr lang="en-US" sz="3000" dirty="0" smtClean="0"/>
          </a:p>
          <a:p>
            <a:r>
              <a:rPr lang="ru-RU" sz="3000" dirty="0" smtClean="0"/>
              <a:t>Контроль активности программ</a:t>
            </a:r>
            <a:endParaRPr lang="en-US" sz="3000" dirty="0" smtClean="0"/>
          </a:p>
          <a:p>
            <a:r>
              <a:rPr lang="ru-RU" sz="3000" dirty="0" smtClean="0"/>
              <a:t>Мониторинг уязвимостей</a:t>
            </a:r>
            <a:endParaRPr lang="en-US" sz="3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614B2-E778-4E13-AD75-163A3F89397F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9814237" y="3381527"/>
            <a:ext cx="4737485" cy="3488745"/>
          </a:xfrm>
          <a:prstGeom prst="roundRect">
            <a:avLst>
              <a:gd name="adj" fmla="val 2754"/>
            </a:avLst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Pie 11"/>
          <p:cNvSpPr/>
          <p:nvPr/>
        </p:nvSpPr>
        <p:spPr>
          <a:xfrm>
            <a:off x="5301096" y="2309764"/>
            <a:ext cx="2743200" cy="2743200"/>
          </a:xfrm>
          <a:prstGeom prst="pie">
            <a:avLst>
              <a:gd name="adj1" fmla="val 0"/>
              <a:gd name="adj2" fmla="val 5399996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Pie 12"/>
          <p:cNvSpPr/>
          <p:nvPr/>
        </p:nvSpPr>
        <p:spPr>
          <a:xfrm rot="10800000">
            <a:off x="5048733" y="2057400"/>
            <a:ext cx="2743200" cy="2743200"/>
          </a:xfrm>
          <a:prstGeom prst="pie">
            <a:avLst>
              <a:gd name="adj1" fmla="val 0"/>
              <a:gd name="adj2" fmla="val 5399996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Pie 13"/>
          <p:cNvSpPr/>
          <p:nvPr/>
        </p:nvSpPr>
        <p:spPr>
          <a:xfrm rot="5400000">
            <a:off x="5048732" y="2309764"/>
            <a:ext cx="2743200" cy="2743200"/>
          </a:xfrm>
          <a:prstGeom prst="pie">
            <a:avLst>
              <a:gd name="adj1" fmla="val 0"/>
              <a:gd name="adj2" fmla="val 5399996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Pie 14"/>
          <p:cNvSpPr/>
          <p:nvPr/>
        </p:nvSpPr>
        <p:spPr>
          <a:xfrm rot="16200000">
            <a:off x="5301096" y="2057401"/>
            <a:ext cx="2743200" cy="2743200"/>
          </a:xfrm>
          <a:prstGeom prst="pie">
            <a:avLst>
              <a:gd name="adj1" fmla="val 0"/>
              <a:gd name="adj2" fmla="val 5399996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934055" y="2309908"/>
            <a:ext cx="1958469" cy="748891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Контроль</a:t>
            </a:r>
            <a:endParaRPr lang="en-US" sz="2800" dirty="0"/>
          </a:p>
        </p:txBody>
      </p:sp>
      <p:sp>
        <p:nvSpPr>
          <p:cNvPr id="17" name="Rounded Rectangle 16"/>
          <p:cNvSpPr/>
          <p:nvPr/>
        </p:nvSpPr>
        <p:spPr>
          <a:xfrm>
            <a:off x="4111144" y="2309908"/>
            <a:ext cx="2016679" cy="748891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300" dirty="0" smtClean="0"/>
              <a:t>Категоризация</a:t>
            </a:r>
            <a:endParaRPr lang="en-US" sz="2300" dirty="0"/>
          </a:p>
        </p:txBody>
      </p:sp>
      <p:sp>
        <p:nvSpPr>
          <p:cNvPr id="18" name="Rounded Rectangle 17"/>
          <p:cNvSpPr/>
          <p:nvPr/>
        </p:nvSpPr>
        <p:spPr>
          <a:xfrm>
            <a:off x="6933888" y="4067476"/>
            <a:ext cx="1958636" cy="748891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Проверка</a:t>
            </a:r>
            <a:endParaRPr lang="en-US" sz="2800" dirty="0"/>
          </a:p>
        </p:txBody>
      </p:sp>
      <p:sp>
        <p:nvSpPr>
          <p:cNvPr id="19" name="Rounded Rectangle 18"/>
          <p:cNvSpPr/>
          <p:nvPr/>
        </p:nvSpPr>
        <p:spPr>
          <a:xfrm>
            <a:off x="4111144" y="4067476"/>
            <a:ext cx="2016679" cy="748891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Политики</a:t>
            </a:r>
            <a:r>
              <a:rPr lang="ru-RU" sz="3200" dirty="0" smtClean="0"/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105973995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468 0.18774 L -0.02101 -0.02104 " pathEditMode="fixed" rAng="0" ptsTypes="AA">
                                      <p:cBhvr>
                                        <p:cTn id="15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85" y="-104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483 0.19491 L -0.0184 -0.01412 " pathEditMode="fixed" rAng="0" ptsTypes="AA">
                                      <p:cBhvr>
                                        <p:cTn id="28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70" y="-1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701 0.00509 L -0.02014 0.0032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58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7552 -0.12222 C 0.52448 0.01018 0.47379 0.14282 0.37344 0.17014 C 0.27327 0.19745 0.0415 0.06296 -0.02569 0.0412 " pathEditMode="fixed" rAng="0" ptsTypes="aaA">
                                      <p:cBhvr>
                                        <p:cTn id="54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69" y="1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938" y="318222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Категоризация программ и белые списки</a:t>
            </a:r>
            <a:endParaRPr lang="ru-RU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4800" y="1638277"/>
            <a:ext cx="4112103" cy="461012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Предустановленные </a:t>
            </a:r>
            <a:r>
              <a:rPr lang="en-US" dirty="0" smtClean="0"/>
              <a:t>KL-</a:t>
            </a:r>
            <a:r>
              <a:rPr lang="ru-RU" dirty="0" smtClean="0"/>
              <a:t>категории</a:t>
            </a:r>
          </a:p>
          <a:p>
            <a:pPr lvl="1"/>
            <a:r>
              <a:rPr lang="ru-RU" dirty="0" smtClean="0"/>
              <a:t>созданные специалистами «Лаборатории Касперского»</a:t>
            </a:r>
          </a:p>
          <a:p>
            <a:r>
              <a:rPr lang="ru-RU" dirty="0" smtClean="0"/>
              <a:t>Собственные категории</a:t>
            </a:r>
          </a:p>
          <a:p>
            <a:pPr lvl="1"/>
            <a:r>
              <a:rPr lang="ru-RU" dirty="0" smtClean="0"/>
              <a:t>созданные администратором</a:t>
            </a:r>
          </a:p>
          <a:p>
            <a:r>
              <a:rPr lang="ru-RU" dirty="0" smtClean="0"/>
              <a:t>Локальный и облачный белые списки</a:t>
            </a:r>
            <a:endParaRPr lang="en-US" dirty="0" smtClean="0"/>
          </a:p>
          <a:p>
            <a:r>
              <a:rPr lang="ru-RU" dirty="0" smtClean="0"/>
              <a:t>Непрерывный мониторинг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614B2-E778-4E13-AD75-163A3F89397F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416903" y="2580076"/>
            <a:ext cx="4245627" cy="2692348"/>
          </a:xfrm>
          <a:prstGeom prst="roundRect">
            <a:avLst>
              <a:gd name="adj" fmla="val 2754"/>
            </a:avLst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Pie 6"/>
          <p:cNvSpPr/>
          <p:nvPr/>
        </p:nvSpPr>
        <p:spPr>
          <a:xfrm rot="10800000">
            <a:off x="7756262" y="962867"/>
            <a:ext cx="1769940" cy="2235705"/>
          </a:xfrm>
          <a:prstGeom prst="pie">
            <a:avLst>
              <a:gd name="adj1" fmla="val 0"/>
              <a:gd name="adj2" fmla="val 5399996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215065" y="1424179"/>
            <a:ext cx="1883016" cy="610345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Категоризация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702629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Контроль запуска программ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4800" y="1638277"/>
            <a:ext cx="4670449" cy="4610123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Аудит запуска программ</a:t>
            </a:r>
            <a:endParaRPr lang="en-US" sz="2800" dirty="0" smtClean="0"/>
          </a:p>
          <a:p>
            <a:r>
              <a:rPr lang="ru-RU" sz="2800" dirty="0" smtClean="0"/>
              <a:t>Разрешение и блокирование по белым спискам и категориям</a:t>
            </a:r>
          </a:p>
          <a:p>
            <a:r>
              <a:rPr lang="ru-RU" sz="2800" dirty="0" smtClean="0"/>
              <a:t>Интеграция с </a:t>
            </a:r>
            <a:r>
              <a:rPr lang="en-US" sz="2800" dirty="0" smtClean="0"/>
              <a:t>Active Directory</a:t>
            </a:r>
          </a:p>
          <a:p>
            <a:r>
              <a:rPr lang="ru-RU" sz="2800" dirty="0" smtClean="0"/>
              <a:t>Экономия сетевых ресурсов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614B2-E778-4E13-AD75-163A3F89397F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205677" y="1758397"/>
            <a:ext cx="3628531" cy="4383512"/>
          </a:xfrm>
          <a:prstGeom prst="rect">
            <a:avLst/>
          </a:prstGeom>
          <a:noFill/>
        </p:spPr>
      </p:pic>
      <p:sp>
        <p:nvSpPr>
          <p:cNvPr id="10" name="Pie 9"/>
          <p:cNvSpPr/>
          <p:nvPr/>
        </p:nvSpPr>
        <p:spPr>
          <a:xfrm rot="16200000">
            <a:off x="5983656" y="491676"/>
            <a:ext cx="2191689" cy="1971991"/>
          </a:xfrm>
          <a:prstGeom prst="pie">
            <a:avLst>
              <a:gd name="adj1" fmla="val 0"/>
              <a:gd name="adj2" fmla="val 5399996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441659" y="634336"/>
            <a:ext cx="1407876" cy="59832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Контроль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410998358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Контроль активности программ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676400"/>
            <a:ext cx="3691130" cy="4419600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Применение правил к запущенным программам</a:t>
            </a:r>
          </a:p>
          <a:p>
            <a:r>
              <a:rPr lang="ru-RU" dirty="0" smtClean="0"/>
              <a:t>Автоматическое распределение </a:t>
            </a:r>
            <a:r>
              <a:rPr lang="ru-RU" dirty="0"/>
              <a:t>программ по группам:</a:t>
            </a:r>
            <a:endParaRPr lang="en-US" dirty="0"/>
          </a:p>
          <a:p>
            <a:pPr lvl="1"/>
            <a:r>
              <a:rPr lang="ru-RU" dirty="0"/>
              <a:t>Доверенные </a:t>
            </a:r>
            <a:endParaRPr lang="en-US" dirty="0"/>
          </a:p>
          <a:p>
            <a:pPr lvl="1"/>
            <a:r>
              <a:rPr lang="ru-RU" dirty="0"/>
              <a:t>Слабые ограничения</a:t>
            </a:r>
            <a:endParaRPr lang="en-US" dirty="0"/>
          </a:p>
          <a:p>
            <a:pPr lvl="1"/>
            <a:r>
              <a:rPr lang="ru-RU" dirty="0"/>
              <a:t>Сильные ограничения</a:t>
            </a:r>
            <a:endParaRPr lang="en-US" dirty="0"/>
          </a:p>
          <a:p>
            <a:pPr lvl="1"/>
            <a:r>
              <a:rPr lang="ru-RU" dirty="0" err="1"/>
              <a:t>Недоверенные</a:t>
            </a:r>
            <a:endParaRPr lang="en-US" dirty="0"/>
          </a:p>
          <a:p>
            <a:r>
              <a:rPr lang="ru-RU" dirty="0" smtClean="0"/>
              <a:t>Выбор политики в зависимости от присвоенной категории и группы</a:t>
            </a:r>
            <a:endParaRPr lang="en-US" dirty="0" smtClean="0"/>
          </a:p>
          <a:p>
            <a:r>
              <a:rPr lang="ru-RU" dirty="0" smtClean="0"/>
              <a:t>Ограничение работы программ с</a:t>
            </a:r>
            <a:r>
              <a:rPr lang="en-US" dirty="0" smtClean="0"/>
              <a:t>:</a:t>
            </a:r>
          </a:p>
          <a:p>
            <a:pPr lvl="1"/>
            <a:r>
              <a:rPr lang="ru-RU" dirty="0" smtClean="0"/>
              <a:t>реестром</a:t>
            </a:r>
            <a:endParaRPr lang="en-US" dirty="0" smtClean="0"/>
          </a:p>
          <a:p>
            <a:pPr lvl="1"/>
            <a:r>
              <a:rPr lang="ru-RU" dirty="0" smtClean="0"/>
              <a:t>ресурсами системы</a:t>
            </a:r>
            <a:endParaRPr lang="en-US" dirty="0" smtClean="0"/>
          </a:p>
          <a:p>
            <a:pPr lvl="1"/>
            <a:r>
              <a:rPr lang="ru-RU" dirty="0" smtClean="0"/>
              <a:t>данными пользователя</a:t>
            </a:r>
            <a:endParaRPr lang="en-US" dirty="0" smtClean="0"/>
          </a:p>
          <a:p>
            <a:r>
              <a:rPr lang="ru-RU" dirty="0" smtClean="0"/>
              <a:t>Снижение вероятности использования в сети нежелательного ПО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614B2-E778-4E13-AD75-163A3F89397F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938323" y="2292663"/>
            <a:ext cx="4906808" cy="3613438"/>
          </a:xfrm>
          <a:prstGeom prst="rect">
            <a:avLst/>
          </a:prstGeom>
          <a:noFill/>
        </p:spPr>
      </p:pic>
      <p:sp>
        <p:nvSpPr>
          <p:cNvPr id="7" name="Pie 6"/>
          <p:cNvSpPr/>
          <p:nvPr/>
        </p:nvSpPr>
        <p:spPr>
          <a:xfrm rot="5400000">
            <a:off x="7815645" y="-97773"/>
            <a:ext cx="2027213" cy="2030769"/>
          </a:xfrm>
          <a:prstGeom prst="pie">
            <a:avLst>
              <a:gd name="adj1" fmla="val 0"/>
              <a:gd name="adj2" fmla="val 5399996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876280" y="1141195"/>
            <a:ext cx="1492931" cy="553427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Политики</a:t>
            </a:r>
            <a:r>
              <a:rPr lang="ru-RU" sz="3200" dirty="0" smtClean="0"/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265891620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111144" y="2125293"/>
            <a:ext cx="4738809" cy="3492773"/>
          </a:xfrm>
          <a:prstGeom prst="roundRect">
            <a:avLst>
              <a:gd name="adj" fmla="val 2754"/>
            </a:avLst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Мониторинг уязвимостей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4800" y="1638277"/>
            <a:ext cx="3748737" cy="4610123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Проверка программ на наличие уязвимостей</a:t>
            </a:r>
            <a:endParaRPr lang="en-US" dirty="0" smtClean="0"/>
          </a:p>
          <a:p>
            <a:r>
              <a:rPr lang="ru-RU" dirty="0" smtClean="0"/>
              <a:t>3</a:t>
            </a:r>
            <a:r>
              <a:rPr lang="en-US" dirty="0" smtClean="0"/>
              <a:t> </a:t>
            </a:r>
            <a:r>
              <a:rPr lang="ru-RU" dirty="0" smtClean="0"/>
              <a:t>источника данных:</a:t>
            </a:r>
          </a:p>
          <a:p>
            <a:pPr lvl="1"/>
            <a:r>
              <a:rPr lang="ru-RU" dirty="0"/>
              <a:t>база </a:t>
            </a:r>
            <a:r>
              <a:rPr lang="ru-RU" dirty="0" smtClean="0"/>
              <a:t>уязвимостей компании </a:t>
            </a:r>
            <a:r>
              <a:rPr lang="ru-RU" dirty="0" err="1" smtClean="0"/>
              <a:t>Secunia</a:t>
            </a:r>
            <a:endParaRPr lang="ru-RU" dirty="0" smtClean="0"/>
          </a:p>
          <a:p>
            <a:pPr lvl="1"/>
            <a:r>
              <a:rPr lang="ru-RU" dirty="0"/>
              <a:t>список уязвимостей приложений </a:t>
            </a:r>
            <a:r>
              <a:rPr lang="en-US" dirty="0"/>
              <a:t>Microsoft </a:t>
            </a:r>
            <a:endParaRPr lang="ru-RU" dirty="0" smtClean="0"/>
          </a:p>
          <a:p>
            <a:pPr lvl="1"/>
            <a:r>
              <a:rPr lang="ru-RU" dirty="0" smtClean="0"/>
              <a:t>список уязвимостей, составленный специалистами «Лаборатории Касперского»</a:t>
            </a:r>
            <a:endParaRPr lang="en-US" dirty="0" smtClean="0"/>
          </a:p>
          <a:p>
            <a:r>
              <a:rPr lang="ru-RU" dirty="0" smtClean="0"/>
              <a:t>Задачи мониторинга:</a:t>
            </a:r>
          </a:p>
          <a:p>
            <a:pPr lvl="1"/>
            <a:r>
              <a:rPr lang="ru-RU" dirty="0" smtClean="0"/>
              <a:t>информация</a:t>
            </a:r>
          </a:p>
          <a:p>
            <a:pPr lvl="1"/>
            <a:r>
              <a:rPr lang="ru-RU" dirty="0" smtClean="0"/>
              <a:t>предупреждение</a:t>
            </a:r>
          </a:p>
          <a:p>
            <a:pPr lvl="1"/>
            <a:r>
              <a:rPr lang="ru-RU" dirty="0" smtClean="0"/>
              <a:t>«первая помощь»</a:t>
            </a:r>
            <a:endParaRPr lang="en-US" dirty="0"/>
          </a:p>
          <a:p>
            <a:r>
              <a:rPr lang="ru-RU" dirty="0" smtClean="0"/>
              <a:t>Повышение надежности защиты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614B2-E778-4E13-AD75-163A3F89397F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Pie 6"/>
          <p:cNvSpPr/>
          <p:nvPr/>
        </p:nvSpPr>
        <p:spPr>
          <a:xfrm>
            <a:off x="5876268" y="-326423"/>
            <a:ext cx="2066661" cy="2027213"/>
          </a:xfrm>
          <a:prstGeom prst="pie">
            <a:avLst>
              <a:gd name="adj1" fmla="val 0"/>
              <a:gd name="adj2" fmla="val 5399996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359328" y="1147363"/>
            <a:ext cx="1475590" cy="553427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Проверка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19520931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4799" y="399102"/>
            <a:ext cx="8839201" cy="8064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Kaspersky Endpoint Security 8 </a:t>
            </a:r>
            <a:r>
              <a:rPr lang="ru-RU" dirty="0" smtClean="0"/>
              <a:t>для</a:t>
            </a:r>
            <a:r>
              <a:rPr lang="en-US" dirty="0" smtClean="0"/>
              <a:t> Windows 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idx="1"/>
          </p:nvPr>
        </p:nvSpPr>
        <p:spPr>
          <a:xfrm>
            <a:off x="304801" y="1873454"/>
            <a:ext cx="4554538" cy="4222545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Защита рабочих мест</a:t>
            </a:r>
            <a:endParaRPr lang="en-US" dirty="0" smtClean="0"/>
          </a:p>
          <a:p>
            <a:pPr lvl="1"/>
            <a:r>
              <a:rPr lang="ru-RU" dirty="0" smtClean="0"/>
              <a:t>Сигнатурный анализ</a:t>
            </a:r>
          </a:p>
          <a:p>
            <a:pPr lvl="1"/>
            <a:r>
              <a:rPr lang="ru-RU" dirty="0" err="1" smtClean="0"/>
              <a:t>Проактивная</a:t>
            </a:r>
            <a:r>
              <a:rPr lang="ru-RU" dirty="0" smtClean="0"/>
              <a:t> защита</a:t>
            </a:r>
            <a:endParaRPr lang="en-US" dirty="0" smtClean="0"/>
          </a:p>
          <a:p>
            <a:pPr lvl="1"/>
            <a:r>
              <a:rPr lang="ru-RU" dirty="0" smtClean="0"/>
              <a:t>Облачная защита (</a:t>
            </a:r>
            <a:r>
              <a:rPr lang="en-US" dirty="0" smtClean="0"/>
              <a:t>Kaspersky Security Network</a:t>
            </a:r>
            <a:r>
              <a:rPr lang="ru-RU" dirty="0" smtClean="0"/>
              <a:t>)</a:t>
            </a:r>
            <a:endParaRPr lang="en-US" dirty="0" smtClean="0"/>
          </a:p>
          <a:p>
            <a:r>
              <a:rPr lang="ru-RU" dirty="0" smtClean="0"/>
              <a:t>Контроль рабочих мест</a:t>
            </a:r>
            <a:endParaRPr lang="en-US" dirty="0" smtClean="0"/>
          </a:p>
          <a:p>
            <a:pPr lvl="1"/>
            <a:r>
              <a:rPr lang="ru-RU" dirty="0" smtClean="0"/>
              <a:t>Контроль программ</a:t>
            </a:r>
            <a:endParaRPr lang="en-US" dirty="0" smtClean="0"/>
          </a:p>
          <a:p>
            <a:pPr lvl="1"/>
            <a:r>
              <a:rPr lang="ru-RU" dirty="0" smtClean="0"/>
              <a:t>Контроль устройств</a:t>
            </a:r>
            <a:endParaRPr lang="en-US" dirty="0" smtClean="0"/>
          </a:p>
          <a:p>
            <a:pPr lvl="1"/>
            <a:r>
              <a:rPr lang="ru-RU" dirty="0" err="1" smtClean="0"/>
              <a:t>Веб-Контроль</a:t>
            </a:r>
            <a:r>
              <a:rPr lang="ru-RU" dirty="0" smtClean="0"/>
              <a:t> 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614B2-E778-4E13-AD75-163A3F89397F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Subtitle 6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ru-RU" dirty="0" smtClean="0"/>
              <a:t>Защита от угроз сегодняшнего и завтрашнего дня</a:t>
            </a:r>
            <a:endParaRPr lang="en-US" dirty="0"/>
          </a:p>
        </p:txBody>
      </p:sp>
      <p:pic>
        <p:nvPicPr>
          <p:cNvPr id="8" name="Picture 3" descr="C:\Users\Udalov.KL\Downloads\Box_KOSS2012_base_RUS_PRINT_render2.ti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170952" y="2046432"/>
            <a:ext cx="3774642" cy="377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8052865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Гранулярный контроль устройств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4800" y="1638277"/>
            <a:ext cx="3748737" cy="4610123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Ограничение доступа к подключаемым устройствам</a:t>
            </a:r>
            <a:endParaRPr lang="en-US" dirty="0" smtClean="0"/>
          </a:p>
          <a:p>
            <a:pPr lvl="1"/>
            <a:r>
              <a:rPr lang="ru-RU" dirty="0" smtClean="0"/>
              <a:t>внешние жесткие диски и другие накопители</a:t>
            </a:r>
            <a:r>
              <a:rPr lang="en-US" dirty="0" smtClean="0"/>
              <a:t>, </a:t>
            </a:r>
            <a:r>
              <a:rPr lang="ru-RU" dirty="0" smtClean="0"/>
              <a:t>модемы</a:t>
            </a:r>
            <a:r>
              <a:rPr lang="en-US" dirty="0" smtClean="0"/>
              <a:t>,</a:t>
            </a:r>
            <a:r>
              <a:rPr lang="ru-RU" dirty="0" smtClean="0"/>
              <a:t> принтеры </a:t>
            </a:r>
            <a:endParaRPr lang="en-US" dirty="0" smtClean="0"/>
          </a:p>
          <a:p>
            <a:r>
              <a:rPr lang="ru-RU" dirty="0" smtClean="0"/>
              <a:t>Ограничение доступа по:</a:t>
            </a:r>
          </a:p>
          <a:p>
            <a:pPr lvl="1"/>
            <a:r>
              <a:rPr lang="ru-RU" dirty="0" smtClean="0"/>
              <a:t>Типу устройства</a:t>
            </a:r>
          </a:p>
          <a:p>
            <a:pPr lvl="1"/>
            <a:r>
              <a:rPr lang="ru-RU" dirty="0" smtClean="0"/>
              <a:t>Способу подключения (шине)</a:t>
            </a:r>
          </a:p>
          <a:p>
            <a:pPr lvl="1"/>
            <a:r>
              <a:rPr lang="ru-RU" dirty="0" smtClean="0"/>
              <a:t>Серийному номеру</a:t>
            </a:r>
          </a:p>
          <a:p>
            <a:r>
              <a:rPr lang="ru-RU" dirty="0" smtClean="0"/>
              <a:t>Поддержка идентификаторов устройств</a:t>
            </a:r>
            <a:endParaRPr lang="en-US" dirty="0" smtClean="0"/>
          </a:p>
          <a:p>
            <a:r>
              <a:rPr lang="ru-RU" dirty="0" smtClean="0"/>
              <a:t>Настройка расписания для применения правил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614B2-E778-4E13-AD75-163A3F89397F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111144" y="2099053"/>
            <a:ext cx="4681201" cy="3461406"/>
          </a:xfrm>
          <a:prstGeom prst="roundRect">
            <a:avLst>
              <a:gd name="adj" fmla="val 2754"/>
            </a:avLst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04967980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Веб-Контроль</a:t>
            </a:r>
            <a:r>
              <a:rPr lang="ru-RU" dirty="0" smtClean="0"/>
              <a:t>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4800" y="1638277"/>
            <a:ext cx="3633523" cy="4786287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Аудит использования веб-ресурсов</a:t>
            </a:r>
          </a:p>
          <a:p>
            <a:r>
              <a:rPr lang="ru-RU" dirty="0" smtClean="0"/>
              <a:t>Политики доступа к веб-ресурсам:</a:t>
            </a:r>
          </a:p>
          <a:p>
            <a:pPr lvl="1"/>
            <a:r>
              <a:rPr lang="ru-RU" dirty="0"/>
              <a:t>Разрешение, запрещение или ограничение доступа</a:t>
            </a:r>
            <a:endParaRPr lang="en-US" dirty="0"/>
          </a:p>
          <a:p>
            <a:pPr lvl="1"/>
            <a:r>
              <a:rPr lang="ru-RU" dirty="0" smtClean="0"/>
              <a:t>Расписание применения политик</a:t>
            </a:r>
            <a:endParaRPr lang="en-US" dirty="0"/>
          </a:p>
          <a:p>
            <a:pPr lvl="1"/>
            <a:r>
              <a:rPr lang="ru-RU" dirty="0"/>
              <a:t>Интеграция с </a:t>
            </a:r>
            <a:r>
              <a:rPr lang="en-US" dirty="0"/>
              <a:t>Active </a:t>
            </a:r>
            <a:r>
              <a:rPr lang="en-US" dirty="0" smtClean="0"/>
              <a:t>Directory</a:t>
            </a:r>
            <a:endParaRPr lang="ru-RU" dirty="0" smtClean="0"/>
          </a:p>
          <a:p>
            <a:r>
              <a:rPr lang="ru-RU" dirty="0" smtClean="0"/>
              <a:t>Правила доступа к веб-ресурсам</a:t>
            </a:r>
            <a:r>
              <a:rPr lang="ru-RU" dirty="0"/>
              <a:t> </a:t>
            </a:r>
            <a:r>
              <a:rPr lang="ru-RU" dirty="0" smtClean="0"/>
              <a:t>по параметрам</a:t>
            </a:r>
          </a:p>
          <a:p>
            <a:r>
              <a:rPr lang="ru-RU" dirty="0" smtClean="0"/>
              <a:t>Тестирование правил</a:t>
            </a:r>
            <a:endParaRPr lang="en-US" dirty="0" smtClean="0"/>
          </a:p>
          <a:p>
            <a:r>
              <a:rPr lang="ru-RU" dirty="0" smtClean="0"/>
              <a:t>Интеграция с </a:t>
            </a:r>
            <a:r>
              <a:rPr lang="en-US" dirty="0" smtClean="0"/>
              <a:t>KSN</a:t>
            </a:r>
            <a:r>
              <a:rPr lang="ru-RU" dirty="0" smtClean="0"/>
              <a:t>:</a:t>
            </a:r>
            <a:r>
              <a:rPr lang="en-US" dirty="0" smtClean="0"/>
              <a:t> </a:t>
            </a:r>
            <a:r>
              <a:rPr lang="ru-RU" dirty="0" smtClean="0"/>
              <a:t>использование </a:t>
            </a:r>
            <a:r>
              <a:rPr lang="ru-RU" dirty="0" err="1" smtClean="0"/>
              <a:t>репутационных</a:t>
            </a:r>
            <a:r>
              <a:rPr lang="ru-RU" dirty="0" smtClean="0"/>
              <a:t> сервисов для проверки ссылок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614B2-E778-4E13-AD75-163A3F89397F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053537" y="1828882"/>
            <a:ext cx="4885823" cy="3599731"/>
          </a:xfrm>
          <a:prstGeom prst="roundRect">
            <a:avLst>
              <a:gd name="adj" fmla="val 2754"/>
            </a:avLst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04615719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sz="3600" dirty="0" smtClean="0"/>
              <a:t>Другие улучшения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7113"/>
            <a:ext cx="5880196" cy="5530272"/>
          </a:xfrm>
        </p:spPr>
        <p:txBody>
          <a:bodyPr>
            <a:noAutofit/>
          </a:bodyPr>
          <a:lstStyle/>
          <a:p>
            <a:r>
              <a:rPr lang="ru-RU" sz="2400" dirty="0" smtClean="0"/>
              <a:t>Улучшенная защита и лечение заражений</a:t>
            </a:r>
            <a:endParaRPr lang="en-US" sz="2400" dirty="0" smtClean="0"/>
          </a:p>
          <a:p>
            <a:pPr lvl="1"/>
            <a:r>
              <a:rPr lang="ru-RU" sz="2000" dirty="0" smtClean="0"/>
              <a:t>Мониторинг системы</a:t>
            </a:r>
            <a:endParaRPr lang="en-US" sz="2000" dirty="0" smtClean="0"/>
          </a:p>
          <a:p>
            <a:pPr lvl="1"/>
            <a:r>
              <a:rPr lang="ru-RU" sz="2000" dirty="0" smtClean="0"/>
              <a:t>Технология обновляемых шаблонов опасного поведения (</a:t>
            </a:r>
            <a:r>
              <a:rPr lang="en-US" sz="2000" dirty="0" smtClean="0"/>
              <a:t>BSS</a:t>
            </a:r>
            <a:r>
              <a:rPr lang="ru-RU" sz="2000" dirty="0" smtClean="0"/>
              <a:t>, </a:t>
            </a:r>
            <a:r>
              <a:rPr lang="en-US" sz="2000" dirty="0"/>
              <a:t>Behavior Stream Signatures</a:t>
            </a:r>
            <a:r>
              <a:rPr lang="ru-RU" sz="2000" dirty="0" smtClean="0"/>
              <a:t>)</a:t>
            </a:r>
            <a:endParaRPr lang="en-US" sz="2000" dirty="0" smtClean="0"/>
          </a:p>
          <a:p>
            <a:pPr lvl="1"/>
            <a:r>
              <a:rPr lang="ru-RU" sz="2000" dirty="0" smtClean="0"/>
              <a:t>Откат вредоносных действий </a:t>
            </a:r>
          </a:p>
          <a:p>
            <a:r>
              <a:rPr lang="ru-RU" sz="2400" dirty="0" smtClean="0"/>
              <a:t>Улучшенный</a:t>
            </a:r>
            <a:r>
              <a:rPr lang="ru-RU" dirty="0" smtClean="0"/>
              <a:t> </a:t>
            </a:r>
            <a:r>
              <a:rPr lang="ru-RU" sz="2400" dirty="0" smtClean="0"/>
              <a:t>сетевой</a:t>
            </a:r>
            <a:r>
              <a:rPr lang="ru-RU" dirty="0" smtClean="0"/>
              <a:t> </a:t>
            </a:r>
            <a:r>
              <a:rPr lang="ru-RU" sz="2400" dirty="0" smtClean="0"/>
              <a:t>экран</a:t>
            </a:r>
            <a:endParaRPr lang="en-US" sz="2400" dirty="0" smtClean="0"/>
          </a:p>
          <a:p>
            <a:r>
              <a:rPr lang="ru-RU" sz="2400" dirty="0" smtClean="0"/>
              <a:t>Система обнаружения вторжений</a:t>
            </a:r>
            <a:r>
              <a:rPr lang="en-US" sz="2400" dirty="0" smtClean="0"/>
              <a:t> </a:t>
            </a:r>
            <a:r>
              <a:rPr lang="en-US" sz="2400" dirty="0"/>
              <a:t>(</a:t>
            </a:r>
            <a:r>
              <a:rPr lang="en-US" sz="2400" dirty="0" smtClean="0"/>
              <a:t>IDS)</a:t>
            </a:r>
          </a:p>
          <a:p>
            <a:pPr lvl="1"/>
            <a:r>
              <a:rPr lang="ru-RU" sz="2000" dirty="0" smtClean="0"/>
              <a:t>Поддержка исключений по </a:t>
            </a:r>
            <a:r>
              <a:rPr lang="en-US" sz="2000" dirty="0" smtClean="0"/>
              <a:t>IP</a:t>
            </a:r>
            <a:r>
              <a:rPr lang="ru-RU" sz="2000" dirty="0" smtClean="0"/>
              <a:t>-адресам</a:t>
            </a:r>
            <a:endParaRPr lang="en-US" sz="2000" dirty="0"/>
          </a:p>
          <a:p>
            <a:r>
              <a:rPr lang="ru-RU" sz="2400" dirty="0" smtClean="0"/>
              <a:t>Проверка трафика по протоколам:</a:t>
            </a:r>
            <a:endParaRPr lang="en-US" sz="2400" dirty="0" smtClean="0"/>
          </a:p>
          <a:p>
            <a:pPr lvl="1"/>
            <a:r>
              <a:rPr lang="en-US" sz="2000" dirty="0" smtClean="0"/>
              <a:t>IRC</a:t>
            </a:r>
          </a:p>
          <a:p>
            <a:pPr lvl="1"/>
            <a:r>
              <a:rPr lang="en-US" sz="2000" dirty="0" err="1" smtClean="0"/>
              <a:t>Mail.Ru</a:t>
            </a:r>
            <a:endParaRPr lang="en-US" sz="2000" dirty="0" smtClean="0"/>
          </a:p>
          <a:p>
            <a:pPr lvl="1"/>
            <a:r>
              <a:rPr lang="en-US" sz="2000" dirty="0" smtClean="0"/>
              <a:t>AIM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614B2-E778-4E13-AD75-163A3F89397F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8" name="Picture 7" descr="Virtual networ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418298">
            <a:off x="6664304" y="-332509"/>
            <a:ext cx="1831408" cy="712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85328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«Лаборатория Касперского»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8397"/>
            <a:ext cx="5630335" cy="4419600"/>
          </a:xfrm>
        </p:spPr>
        <p:txBody>
          <a:bodyPr>
            <a:normAutofit/>
          </a:bodyPr>
          <a:lstStyle/>
          <a:p>
            <a:pPr marL="360000"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/>
              <a:t>Лидер российского рынка</a:t>
            </a:r>
          </a:p>
          <a:p>
            <a:pPr marL="360000"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/>
              <a:t>Защита почти 3</a:t>
            </a:r>
            <a:r>
              <a:rPr lang="en-US" sz="1800" dirty="0" smtClean="0"/>
              <a:t>00 </a:t>
            </a:r>
            <a:r>
              <a:rPr lang="ru-RU" sz="1800" dirty="0" smtClean="0"/>
              <a:t>миллионов рабочих мест</a:t>
            </a:r>
            <a:endParaRPr lang="en-US" sz="1800" dirty="0" smtClean="0"/>
          </a:p>
          <a:p>
            <a:pPr marL="360000"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/>
              <a:t>Почти 10 миллионов активаций продуктов в месяц</a:t>
            </a:r>
            <a:endParaRPr lang="en-US" sz="1800" dirty="0" smtClean="0"/>
          </a:p>
          <a:p>
            <a:pPr marL="360000"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/>
              <a:t>220 </a:t>
            </a:r>
            <a:r>
              <a:rPr lang="ru-RU" sz="1800" dirty="0" smtClean="0"/>
              <a:t>патентов по всему миру</a:t>
            </a:r>
            <a:endParaRPr lang="en-US" sz="1800" dirty="0" smtClean="0"/>
          </a:p>
          <a:p>
            <a:pPr marL="360000"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/>
              <a:t>Более 2300 сотрудников, из них </a:t>
            </a:r>
            <a:r>
              <a:rPr lang="en-US" sz="1800" dirty="0" smtClean="0"/>
              <a:t>800</a:t>
            </a:r>
            <a:r>
              <a:rPr lang="ru-RU" sz="1800" dirty="0" smtClean="0"/>
              <a:t> в </a:t>
            </a:r>
            <a:r>
              <a:rPr lang="en-US" sz="1800" dirty="0" smtClean="0"/>
              <a:t>R&amp;D</a:t>
            </a:r>
          </a:p>
          <a:p>
            <a:pPr marL="360000">
              <a:lnSpc>
                <a:spcPct val="100000"/>
              </a:lnSpc>
              <a:spcBef>
                <a:spcPts val="0"/>
              </a:spcBef>
            </a:pPr>
            <a:r>
              <a:rPr lang="ru-RU" sz="1800" dirty="0"/>
              <a:t>Б</a:t>
            </a:r>
            <a:r>
              <a:rPr lang="ru-RU" sz="1800" dirty="0" smtClean="0"/>
              <a:t>олее </a:t>
            </a:r>
            <a:r>
              <a:rPr lang="en-US" sz="1800" dirty="0" smtClean="0"/>
              <a:t>130 OEM</a:t>
            </a:r>
            <a:r>
              <a:rPr lang="ru-RU" sz="1800" dirty="0" smtClean="0"/>
              <a:t>-партнеров</a:t>
            </a:r>
            <a:endParaRPr lang="en-US" sz="1800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5" name="Subtitle 4"/>
          <p:cNvSpPr>
            <a:spLocks noGrp="1"/>
          </p:cNvSpPr>
          <p:nvPr>
            <p:ph type="subTitle" idx="13"/>
          </p:nvPr>
        </p:nvSpPr>
        <p:spPr>
          <a:xfrm>
            <a:off x="304800" y="1067113"/>
            <a:ext cx="8229600" cy="457200"/>
          </a:xfrm>
        </p:spPr>
        <p:txBody>
          <a:bodyPr/>
          <a:lstStyle/>
          <a:p>
            <a:r>
              <a:rPr lang="ru-RU" sz="2000" dirty="0" smtClean="0"/>
              <a:t>Один из крупнейших производителей решений для обеспечения информационной безопасности</a:t>
            </a:r>
            <a:endParaRPr lang="en-US" sz="2000" dirty="0"/>
          </a:p>
        </p:txBody>
      </p:sp>
      <p:pic>
        <p:nvPicPr>
          <p:cNvPr id="7" name="Picture 6" descr="Eugene_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120" y="1758397"/>
            <a:ext cx="3242215" cy="4322953"/>
          </a:xfrm>
          <a:prstGeom prst="snip2DiagRect">
            <a:avLst>
              <a:gd name="adj1" fmla="val 0"/>
              <a:gd name="adj2" fmla="val 7942"/>
            </a:avLst>
          </a:prstGeom>
          <a:ln>
            <a:solidFill>
              <a:schemeClr val="tx2"/>
            </a:solidFill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1146" y="3717035"/>
            <a:ext cx="3960550" cy="2736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0794" y="1905303"/>
            <a:ext cx="6692668" cy="3623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6836118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536092"/>
            <a:ext cx="9144000" cy="2448278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Функциональные возможности в защите  рабочих станций и файловых серверов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9063" y="6613525"/>
            <a:ext cx="381000" cy="244475"/>
          </a:xfrm>
        </p:spPr>
        <p:txBody>
          <a:bodyPr/>
          <a:lstStyle/>
          <a:p>
            <a:fld id="{B78614B2-E778-4E13-AD75-163A3F89397F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Left Arrow 5"/>
          <p:cNvSpPr/>
          <p:nvPr/>
        </p:nvSpPr>
        <p:spPr>
          <a:xfrm>
            <a:off x="6991493" y="4773420"/>
            <a:ext cx="864105" cy="115214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9"/>
          <p:cNvSpPr/>
          <p:nvPr/>
        </p:nvSpPr>
        <p:spPr>
          <a:xfrm>
            <a:off x="6991493" y="4983427"/>
            <a:ext cx="864105" cy="115214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10"/>
          <p:cNvSpPr/>
          <p:nvPr/>
        </p:nvSpPr>
        <p:spPr>
          <a:xfrm>
            <a:off x="6991493" y="5695132"/>
            <a:ext cx="864105" cy="115214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Arrow 11"/>
          <p:cNvSpPr/>
          <p:nvPr/>
        </p:nvSpPr>
        <p:spPr>
          <a:xfrm>
            <a:off x="6991493" y="5925560"/>
            <a:ext cx="864105" cy="115214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xplosion 1 13"/>
          <p:cNvSpPr/>
          <p:nvPr/>
        </p:nvSpPr>
        <p:spPr>
          <a:xfrm>
            <a:off x="7567565" y="4523533"/>
            <a:ext cx="1440174" cy="921712"/>
          </a:xfrm>
          <a:prstGeom prst="irregularSeal1">
            <a:avLst/>
          </a:prstGeom>
          <a:gradFill>
            <a:gsLst>
              <a:gs pos="35000">
                <a:srgbClr val="1AEEAC"/>
              </a:gs>
              <a:gs pos="100000">
                <a:srgbClr val="006A65"/>
              </a:gs>
            </a:gsLst>
            <a:lin ang="16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Новинка</a:t>
            </a:r>
            <a:endParaRPr lang="en-US" sz="1400" dirty="0">
              <a:solidFill>
                <a:schemeClr val="tx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7356641"/>
              </p:ext>
            </p:extLst>
          </p:nvPr>
        </p:nvGraphicFramePr>
        <p:xfrm>
          <a:off x="481904" y="1663045"/>
          <a:ext cx="6362026" cy="45662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49496"/>
                <a:gridCol w="1505235"/>
                <a:gridCol w="1407295"/>
              </a:tblGrid>
              <a:tr h="21725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</a:rPr>
                        <a:t>Функции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CA47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 err="1">
                          <a:effectLst/>
                        </a:rPr>
                        <a:t>Kaspersy</a:t>
                      </a:r>
                      <a:r>
                        <a:rPr lang="en-US" sz="1300" u="none" strike="noStrike" dirty="0">
                          <a:effectLst/>
                        </a:rPr>
                        <a:t> Endpoint Security 8 </a:t>
                      </a:r>
                      <a:r>
                        <a:rPr lang="en-US" sz="1300" u="none" strike="noStrike" dirty="0" err="1">
                          <a:effectLst/>
                        </a:rPr>
                        <a:t>для</a:t>
                      </a:r>
                      <a:r>
                        <a:rPr lang="en-US" sz="1300" u="none" strike="noStrike" dirty="0">
                          <a:effectLst/>
                        </a:rPr>
                        <a:t> Windows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CA47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72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effectLst/>
                        </a:rPr>
                        <a:t>Рабочие станции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CA47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effectLst/>
                        </a:rPr>
                        <a:t>Файловые серверы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CA475"/>
                    </a:solidFill>
                  </a:tcPr>
                </a:tc>
              </a:tr>
              <a:tr h="217257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effectLst/>
                        </a:rPr>
                        <a:t>Файловый Антивирус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effectLst/>
                        </a:rPr>
                        <a:t>+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+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17257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effectLst/>
                        </a:rPr>
                        <a:t>Почтовый Антивирус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effectLst/>
                        </a:rPr>
                        <a:t>+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-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17257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effectLst/>
                        </a:rPr>
                        <a:t>Веб-Антивирус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effectLst/>
                        </a:rPr>
                        <a:t>+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effectLst/>
                        </a:rPr>
                        <a:t>-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17257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IM-</a:t>
                      </a:r>
                      <a:r>
                        <a:rPr lang="ru-RU" sz="1300" u="none" strike="noStrike" dirty="0">
                          <a:effectLst/>
                        </a:rPr>
                        <a:t>Антивирус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effectLst/>
                        </a:rPr>
                        <a:t>+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effectLst/>
                        </a:rPr>
                        <a:t>-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17257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 smtClean="0">
                          <a:effectLst/>
                        </a:rPr>
                        <a:t>Технология лечения активного заражения (</a:t>
                      </a:r>
                      <a:r>
                        <a:rPr lang="en-US" sz="1300" u="none" strike="noStrike" dirty="0" smtClean="0">
                          <a:effectLst/>
                        </a:rPr>
                        <a:t>Advanced disinfection</a:t>
                      </a:r>
                      <a:r>
                        <a:rPr lang="ru-RU" sz="1300" u="none" strike="noStrike" dirty="0" smtClean="0">
                          <a:effectLst/>
                        </a:rPr>
                        <a:t>)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effectLst/>
                        </a:rPr>
                        <a:t>+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effectLst/>
                        </a:rPr>
                        <a:t>-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17257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>
                          <a:effectLst/>
                        </a:rPr>
                        <a:t>Мониторинг системы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effectLst/>
                        </a:rPr>
                        <a:t>+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effectLst/>
                        </a:rPr>
                        <a:t>-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17257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>
                          <a:effectLst/>
                        </a:rPr>
                        <a:t>Проактивная защита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effectLst/>
                        </a:rPr>
                        <a:t>+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effectLst/>
                        </a:rPr>
                        <a:t>-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34514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effectLst/>
                        </a:rPr>
                        <a:t>Мониторинг активности программ: технология UDS (KSN) 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effectLst/>
                        </a:rPr>
                        <a:t>+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effectLst/>
                        </a:rPr>
                        <a:t>-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67103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effectLst/>
                        </a:rPr>
                        <a:t>Мониторинг активности программ: </a:t>
                      </a:r>
                      <a:r>
                        <a:rPr lang="ru-RU" sz="1300" u="none" strike="noStrike" dirty="0" err="1">
                          <a:effectLst/>
                        </a:rPr>
                        <a:t>репутационная</a:t>
                      </a:r>
                      <a:r>
                        <a:rPr lang="ru-RU" sz="1300" u="none" strike="noStrike" dirty="0">
                          <a:effectLst/>
                        </a:rPr>
                        <a:t> база KSN 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+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effectLst/>
                        </a:rPr>
                        <a:t>-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17257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effectLst/>
                        </a:rPr>
                        <a:t>Сетевой экран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+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effectLst/>
                        </a:rPr>
                        <a:t>+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17257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 smtClean="0">
                          <a:effectLst/>
                        </a:rPr>
                        <a:t>Система обнаружения вторжений (</a:t>
                      </a:r>
                      <a:r>
                        <a:rPr lang="en-US" sz="1300" u="none" strike="noStrike" dirty="0" smtClean="0">
                          <a:effectLst/>
                        </a:rPr>
                        <a:t>IDS</a:t>
                      </a:r>
                      <a:r>
                        <a:rPr lang="ru-RU" sz="1300" u="none" strike="noStrike" dirty="0" smtClean="0">
                          <a:effectLst/>
                        </a:rPr>
                        <a:t>)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+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effectLst/>
                        </a:rPr>
                        <a:t>+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17257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effectLst/>
                        </a:rPr>
                        <a:t>Контроль программ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+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effectLst/>
                        </a:rPr>
                        <a:t>-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17257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>
                          <a:effectLst/>
                        </a:rPr>
                        <a:t>Контроль устройств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+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effectLst/>
                        </a:rPr>
                        <a:t>-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17257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>
                          <a:effectLst/>
                        </a:rPr>
                        <a:t>Веб-Контроль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+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effectLst/>
                        </a:rPr>
                        <a:t>-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17257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>
                          <a:effectLst/>
                        </a:rPr>
                        <a:t>Мониторинг уязвимостей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+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effectLst/>
                        </a:rPr>
                        <a:t>+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17257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 smtClean="0">
                          <a:effectLst/>
                        </a:rPr>
                        <a:t>Интеграция</a:t>
                      </a:r>
                      <a:r>
                        <a:rPr lang="ru-RU" sz="1300" u="none" strike="noStrike" baseline="0" dirty="0" smtClean="0">
                          <a:effectLst/>
                        </a:rPr>
                        <a:t> с </a:t>
                      </a:r>
                      <a:r>
                        <a:rPr lang="en-US" sz="1300" u="none" strike="noStrike" dirty="0" smtClean="0">
                          <a:effectLst/>
                        </a:rPr>
                        <a:t>KSN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+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effectLst/>
                        </a:rPr>
                        <a:t>+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3" name="Explosion 1 12"/>
          <p:cNvSpPr/>
          <p:nvPr/>
        </p:nvSpPr>
        <p:spPr>
          <a:xfrm>
            <a:off x="7567565" y="5445245"/>
            <a:ext cx="1440174" cy="921712"/>
          </a:xfrm>
          <a:prstGeom prst="irregularSeal1">
            <a:avLst/>
          </a:prstGeom>
          <a:gradFill>
            <a:gsLst>
              <a:gs pos="35000">
                <a:srgbClr val="1AEEAC"/>
              </a:gs>
              <a:gs pos="100000">
                <a:srgbClr val="006A65"/>
              </a:gs>
            </a:gsLst>
            <a:lin ang="16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Новинка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624616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  <p:bldP spid="14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539552" y="2507288"/>
            <a:ext cx="8209161" cy="2480195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rgbClr val="002C5F"/>
                </a:solidFill>
              </a:rPr>
              <a:t>Kaspersky Security </a:t>
            </a:r>
            <a:r>
              <a:rPr lang="en-US" sz="5400" dirty="0" smtClean="0">
                <a:solidFill>
                  <a:srgbClr val="002C5F"/>
                </a:solidFill>
              </a:rPr>
              <a:t>Center</a:t>
            </a:r>
            <a:endParaRPr lang="ru-RU" sz="5400" dirty="0">
              <a:solidFill>
                <a:srgbClr val="002C5F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0" y="6607175"/>
            <a:ext cx="381000" cy="244475"/>
          </a:xfrm>
        </p:spPr>
        <p:txBody>
          <a:bodyPr/>
          <a:lstStyle/>
          <a:p>
            <a:fld id="{B78614B2-E778-4E13-AD75-163A3F89397F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9388249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Kaspersky </a:t>
            </a:r>
            <a:r>
              <a:rPr lang="en-US" sz="3600" b="1" dirty="0" smtClean="0"/>
              <a:t>Security Center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3633523" cy="3307989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ru-RU" dirty="0" smtClean="0"/>
              <a:t>Управление виртуальными машинами </a:t>
            </a:r>
            <a:r>
              <a:rPr lang="en-US" dirty="0" smtClean="0"/>
              <a:t>VMware</a:t>
            </a:r>
            <a:endParaRPr lang="en-US" dirty="0"/>
          </a:p>
          <a:p>
            <a:pPr lvl="0"/>
            <a:r>
              <a:rPr lang="ru-RU" dirty="0" smtClean="0"/>
              <a:t>Создание виртуальных Сервером администрирования</a:t>
            </a:r>
            <a:endParaRPr lang="en-US" dirty="0" smtClean="0"/>
          </a:p>
          <a:p>
            <a:pPr lvl="0"/>
            <a:r>
              <a:rPr lang="ru-RU" dirty="0" smtClean="0"/>
              <a:t>Инвентаризация программных и аппаратных средств</a:t>
            </a:r>
            <a:endParaRPr lang="en-US" dirty="0" smtClean="0"/>
          </a:p>
          <a:p>
            <a:pPr lvl="0"/>
            <a:r>
              <a:rPr lang="ru-RU" dirty="0" smtClean="0"/>
              <a:t>Поиск уязвимостей</a:t>
            </a:r>
            <a:endParaRPr lang="en-US" dirty="0" smtClean="0"/>
          </a:p>
          <a:p>
            <a:pPr lvl="0"/>
            <a:r>
              <a:rPr lang="ru-RU" dirty="0" smtClean="0"/>
              <a:t>Служба </a:t>
            </a:r>
            <a:r>
              <a:rPr lang="en-US" dirty="0" smtClean="0"/>
              <a:t>KSN Proxy</a:t>
            </a:r>
          </a:p>
          <a:p>
            <a:pPr lvl="0"/>
            <a:r>
              <a:rPr lang="ru-RU" dirty="0" err="1" smtClean="0"/>
              <a:t>Веб-консоль</a:t>
            </a:r>
            <a:r>
              <a:rPr lang="ru-RU" dirty="0" smtClean="0"/>
              <a:t>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614B2-E778-4E13-AD75-163A3F89397F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ru-RU" dirty="0" smtClean="0"/>
              <a:t>Новые возможности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823109" y="1925236"/>
            <a:ext cx="5136822" cy="33537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1062484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3600" dirty="0" smtClean="0"/>
              <a:t>Управление виртуальными машинами </a:t>
            </a:r>
            <a:r>
              <a:rPr lang="en-US" sz="3600" dirty="0" smtClean="0"/>
              <a:t>VMware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Автоматическое обнаружение виртуальных машин</a:t>
            </a:r>
            <a:endParaRPr lang="en-US" sz="2800" dirty="0" smtClean="0"/>
          </a:p>
          <a:p>
            <a:pPr lvl="0"/>
            <a:r>
              <a:rPr lang="ru-RU" sz="2800" dirty="0" smtClean="0"/>
              <a:t>Управление жизненным циклом виртуальной машины</a:t>
            </a:r>
          </a:p>
          <a:p>
            <a:pPr lvl="1"/>
            <a:r>
              <a:rPr lang="ru-RU" sz="2400" dirty="0" smtClean="0"/>
              <a:t> </a:t>
            </a:r>
            <a:r>
              <a:rPr lang="ru-RU" sz="2000" dirty="0" smtClean="0"/>
              <a:t>автоматическое обнаружение</a:t>
            </a:r>
            <a:r>
              <a:rPr lang="en-US" sz="2000" dirty="0" smtClean="0"/>
              <a:t>, </a:t>
            </a:r>
            <a:r>
              <a:rPr lang="ru-RU" sz="2000" dirty="0" smtClean="0"/>
              <a:t>установка и удаление</a:t>
            </a:r>
            <a:endParaRPr lang="en-US" sz="2000" dirty="0" smtClean="0"/>
          </a:p>
          <a:p>
            <a:r>
              <a:rPr lang="ru-RU" sz="2800" dirty="0" smtClean="0"/>
              <a:t>Оптимизация нагрузки на хост-сервер</a:t>
            </a: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614B2-E778-4E13-AD75-163A3F89397F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ru-RU" dirty="0" smtClean="0"/>
              <a:t>Мощные инструменты управления виртуальными средами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597744" y="3313785"/>
            <a:ext cx="4875287" cy="2949803"/>
            <a:chOff x="2786063" y="2737716"/>
            <a:chExt cx="5336456" cy="3601821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EFFF9"/>
                </a:clrFrom>
                <a:clrTo>
                  <a:srgbClr val="FEFFF9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86063" y="2737716"/>
              <a:ext cx="5336456" cy="36018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3592681" y="3659428"/>
              <a:ext cx="455574" cy="369332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VM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168751" y="4984389"/>
              <a:ext cx="455574" cy="369332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VM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473031" y="3429000"/>
              <a:ext cx="455574" cy="369332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VM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012175" y="5733280"/>
              <a:ext cx="455574" cy="369332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VM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975249" y="3717035"/>
              <a:ext cx="455574" cy="369332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VM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27121954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431669" y="1289877"/>
            <a:ext cx="1267354" cy="915797"/>
          </a:xfrm>
          <a:prstGeom prst="round2DiagRect">
            <a:avLst>
              <a:gd name="adj1" fmla="val 16667"/>
              <a:gd name="adj2" fmla="val 12426"/>
            </a:avLst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56673" y="2025598"/>
            <a:ext cx="1418078" cy="1024710"/>
          </a:xfrm>
          <a:prstGeom prst="round2Diag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sz="3600" dirty="0" smtClean="0"/>
              <a:t>Виртуальные Серверы администрирования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5476947" cy="441960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Двухуровневая иерархия Серверов администрирования</a:t>
            </a:r>
            <a:endParaRPr lang="en-US" dirty="0" smtClean="0"/>
          </a:p>
          <a:p>
            <a:r>
              <a:rPr lang="ru-RU" dirty="0" smtClean="0"/>
              <a:t>До </a:t>
            </a:r>
            <a:r>
              <a:rPr lang="en-US" dirty="0" smtClean="0"/>
              <a:t>10 </a:t>
            </a:r>
            <a:r>
              <a:rPr lang="ru-RU" dirty="0" smtClean="0"/>
              <a:t>виртуальных Серверов администрирования на одном физическом сервере</a:t>
            </a:r>
            <a:endParaRPr lang="en-US" dirty="0" smtClean="0"/>
          </a:p>
          <a:p>
            <a:r>
              <a:rPr lang="ru-RU" dirty="0" smtClean="0"/>
              <a:t>Отсутствие необходимости в сторонних средствах виртуализации</a:t>
            </a:r>
            <a:endParaRPr lang="en-US" dirty="0" smtClean="0"/>
          </a:p>
          <a:p>
            <a:r>
              <a:rPr lang="ru-RU" dirty="0" smtClean="0"/>
              <a:t>Возможность добавления дополнительных виртуальных серверов</a:t>
            </a:r>
            <a:endParaRPr lang="en-US" dirty="0" smtClean="0"/>
          </a:p>
          <a:p>
            <a:r>
              <a:rPr lang="ru-RU" dirty="0" smtClean="0"/>
              <a:t>До </a:t>
            </a:r>
            <a:r>
              <a:rPr lang="en-US" dirty="0" smtClean="0"/>
              <a:t>25 000 </a:t>
            </a:r>
            <a:r>
              <a:rPr lang="ru-RU" dirty="0" smtClean="0"/>
              <a:t>рабочих мест в иерархии</a:t>
            </a:r>
            <a:endParaRPr lang="en-US" dirty="0" smtClean="0"/>
          </a:p>
          <a:p>
            <a:r>
              <a:rPr lang="ru-RU" dirty="0" smtClean="0"/>
              <a:t>Изоляция от других виртуальных серверов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614B2-E778-4E13-AD75-163A3F89397F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ru-RU" dirty="0" smtClean="0"/>
              <a:t>Простое управление крупными или распределенными системами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301541" y="2659275"/>
            <a:ext cx="1418078" cy="1024710"/>
          </a:xfrm>
          <a:prstGeom prst="round2Diag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783078" y="3408166"/>
            <a:ext cx="1418078" cy="1024710"/>
          </a:xfrm>
          <a:prstGeom prst="round2Diag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40" y="4168596"/>
            <a:ext cx="1926941" cy="1392417"/>
          </a:xfrm>
          <a:prstGeom prst="round2Diag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34379533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99102"/>
            <a:ext cx="8839200" cy="806450"/>
          </a:xfrm>
        </p:spPr>
        <p:txBody>
          <a:bodyPr>
            <a:noAutofit/>
          </a:bodyPr>
          <a:lstStyle/>
          <a:p>
            <a:r>
              <a:rPr lang="ru-RU" sz="3800" dirty="0" smtClean="0"/>
              <a:t>Преимущества использования виртуальных Серверов администрирования</a:t>
            </a:r>
            <a:endParaRPr lang="ru-RU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958484" cy="4419600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Снижение нагрузки на единый Сервер администрирования</a:t>
            </a:r>
          </a:p>
          <a:p>
            <a:r>
              <a:rPr lang="ru-RU" dirty="0"/>
              <a:t>Уменьшение объемов внутрисетевого трафика</a:t>
            </a:r>
          </a:p>
          <a:p>
            <a:r>
              <a:rPr lang="ru-RU" dirty="0"/>
              <a:t>Простое управление локальными сетями удаленных филиалов</a:t>
            </a:r>
          </a:p>
          <a:p>
            <a:r>
              <a:rPr lang="ru-RU" dirty="0"/>
              <a:t>Распределение обязанностей между администраторами безопасности</a:t>
            </a: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614B2-E778-4E13-AD75-163A3F89397F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431669" y="1289877"/>
            <a:ext cx="1267354" cy="915797"/>
          </a:xfrm>
          <a:prstGeom prst="round2DiagRect">
            <a:avLst>
              <a:gd name="adj1" fmla="val 16667"/>
              <a:gd name="adj2" fmla="val 12426"/>
            </a:avLst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56673" y="2025598"/>
            <a:ext cx="1418078" cy="1024710"/>
          </a:xfrm>
          <a:prstGeom prst="round2Diag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301541" y="2659275"/>
            <a:ext cx="1418078" cy="1024710"/>
          </a:xfrm>
          <a:prstGeom prst="round2Diag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783078" y="3408166"/>
            <a:ext cx="1418078" cy="1024710"/>
          </a:xfrm>
          <a:prstGeom prst="round2Diag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40" y="4168596"/>
            <a:ext cx="1926941" cy="1392417"/>
          </a:xfrm>
          <a:prstGeom prst="round2Diag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01552061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sz="3600" dirty="0" smtClean="0"/>
              <a:t>Учет ресурсов и поиск уязвимостей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6168231" cy="44196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Инструмент для оценки уровня безопасности</a:t>
            </a:r>
            <a:endParaRPr lang="en-US" dirty="0" smtClean="0"/>
          </a:p>
          <a:p>
            <a:r>
              <a:rPr lang="ru-RU" dirty="0" smtClean="0"/>
              <a:t>Детальный учет</a:t>
            </a:r>
            <a:endParaRPr lang="en-US" dirty="0" smtClean="0"/>
          </a:p>
          <a:p>
            <a:pPr lvl="1"/>
            <a:r>
              <a:rPr lang="ru-RU" dirty="0" smtClean="0"/>
              <a:t>Аппаратных средств</a:t>
            </a:r>
            <a:endParaRPr lang="en-US" dirty="0" smtClean="0"/>
          </a:p>
          <a:p>
            <a:pPr lvl="1"/>
            <a:r>
              <a:rPr lang="ru-RU" dirty="0" smtClean="0"/>
              <a:t>Программного обеспечения</a:t>
            </a:r>
            <a:endParaRPr lang="en-US" dirty="0" smtClean="0"/>
          </a:p>
          <a:p>
            <a:r>
              <a:rPr lang="ru-RU" dirty="0" smtClean="0"/>
              <a:t>Минимизация возможностей для атак</a:t>
            </a:r>
            <a:endParaRPr lang="en-US" dirty="0" smtClean="0"/>
          </a:p>
          <a:p>
            <a:r>
              <a:rPr lang="ru-RU" dirty="0" smtClean="0"/>
              <a:t>Сокращение времени реакции на угрозу</a:t>
            </a:r>
            <a:endParaRPr lang="en-US" dirty="0" smtClean="0"/>
          </a:p>
          <a:p>
            <a:r>
              <a:rPr lang="ru-RU" dirty="0" smtClean="0"/>
              <a:t>Автоматические обновления через </a:t>
            </a:r>
            <a:r>
              <a:rPr lang="en-US" dirty="0" smtClean="0"/>
              <a:t>Kaspersky Security Network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614B2-E778-4E13-AD75-163A3F89397F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ru-RU" dirty="0" smtClean="0"/>
              <a:t>Защита от угроз на уровне программ и ОС</a:t>
            </a:r>
            <a:endParaRPr lang="en-US" dirty="0"/>
          </a:p>
        </p:txBody>
      </p:sp>
      <p:pic>
        <p:nvPicPr>
          <p:cNvPr id="6" name="Picture 5" descr="sal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6184995" y="1097347"/>
            <a:ext cx="2909416" cy="455033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xmlns="" val="199039015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3600" dirty="0" smtClean="0"/>
              <a:t>Kaspersky Security Network </a:t>
            </a:r>
            <a:r>
              <a:rPr lang="ru-RU" sz="3600" dirty="0" smtClean="0"/>
              <a:t>и</a:t>
            </a:r>
            <a:r>
              <a:rPr lang="en-US" sz="3600" dirty="0" smtClean="0"/>
              <a:t> Security Center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094379" cy="4419600"/>
          </a:xfrm>
        </p:spPr>
        <p:txBody>
          <a:bodyPr>
            <a:normAutofit/>
          </a:bodyPr>
          <a:lstStyle/>
          <a:p>
            <a:r>
              <a:rPr lang="ru-RU" dirty="0" smtClean="0"/>
              <a:t>Служба </a:t>
            </a:r>
            <a:r>
              <a:rPr lang="en-US" dirty="0" smtClean="0"/>
              <a:t>KSN proxy</a:t>
            </a:r>
          </a:p>
          <a:p>
            <a:r>
              <a:rPr lang="ru-RU" dirty="0" smtClean="0"/>
              <a:t>Использование локальных источников обновления</a:t>
            </a:r>
            <a:endParaRPr lang="en-US" dirty="0" smtClean="0"/>
          </a:p>
          <a:p>
            <a:r>
              <a:rPr lang="ru-RU" dirty="0" smtClean="0"/>
              <a:t>Настройка использования </a:t>
            </a:r>
            <a:r>
              <a:rPr lang="en-US" dirty="0" smtClean="0"/>
              <a:t>KSN </a:t>
            </a:r>
            <a:r>
              <a:rPr lang="ru-RU" dirty="0" smtClean="0"/>
              <a:t>в различных</a:t>
            </a:r>
            <a:r>
              <a:rPr lang="en-US" dirty="0" smtClean="0"/>
              <a:t> </a:t>
            </a:r>
            <a:r>
              <a:rPr lang="ru-RU" dirty="0" smtClean="0"/>
              <a:t>компонентах </a:t>
            </a:r>
            <a:r>
              <a:rPr lang="ru-RU" dirty="0"/>
              <a:t>системы защиты</a:t>
            </a:r>
            <a:r>
              <a:rPr lang="ru-RU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614B2-E778-4E13-AD75-163A3F89397F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ru-RU" dirty="0" smtClean="0"/>
              <a:t>Облачная защита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99179" y="1700790"/>
            <a:ext cx="4556190" cy="3341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xmlns="" val="377866257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4800" y="2449681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Kaspersky Endpoint Security 8 </a:t>
            </a:r>
            <a:r>
              <a:rPr lang="ru-RU" dirty="0" smtClean="0"/>
              <a:t>для </a:t>
            </a:r>
            <a:r>
              <a:rPr lang="en-US" dirty="0"/>
              <a:t>W</a:t>
            </a:r>
            <a:r>
              <a:rPr lang="en-US" dirty="0" smtClean="0"/>
              <a:t>indows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 </a:t>
            </a:r>
            <a:r>
              <a:rPr lang="en-US" dirty="0" smtClean="0"/>
              <a:t>Kaspersky Security Center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idx="1"/>
          </p:nvPr>
        </p:nvSpPr>
        <p:spPr>
          <a:xfrm>
            <a:off x="707349" y="3947463"/>
            <a:ext cx="8458200" cy="461012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 </a:t>
            </a:r>
            <a:r>
              <a:rPr lang="ru-RU" sz="3600" dirty="0" smtClean="0"/>
              <a:t>Ключевые и преимущества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719533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799" y="296556"/>
            <a:ext cx="8839201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Ключевые преимущества:</a:t>
            </a:r>
            <a:br>
              <a:rPr lang="ru-RU" dirty="0" smtClean="0"/>
            </a:br>
            <a:r>
              <a:rPr lang="en-US" dirty="0" smtClean="0"/>
              <a:t>Kaspersky Endpoint Security 8 </a:t>
            </a:r>
            <a:r>
              <a:rPr lang="ru-RU" dirty="0" smtClean="0"/>
              <a:t>для </a:t>
            </a:r>
            <a:r>
              <a:rPr lang="en-US" dirty="0" smtClean="0"/>
              <a:t>Windows</a:t>
            </a:r>
            <a:endParaRPr lang="en-US" dirty="0"/>
          </a:p>
        </p:txBody>
      </p:sp>
      <p:sp>
        <p:nvSpPr>
          <p:cNvPr id="25" name="Content Placeholder 24"/>
          <p:cNvSpPr>
            <a:spLocks noGrp="1"/>
          </p:cNvSpPr>
          <p:nvPr>
            <p:ph idx="1"/>
          </p:nvPr>
        </p:nvSpPr>
        <p:spPr>
          <a:xfrm>
            <a:off x="2152506" y="1638277"/>
            <a:ext cx="6682412" cy="4610123"/>
          </a:xfrm>
        </p:spPr>
        <p:txBody>
          <a:bodyPr anchor="ctr">
            <a:normAutofit fontScale="92500"/>
          </a:bodyPr>
          <a:lstStyle/>
          <a:p>
            <a:r>
              <a:rPr lang="ru-RU" sz="2800" dirty="0"/>
              <a:t>Усиленная защита благодаря сочетанию </a:t>
            </a:r>
            <a:r>
              <a:rPr lang="ru-RU" sz="2800" dirty="0" err="1"/>
              <a:t>проактивных</a:t>
            </a:r>
            <a:r>
              <a:rPr lang="ru-RU" sz="2800" dirty="0"/>
              <a:t>, сигнатурных и облачных технологий</a:t>
            </a:r>
          </a:p>
          <a:p>
            <a:r>
              <a:rPr lang="ru-RU" sz="2800" dirty="0"/>
              <a:t>Минимальный риск ложных срабатываний</a:t>
            </a:r>
            <a:endParaRPr lang="en-US" sz="2800" dirty="0"/>
          </a:p>
          <a:p>
            <a:r>
              <a:rPr lang="ru-RU" sz="2800" dirty="0"/>
              <a:t>Мощные инструменты для контроля рабочего места:</a:t>
            </a:r>
          </a:p>
          <a:p>
            <a:pPr lvl="1"/>
            <a:r>
              <a:rPr lang="ru-RU" sz="2400" dirty="0" smtClean="0"/>
              <a:t>контроль </a:t>
            </a:r>
            <a:r>
              <a:rPr lang="ru-RU" sz="2400" dirty="0"/>
              <a:t>устройств</a:t>
            </a:r>
          </a:p>
          <a:p>
            <a:pPr lvl="1"/>
            <a:r>
              <a:rPr lang="ru-RU" sz="2400" dirty="0" smtClean="0"/>
              <a:t>веб-контроль</a:t>
            </a:r>
            <a:endParaRPr lang="ru-RU" sz="2400" dirty="0"/>
          </a:p>
          <a:p>
            <a:pPr lvl="1"/>
            <a:r>
              <a:rPr lang="ru-RU" sz="2400" dirty="0" smtClean="0"/>
              <a:t>контроль </a:t>
            </a:r>
            <a:r>
              <a:rPr lang="ru-RU" sz="2400" dirty="0"/>
              <a:t>запуска программ</a:t>
            </a:r>
          </a:p>
          <a:p>
            <a:pPr lvl="1"/>
            <a:r>
              <a:rPr lang="ru-RU" sz="2400" dirty="0" smtClean="0"/>
              <a:t>контроль </a:t>
            </a:r>
            <a:r>
              <a:rPr lang="ru-RU" sz="2400" dirty="0"/>
              <a:t>активности программ / белые списки</a:t>
            </a:r>
          </a:p>
          <a:p>
            <a:pPr lvl="0"/>
            <a:r>
              <a:rPr lang="ru-RU" sz="2800" dirty="0" smtClean="0"/>
              <a:t>Полная </a:t>
            </a:r>
            <a:r>
              <a:rPr lang="ru-RU" sz="2800" dirty="0"/>
              <a:t>интеграция с </a:t>
            </a:r>
            <a:r>
              <a:rPr lang="en-US" sz="2800" dirty="0"/>
              <a:t>Kaspersky Security Center </a:t>
            </a:r>
            <a:r>
              <a:rPr lang="en-US" sz="2800" dirty="0" smtClean="0"/>
              <a:t>9</a:t>
            </a:r>
          </a:p>
          <a:p>
            <a:pPr lvl="0"/>
            <a:endParaRPr lang="ru-RU" sz="2800" dirty="0"/>
          </a:p>
        </p:txBody>
      </p:sp>
      <p:sp>
        <p:nvSpPr>
          <p:cNvPr id="2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4BF6A-2904-4572-8908-FAC5332C3C2A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6" name="Picture 3" descr="C:\Users\Udalov.KL\Downloads\Box_KOSS2012_base_RUS_PRINT_render2.ti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209382" y="2507288"/>
            <a:ext cx="2271669" cy="2636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2901380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539552" y="2507288"/>
            <a:ext cx="8209161" cy="2480195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rgbClr val="002C5F"/>
                </a:solidFill>
              </a:rPr>
              <a:t>Kaspersky </a:t>
            </a:r>
            <a:r>
              <a:rPr lang="en-US" sz="5400" dirty="0" smtClean="0">
                <a:solidFill>
                  <a:srgbClr val="002C5F"/>
                </a:solidFill>
              </a:rPr>
              <a:t>Endpoint Security 8</a:t>
            </a:r>
            <a:r>
              <a:rPr lang="ru-RU" sz="5400" dirty="0" smtClean="0">
                <a:solidFill>
                  <a:srgbClr val="002C5F"/>
                </a:solidFill>
              </a:rPr>
              <a:t/>
            </a:r>
            <a:br>
              <a:rPr lang="ru-RU" sz="5400" dirty="0" smtClean="0">
                <a:solidFill>
                  <a:srgbClr val="002C5F"/>
                </a:solidFill>
              </a:rPr>
            </a:br>
            <a:r>
              <a:rPr lang="ru-RU" sz="5400" dirty="0" smtClean="0">
                <a:solidFill>
                  <a:srgbClr val="002C5F"/>
                </a:solidFill>
              </a:rPr>
              <a:t>для </a:t>
            </a:r>
            <a:r>
              <a:rPr lang="en-US" sz="5400" dirty="0" smtClean="0">
                <a:solidFill>
                  <a:srgbClr val="002C5F"/>
                </a:solidFill>
              </a:rPr>
              <a:t>Windows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0" y="6607175"/>
            <a:ext cx="381000" cy="244475"/>
          </a:xfrm>
        </p:spPr>
        <p:txBody>
          <a:bodyPr/>
          <a:lstStyle/>
          <a:p>
            <a:fld id="{B78614B2-E778-4E13-AD75-163A3F89397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546424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Ключевые преимущества</a:t>
            </a:r>
            <a:r>
              <a:rPr lang="ru-RU" dirty="0"/>
              <a:t>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Kaspersky Security Center</a:t>
            </a:r>
            <a:endParaRPr lang="en-US" dirty="0"/>
          </a:p>
        </p:txBody>
      </p:sp>
      <p:sp>
        <p:nvSpPr>
          <p:cNvPr id="25" name="Content Placeholder 24"/>
          <p:cNvSpPr>
            <a:spLocks noGrp="1"/>
          </p:cNvSpPr>
          <p:nvPr>
            <p:ph idx="1"/>
          </p:nvPr>
        </p:nvSpPr>
        <p:spPr>
          <a:xfrm>
            <a:off x="2152506" y="1638277"/>
            <a:ext cx="6682412" cy="4610123"/>
          </a:xfrm>
        </p:spPr>
        <p:txBody>
          <a:bodyPr>
            <a:normAutofit fontScale="92500"/>
          </a:bodyPr>
          <a:lstStyle/>
          <a:p>
            <a:pPr lvl="0"/>
            <a:r>
              <a:rPr lang="ru-RU" sz="2400" dirty="0" smtClean="0"/>
              <a:t>Централизованное управление комплексной системой защиты</a:t>
            </a:r>
            <a:endParaRPr lang="en-US" sz="2400" dirty="0" smtClean="0"/>
          </a:p>
          <a:p>
            <a:pPr lvl="0"/>
            <a:r>
              <a:rPr lang="ru-RU" sz="2400" dirty="0"/>
              <a:t>Оперативное развертывание системы </a:t>
            </a:r>
            <a:r>
              <a:rPr lang="ru-RU" sz="2400" dirty="0" smtClean="0"/>
              <a:t>защиты</a:t>
            </a:r>
          </a:p>
          <a:p>
            <a:pPr lvl="0"/>
            <a:r>
              <a:rPr lang="ru-RU" sz="2400" dirty="0"/>
              <a:t>Поддержка иерархической структуры управления</a:t>
            </a:r>
            <a:endParaRPr lang="en-US" sz="2400" dirty="0" smtClean="0"/>
          </a:p>
          <a:p>
            <a:pPr lvl="0"/>
            <a:r>
              <a:rPr lang="ru-RU" sz="2400" dirty="0" smtClean="0"/>
              <a:t>Специальные политики для мобильных пользователей</a:t>
            </a:r>
            <a:endParaRPr lang="en-US" sz="2400" dirty="0" smtClean="0"/>
          </a:p>
          <a:p>
            <a:pPr lvl="0"/>
            <a:r>
              <a:rPr lang="ru-RU" sz="2400" dirty="0" smtClean="0"/>
              <a:t>Просмотр состояния защиты при помощи веб-консоли</a:t>
            </a:r>
          </a:p>
          <a:p>
            <a:pPr lvl="0"/>
            <a:r>
              <a:rPr lang="ru-RU" sz="2400" dirty="0" smtClean="0"/>
              <a:t>Информационные панели и система отчетов</a:t>
            </a:r>
          </a:p>
          <a:p>
            <a:pPr lvl="0"/>
            <a:r>
              <a:rPr lang="ru-RU" sz="2400" dirty="0" smtClean="0"/>
              <a:t>Поддержка </a:t>
            </a:r>
            <a:r>
              <a:rPr lang="ru-RU" sz="2400" dirty="0" err="1" smtClean="0"/>
              <a:t>мультиплатформенных</a:t>
            </a:r>
            <a:r>
              <a:rPr lang="ru-RU" sz="2400" dirty="0" smtClean="0"/>
              <a:t> сред</a:t>
            </a:r>
          </a:p>
          <a:p>
            <a:pPr lvl="0"/>
            <a:r>
              <a:rPr lang="ru-RU" sz="2400" dirty="0"/>
              <a:t>Автоматическая поддержка жизненного цикла виртуальных машин</a:t>
            </a:r>
            <a:endParaRPr lang="en-US" sz="2400" dirty="0" smtClean="0"/>
          </a:p>
          <a:p>
            <a:pPr lvl="0"/>
            <a:endParaRPr lang="en-US" sz="2400" dirty="0" smtClean="0"/>
          </a:p>
        </p:txBody>
      </p:sp>
      <p:sp>
        <p:nvSpPr>
          <p:cNvPr id="2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4BF6A-2904-4572-8908-FAC5332C3C2A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7" name="Picture 6" descr="tech guy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8529" y="2219253"/>
            <a:ext cx="1911726" cy="2864211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xmlns="" val="25812166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91043"/>
            <a:ext cx="84582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Kaspersky Endpoint Security 8 </a:t>
            </a:r>
            <a:r>
              <a:rPr lang="ru-RU" sz="3600" dirty="0" smtClean="0"/>
              <a:t>для </a:t>
            </a:r>
            <a:r>
              <a:rPr lang="en-US" sz="3600" dirty="0" smtClean="0"/>
              <a:t>Windows</a:t>
            </a:r>
            <a:br>
              <a:rPr lang="en-US" sz="3600" dirty="0" smtClean="0"/>
            </a:br>
            <a:r>
              <a:rPr lang="ru-RU" sz="3600" dirty="0" smtClean="0"/>
              <a:t>и </a:t>
            </a:r>
            <a:r>
              <a:rPr lang="en-US" sz="3600" dirty="0" smtClean="0"/>
              <a:t>Kaspersky Security Center </a:t>
            </a:r>
            <a:endParaRPr lang="en-US" sz="36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04800" y="3025751"/>
            <a:ext cx="5073698" cy="3625898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Защита от всех типов угроз</a:t>
            </a: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Эффективное управление безопасностью</a:t>
            </a: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Уникальная гибридная технология защиты</a:t>
            </a: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Оптимизированная поддержка виртуальных сред</a:t>
            </a: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Контроль использования программ, устройств и веб-ресурсов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4BF6A-2904-4572-8908-FAC5332C3C2A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10" name="Subtitle 9"/>
          <p:cNvSpPr>
            <a:spLocks noGrp="1"/>
          </p:cNvSpPr>
          <p:nvPr>
            <p:ph type="subTitle" idx="4294967295"/>
          </p:nvPr>
        </p:nvSpPr>
        <p:spPr>
          <a:xfrm>
            <a:off x="251476" y="1700790"/>
            <a:ext cx="4706288" cy="114141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Защита на опережение: будьте на шаг впереди угроз с решениями Лаборатории Касперского 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t="31979"/>
          <a:stretch>
            <a:fillRect/>
          </a:stretch>
        </p:blipFill>
        <p:spPr bwMode="auto">
          <a:xfrm>
            <a:off x="5666967" y="2104039"/>
            <a:ext cx="3053171" cy="293887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53557461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приобрести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1371601"/>
            <a:ext cx="8472511" cy="2172614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</a:pPr>
            <a:r>
              <a:rPr lang="en-US" sz="2800" dirty="0"/>
              <a:t>Kaspersky Endpoint Security</a:t>
            </a:r>
            <a:r>
              <a:rPr lang="ru-RU" sz="2800" dirty="0"/>
              <a:t> 8 для </a:t>
            </a:r>
            <a:r>
              <a:rPr lang="en-US" sz="2800" dirty="0"/>
              <a:t>Windows </a:t>
            </a:r>
            <a:r>
              <a:rPr lang="ru-RU" sz="2800" dirty="0" smtClean="0"/>
              <a:t>и </a:t>
            </a:r>
            <a:r>
              <a:rPr lang="en-US" sz="2800" dirty="0" smtClean="0"/>
              <a:t>Kaspersky</a:t>
            </a:r>
            <a:r>
              <a:rPr lang="ru-RU" sz="2800" dirty="0" smtClean="0"/>
              <a:t> </a:t>
            </a:r>
            <a:r>
              <a:rPr lang="en-US" sz="2800" dirty="0" smtClean="0"/>
              <a:t>Security Center</a:t>
            </a:r>
            <a:r>
              <a:rPr lang="ru-RU" sz="2800" dirty="0" smtClean="0"/>
              <a:t> входят в состав всех продуктов </a:t>
            </a:r>
            <a:r>
              <a:rPr lang="ru-RU" sz="2800" dirty="0"/>
              <a:t>линейки </a:t>
            </a:r>
            <a:r>
              <a:rPr lang="en-US" sz="2800" dirty="0"/>
              <a:t>Kaspersky Open Space </a:t>
            </a:r>
            <a:r>
              <a:rPr lang="en-US" sz="2800" dirty="0" smtClean="0"/>
              <a:t>Security</a:t>
            </a:r>
          </a:p>
          <a:p>
            <a:pPr>
              <a:lnSpc>
                <a:spcPct val="110000"/>
              </a:lnSpc>
            </a:pPr>
            <a:r>
              <a:rPr lang="en-US" sz="2800" dirty="0" smtClean="0"/>
              <a:t>Kaspersky Endpoint Security 8 </a:t>
            </a:r>
            <a:r>
              <a:rPr lang="ru-RU" sz="2800" dirty="0" smtClean="0"/>
              <a:t>приходит на смену Антивирусу Касперского для </a:t>
            </a:r>
            <a:r>
              <a:rPr lang="en-US" sz="2800" dirty="0" smtClean="0"/>
              <a:t>Windows Workstation </a:t>
            </a:r>
            <a:r>
              <a:rPr lang="ru-RU" sz="2800" dirty="0" smtClean="0"/>
              <a:t>и Антивирусу Касперского для </a:t>
            </a:r>
            <a:r>
              <a:rPr lang="en-US" sz="2800" dirty="0" smtClean="0"/>
              <a:t>Windows Server</a:t>
            </a:r>
          </a:p>
          <a:p>
            <a:pPr>
              <a:lnSpc>
                <a:spcPct val="110000"/>
              </a:lnSpc>
            </a:pPr>
            <a:r>
              <a:rPr lang="en-US" sz="2800" dirty="0" smtClean="0"/>
              <a:t>Kaspersky Security Center </a:t>
            </a:r>
            <a:r>
              <a:rPr lang="ru-RU" sz="2800" dirty="0" smtClean="0"/>
              <a:t>приходит на смену </a:t>
            </a:r>
            <a:r>
              <a:rPr lang="en-US" sz="2800" dirty="0" smtClean="0"/>
              <a:t>Kaspersky Administration Kit </a:t>
            </a:r>
          </a:p>
          <a:p>
            <a:pPr marL="0" indent="0">
              <a:buNone/>
            </a:pPr>
            <a:endParaRPr lang="ru-RU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614B2-E778-4E13-AD75-163A3F89397F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6689" y="3544214"/>
            <a:ext cx="8410622" cy="25473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3355781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7895" y="2104039"/>
            <a:ext cx="5184630" cy="1785817"/>
          </a:xfrm>
        </p:spPr>
        <p:txBody>
          <a:bodyPr/>
          <a:lstStyle/>
          <a:p>
            <a:r>
              <a:rPr lang="ru-RU" dirty="0" smtClean="0"/>
              <a:t>Спасибо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0288" y="3889856"/>
            <a:ext cx="5242238" cy="1371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http://www.kaspersky.ru</a:t>
            </a:r>
          </a:p>
          <a:p>
            <a:r>
              <a:rPr lang="en-US" dirty="0" smtClean="0"/>
              <a:t>http://www.securelist.com</a:t>
            </a:r>
            <a:r>
              <a:rPr lang="ru-RU" dirty="0" smtClean="0"/>
              <a:t>/</a:t>
            </a:r>
            <a:r>
              <a:rPr lang="en-US" dirty="0" err="1" smtClean="0"/>
              <a:t>ru</a:t>
            </a:r>
            <a:endParaRPr lang="en-US" dirty="0"/>
          </a:p>
        </p:txBody>
      </p:sp>
      <p:sp>
        <p:nvSpPr>
          <p:cNvPr id="4" name="Text Placeholder 15"/>
          <p:cNvSpPr txBox="1">
            <a:spLocks/>
          </p:cNvSpPr>
          <p:nvPr/>
        </p:nvSpPr>
        <p:spPr>
          <a:xfrm>
            <a:off x="4572000" y="5502852"/>
            <a:ext cx="4090097" cy="1000284"/>
          </a:xfrm>
          <a:prstGeom prst="rect">
            <a:avLst/>
          </a:prstGeom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Виталий Федоров, инженер предпродажной поддержки в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УрФО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и Пермском крае 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vitaly.fedorov@kaspersky.com  +7(343)328-34-34</a:t>
            </a:r>
          </a:p>
          <a:p>
            <a:pPr marL="0" marR="0" lvl="1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900"/>
              </a:spcAft>
              <a:buClr>
                <a:srgbClr val="006D55"/>
              </a:buClr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677003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84784"/>
            <a:ext cx="4968552" cy="2868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Текущая ситуация в сфере </a:t>
            </a:r>
            <a:r>
              <a:rPr lang="en-US" sz="2800" dirty="0" smtClean="0"/>
              <a:t>IT</a:t>
            </a:r>
            <a:r>
              <a:rPr lang="ru-RU" sz="2800" dirty="0" smtClean="0"/>
              <a:t>-угроз и ответная реакция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4294967295"/>
          </p:nvPr>
        </p:nvSpPr>
        <p:spPr>
          <a:xfrm>
            <a:off x="0" y="4429125"/>
            <a:ext cx="7961313" cy="1323975"/>
          </a:xfrm>
        </p:spPr>
        <p:txBody>
          <a:bodyPr>
            <a:normAutofit fontScale="92500" lnSpcReduction="20000"/>
          </a:bodyPr>
          <a:lstStyle/>
          <a:p>
            <a:pPr lvl="1">
              <a:buNone/>
            </a:pPr>
            <a:r>
              <a:rPr lang="ru-RU" b="1" dirty="0" smtClean="0">
                <a:solidFill>
                  <a:srgbClr val="0D5C57"/>
                </a:solidFill>
                <a:latin typeface="Arial" charset="0"/>
                <a:cs typeface="Arial" charset="0"/>
              </a:rPr>
              <a:t>Возникают серьёзные вопросы</a:t>
            </a:r>
            <a:r>
              <a:rPr lang="en-US" b="1" dirty="0" smtClean="0">
                <a:solidFill>
                  <a:srgbClr val="0D5C57"/>
                </a:solidFill>
                <a:latin typeface="Arial" charset="0"/>
                <a:cs typeface="Arial" charset="0"/>
              </a:rPr>
              <a:t>:</a:t>
            </a:r>
          </a:p>
          <a:p>
            <a:pPr lvl="1"/>
            <a:r>
              <a:rPr lang="ru-RU" sz="1700" b="1" dirty="0" smtClean="0">
                <a:solidFill>
                  <a:schemeClr val="tx1"/>
                </a:solidFill>
              </a:rPr>
              <a:t>Где хранить </a:t>
            </a:r>
            <a:r>
              <a:rPr lang="ru-RU" sz="1700" b="1" dirty="0" err="1" smtClean="0">
                <a:solidFill>
                  <a:schemeClr val="tx1"/>
                </a:solidFill>
              </a:rPr>
              <a:t>террабайты</a:t>
            </a:r>
            <a:r>
              <a:rPr lang="ru-RU" sz="1700" b="1" dirty="0" smtClean="0">
                <a:solidFill>
                  <a:schemeClr val="tx1"/>
                </a:solidFill>
              </a:rPr>
              <a:t> информации о компьютерных угрозах</a:t>
            </a:r>
            <a:r>
              <a:rPr lang="en-US" sz="1700" b="1" dirty="0" smtClean="0">
                <a:solidFill>
                  <a:schemeClr val="tx1"/>
                </a:solidFill>
              </a:rPr>
              <a:t>?</a:t>
            </a:r>
          </a:p>
          <a:p>
            <a:pPr lvl="1"/>
            <a:r>
              <a:rPr lang="ru-RU" sz="1700" b="1" dirty="0" smtClean="0">
                <a:solidFill>
                  <a:schemeClr val="tx1"/>
                </a:solidFill>
              </a:rPr>
              <a:t>Как обеспечить мгновенную реакцию на эти угрозы</a:t>
            </a:r>
            <a:r>
              <a:rPr lang="en-US" sz="1700" b="1" dirty="0" smtClean="0">
                <a:solidFill>
                  <a:schemeClr val="tx1"/>
                </a:solidFill>
              </a:rPr>
              <a:t>?</a:t>
            </a:r>
            <a:endParaRPr lang="ru-RU" sz="1700" b="1" dirty="0" smtClean="0">
              <a:solidFill>
                <a:schemeClr val="tx1"/>
              </a:solidFill>
            </a:endParaRPr>
          </a:p>
          <a:p>
            <a:pPr lvl="1"/>
            <a:r>
              <a:rPr lang="ru-RU" sz="1700" b="1" dirty="0" smtClean="0">
                <a:solidFill>
                  <a:schemeClr val="tx1"/>
                </a:solidFill>
              </a:rPr>
              <a:t>Что делать в условиях, когда ни одна из </a:t>
            </a:r>
            <a:r>
              <a:rPr lang="ru-RU" sz="1700" b="1" dirty="0" err="1" smtClean="0">
                <a:solidFill>
                  <a:schemeClr val="tx1"/>
                </a:solidFill>
              </a:rPr>
              <a:t>проактивных</a:t>
            </a:r>
            <a:r>
              <a:rPr lang="ru-RU" sz="1700" b="1" dirty="0" smtClean="0">
                <a:solidFill>
                  <a:schemeClr val="tx1"/>
                </a:solidFill>
              </a:rPr>
              <a:t> технологий не может справит</a:t>
            </a:r>
            <a:r>
              <a:rPr lang="ru-RU" sz="1700" b="1" dirty="0">
                <a:solidFill>
                  <a:schemeClr val="tx1"/>
                </a:solidFill>
              </a:rPr>
              <a:t>ь</a:t>
            </a:r>
            <a:r>
              <a:rPr lang="ru-RU" sz="1700" b="1" dirty="0" smtClean="0">
                <a:solidFill>
                  <a:schemeClr val="tx1"/>
                </a:solidFill>
              </a:rPr>
              <a:t>ся с таким потоком угроз</a:t>
            </a:r>
            <a:r>
              <a:rPr lang="en-US" sz="1700" b="1" dirty="0" smtClean="0">
                <a:solidFill>
                  <a:schemeClr val="tx1"/>
                </a:solidFill>
              </a:rPr>
              <a:t>?</a:t>
            </a:r>
            <a:r>
              <a:rPr lang="ru-RU" sz="1700" b="1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364088" y="1700809"/>
            <a:ext cx="352839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lvl="1" indent="-180975">
              <a:spcAft>
                <a:spcPts val="900"/>
              </a:spcAft>
              <a:buClr>
                <a:srgbClr val="006D55"/>
              </a:buClr>
              <a:buFont typeface="Wingdings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200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000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000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сетевых атак </a:t>
            </a:r>
            <a:r>
              <a:rPr lang="ru-RU" dirty="0" smtClean="0"/>
              <a:t>блокируется ежемесячно</a:t>
            </a:r>
            <a:endParaRPr lang="en-US" dirty="0" smtClean="0"/>
          </a:p>
          <a:p>
            <a:pPr marL="180975" lvl="1" indent="-180975">
              <a:spcAft>
                <a:spcPts val="900"/>
              </a:spcAft>
              <a:buClr>
                <a:srgbClr val="006D55"/>
              </a:buClr>
            </a:pPr>
            <a:r>
              <a:rPr lang="en-US" dirty="0" smtClean="0"/>
              <a:t>~ </a:t>
            </a:r>
            <a:r>
              <a:rPr lang="en-US" dirty="0" smtClean="0">
                <a:solidFill>
                  <a:srgbClr val="FF0000"/>
                </a:solidFill>
              </a:rPr>
              <a:t>2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000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уязвимостей в приложениях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обнаружено только в</a:t>
            </a:r>
            <a:r>
              <a:rPr lang="en-US" dirty="0" smtClean="0"/>
              <a:t> 2010</a:t>
            </a:r>
            <a:r>
              <a:rPr lang="ru-RU" dirty="0" smtClean="0"/>
              <a:t> году</a:t>
            </a:r>
            <a:endParaRPr lang="en-US" dirty="0" smtClean="0"/>
          </a:p>
          <a:p>
            <a:pPr marL="180975" lvl="1" indent="-180975">
              <a:spcAft>
                <a:spcPts val="900"/>
              </a:spcAft>
              <a:buClr>
                <a:srgbClr val="006D55"/>
              </a:buClr>
            </a:pP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&gt; </a:t>
            </a:r>
            <a:r>
              <a:rPr lang="en-US" dirty="0" smtClean="0">
                <a:solidFill>
                  <a:srgbClr val="FF0000"/>
                </a:solidFill>
              </a:rPr>
              <a:t>35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000 </a:t>
            </a:r>
            <a:r>
              <a:rPr lang="ru-RU" dirty="0" smtClean="0">
                <a:solidFill>
                  <a:srgbClr val="FF0000"/>
                </a:solidFill>
              </a:rPr>
              <a:t>вредоносных программ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появляется ежедневно</a:t>
            </a:r>
            <a:endParaRPr lang="en-US" dirty="0" smtClean="0"/>
          </a:p>
          <a:p>
            <a:pPr marL="180975" lvl="1" indent="-180975">
              <a:spcAft>
                <a:spcPts val="900"/>
              </a:spcAft>
              <a:buClr>
                <a:srgbClr val="006D55"/>
              </a:buClr>
            </a:pPr>
            <a:endParaRPr lang="en-US" dirty="0" smtClean="0"/>
          </a:p>
          <a:p>
            <a:pPr marL="180975" lvl="1" indent="-180975">
              <a:spcAft>
                <a:spcPts val="900"/>
              </a:spcAft>
              <a:buClr>
                <a:srgbClr val="006D55"/>
              </a:buClr>
            </a:pPr>
            <a:endParaRPr lang="en-US" dirty="0" smtClean="0"/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1052737"/>
            <a:ext cx="6408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ru-RU" b="1" dirty="0" smtClean="0">
                <a:solidFill>
                  <a:srgbClr val="0D5C57"/>
                </a:solidFill>
              </a:rPr>
              <a:t>Ситуация в сфере </a:t>
            </a:r>
            <a:r>
              <a:rPr lang="en-US" b="1" dirty="0" smtClean="0">
                <a:solidFill>
                  <a:srgbClr val="0D5C57"/>
                </a:solidFill>
              </a:rPr>
              <a:t>IT</a:t>
            </a:r>
            <a:r>
              <a:rPr lang="ru-RU" b="1" dirty="0" smtClean="0">
                <a:solidFill>
                  <a:srgbClr val="0D5C57"/>
                </a:solidFill>
              </a:rPr>
              <a:t>-угроз: рост числа угроз</a:t>
            </a:r>
            <a:endParaRPr lang="en-US" b="1" dirty="0" smtClean="0">
              <a:solidFill>
                <a:srgbClr val="0D5C57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</a:rPr>
              <a:t>Традиционные методы обнаружения + </a:t>
            </a: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«</a:t>
            </a:r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</a:rPr>
              <a:t>Облачная» защита</a:t>
            </a: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</a:rPr>
              <a:t>– наш ответ</a:t>
            </a: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</a:rPr>
              <a:t>угрозам</a:t>
            </a:r>
            <a:endParaRPr lang="ru-RU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3500438"/>
            <a:ext cx="338053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536092"/>
            <a:ext cx="9144000" cy="2448278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96556"/>
            <a:ext cx="8645332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Kaspersky </a:t>
            </a:r>
            <a:r>
              <a:rPr lang="en-US" b="1" dirty="0" smtClean="0"/>
              <a:t>Endpoint Security 8 </a:t>
            </a:r>
            <a:r>
              <a:rPr lang="ru-RU" b="1" dirty="0" smtClean="0"/>
              <a:t>для</a:t>
            </a:r>
            <a:r>
              <a:rPr lang="en-US" b="1" dirty="0" smtClean="0"/>
              <a:t> Windows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614B2-E778-4E13-AD75-163A3F89397F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8"/>
          <a:stretch/>
        </p:blipFill>
        <p:spPr bwMode="auto">
          <a:xfrm>
            <a:off x="1489099" y="1412755"/>
            <a:ext cx="6366500" cy="470485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4799" y="399102"/>
            <a:ext cx="8839201" cy="8064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Kaspersky Endpoint Security 8 </a:t>
            </a:r>
            <a:r>
              <a:rPr lang="ru-RU" dirty="0" smtClean="0"/>
              <a:t>для</a:t>
            </a:r>
            <a:r>
              <a:rPr lang="en-US" dirty="0" smtClean="0"/>
              <a:t> Windows 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idx="1"/>
          </p:nvPr>
        </p:nvSpPr>
        <p:spPr>
          <a:xfrm>
            <a:off x="351101" y="1873624"/>
            <a:ext cx="4497628" cy="441960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Защита рабочих мест</a:t>
            </a:r>
            <a:endParaRPr lang="en-US" dirty="0" smtClean="0"/>
          </a:p>
          <a:p>
            <a:pPr lvl="1"/>
            <a:r>
              <a:rPr lang="ru-RU" dirty="0" smtClean="0"/>
              <a:t>Сигнатурный анализ</a:t>
            </a:r>
          </a:p>
          <a:p>
            <a:pPr lvl="1"/>
            <a:r>
              <a:rPr lang="ru-RU" dirty="0" err="1" smtClean="0"/>
              <a:t>Проактивная</a:t>
            </a:r>
            <a:r>
              <a:rPr lang="ru-RU" dirty="0" smtClean="0"/>
              <a:t> защита</a:t>
            </a:r>
            <a:endParaRPr lang="en-US" dirty="0" smtClean="0"/>
          </a:p>
          <a:p>
            <a:pPr lvl="1"/>
            <a:r>
              <a:rPr lang="ru-RU" dirty="0" smtClean="0"/>
              <a:t>Облачная защита (</a:t>
            </a:r>
            <a:r>
              <a:rPr lang="en-US" dirty="0" smtClean="0"/>
              <a:t>Kaspersky Security Network</a:t>
            </a:r>
            <a:r>
              <a:rPr lang="ru-RU" dirty="0" smtClean="0"/>
              <a:t>)</a:t>
            </a:r>
            <a:endParaRPr lang="en-US" dirty="0" smtClean="0"/>
          </a:p>
          <a:p>
            <a:r>
              <a:rPr lang="ru-RU" dirty="0" smtClean="0"/>
              <a:t>Контроль рабочих мест</a:t>
            </a:r>
            <a:endParaRPr lang="en-US" dirty="0" smtClean="0"/>
          </a:p>
          <a:p>
            <a:pPr lvl="1"/>
            <a:r>
              <a:rPr lang="ru-RU" dirty="0" smtClean="0"/>
              <a:t>Контроль программ</a:t>
            </a:r>
            <a:endParaRPr lang="en-US" dirty="0" smtClean="0"/>
          </a:p>
          <a:p>
            <a:pPr lvl="1"/>
            <a:r>
              <a:rPr lang="ru-RU" dirty="0" smtClean="0"/>
              <a:t>Контроль устройств</a:t>
            </a:r>
            <a:endParaRPr lang="en-US" dirty="0" smtClean="0"/>
          </a:p>
          <a:p>
            <a:pPr lvl="1"/>
            <a:r>
              <a:rPr lang="ru-RU" dirty="0" err="1" smtClean="0"/>
              <a:t>Веб-Контроль</a:t>
            </a:r>
            <a:r>
              <a:rPr lang="ru-RU" dirty="0" smtClean="0"/>
              <a:t> 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614B2-E778-4E13-AD75-163A3F89397F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ru-RU" dirty="0" smtClean="0"/>
              <a:t>Защита от угроз сегодняшнего и завтрашнего дня</a:t>
            </a:r>
            <a:endParaRPr lang="en-US" dirty="0"/>
          </a:p>
        </p:txBody>
      </p:sp>
      <p:pic>
        <p:nvPicPr>
          <p:cNvPr id="1027" name="Picture 3" descr="C:\Users\Udalov.KL\Downloads\Box_KOSS2012_base_RUS_PRINT_render2.ti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170952" y="1771650"/>
            <a:ext cx="3774642" cy="4049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50" autoRev="1" fill="remove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5" dur="250" autoRev="1" fill="remove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6" dur="250" autoRev="1" fill="remove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autoRev="1" fill="remove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614B2-E778-4E13-AD75-163A3F89397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82600" y="296863"/>
            <a:ext cx="8458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Kaspersky Security Network (KSN)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4294967295"/>
          </p:nvPr>
        </p:nvSpPr>
        <p:spPr>
          <a:xfrm>
            <a:off x="165100" y="1638300"/>
            <a:ext cx="3287713" cy="461010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Облачная </a:t>
            </a:r>
            <a:r>
              <a:rPr lang="ru-RU" dirty="0" err="1" smtClean="0"/>
              <a:t>репутационная</a:t>
            </a:r>
            <a:r>
              <a:rPr lang="ru-RU" dirty="0" smtClean="0"/>
              <a:t> база</a:t>
            </a:r>
            <a:endParaRPr lang="en-US" dirty="0" smtClean="0"/>
          </a:p>
          <a:p>
            <a:r>
              <a:rPr lang="ru-RU" dirty="0" smtClean="0"/>
              <a:t>Информация о 3 миллиардах объектов</a:t>
            </a:r>
            <a:endParaRPr lang="en-US" dirty="0" smtClean="0"/>
          </a:p>
          <a:p>
            <a:r>
              <a:rPr lang="ru-RU" dirty="0" smtClean="0"/>
              <a:t>Мгновенное детектирование угроз и быстрое реагирование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ru-RU" dirty="0" smtClean="0"/>
              <a:t>Минимальный риск ложных срабатываний </a:t>
            </a: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592681" y="2016376"/>
            <a:ext cx="5184630" cy="3832118"/>
          </a:xfrm>
          <a:prstGeom prst="roundRect">
            <a:avLst>
              <a:gd name="adj" fmla="val 2754"/>
            </a:avLst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00551117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>Мгновенная реакция на новые угрозы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Автоматический сбор данных о зараженных файлах, </a:t>
            </a:r>
            <a:r>
              <a:rPr lang="ru-RU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веб-страницах</a:t>
            </a: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подозрительном поведении программ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Автоматическая обработка этой информации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baseline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вирлабе</a:t>
            </a: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ЛК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Мгновенный</a:t>
            </a:r>
            <a:r>
              <a:rPr lang="ru-RU" b="1" baseline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доступ к информации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 угрозах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 всех компьютеров с продуктами ЛК</a:t>
            </a:r>
            <a:endParaRPr lang="en-US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73050" indent="-27305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D5C57"/>
                </a:solidFill>
                <a:latin typeface="Arial" charset="0"/>
                <a:cs typeface="Arial" charset="0"/>
              </a:rPr>
              <a:t>Для чего это нужно</a:t>
            </a:r>
            <a:r>
              <a:rPr lang="en-US" b="1" dirty="0">
                <a:solidFill>
                  <a:srgbClr val="0D5C57"/>
                </a:solidFill>
                <a:latin typeface="Arial" charset="0"/>
                <a:cs typeface="Arial" charset="0"/>
              </a:rPr>
              <a:t>?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ru-RU" b="1" dirty="0" smtClean="0">
                <a:solidFill>
                  <a:schemeClr val="tx1"/>
                </a:solidFill>
              </a:rPr>
              <a:t>Быстрый ответ </a:t>
            </a:r>
            <a:r>
              <a:rPr lang="ru-RU" dirty="0" smtClean="0">
                <a:solidFill>
                  <a:schemeClr val="tx1"/>
                </a:solidFill>
              </a:rPr>
              <a:t>на новые угрозы</a:t>
            </a:r>
            <a:r>
              <a:rPr lang="en-US" dirty="0" smtClean="0">
                <a:solidFill>
                  <a:schemeClr val="tx1"/>
                </a:solidFill>
              </a:rPr>
              <a:t>: </a:t>
            </a:r>
            <a:r>
              <a:rPr lang="ru-RU" dirty="0" smtClean="0">
                <a:solidFill>
                  <a:schemeClr val="tx1"/>
                </a:solidFill>
              </a:rPr>
              <a:t>защита в течение десятков секунд после появления вируса в интернете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ru-RU" b="1" dirty="0" smtClean="0">
                <a:solidFill>
                  <a:schemeClr val="tx1"/>
                </a:solidFill>
              </a:rPr>
              <a:t>Отсутствие необходимости </a:t>
            </a:r>
            <a:r>
              <a:rPr lang="ru-RU" dirty="0" smtClean="0">
                <a:solidFill>
                  <a:schemeClr val="tx1"/>
                </a:solidFill>
              </a:rPr>
              <a:t>передавать и хранить большой объем данных на компьютере пользователя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ru-RU" b="1" dirty="0" smtClean="0">
                <a:solidFill>
                  <a:schemeClr val="tx1"/>
                </a:solidFill>
              </a:rPr>
              <a:t>Минимальная загрузка компьютера </a:t>
            </a:r>
            <a:r>
              <a:rPr lang="ru-RU" dirty="0" smtClean="0">
                <a:solidFill>
                  <a:schemeClr val="tx1"/>
                </a:solidFill>
              </a:rPr>
              <a:t>при </a:t>
            </a:r>
            <a:r>
              <a:rPr lang="ru-RU" dirty="0" smtClean="0"/>
              <a:t>«</a:t>
            </a:r>
            <a:r>
              <a:rPr lang="ru-RU" dirty="0" smtClean="0">
                <a:solidFill>
                  <a:schemeClr val="tx1"/>
                </a:solidFill>
              </a:rPr>
              <a:t>общении с облаком</a:t>
            </a:r>
            <a:r>
              <a:rPr lang="ru-RU" dirty="0" smtClean="0"/>
              <a:t>» </a:t>
            </a:r>
            <a:endParaRPr lang="ru-RU" dirty="0">
              <a:solidFill>
                <a:schemeClr val="tx1"/>
              </a:solidFill>
            </a:endParaRPr>
          </a:p>
          <a:p>
            <a:pPr lvl="1">
              <a:buNone/>
            </a:pPr>
            <a:endParaRPr lang="en-US" sz="2100" dirty="0" smtClean="0">
              <a:solidFill>
                <a:srgbClr val="0D5C57"/>
              </a:solidFill>
              <a:latin typeface="Arial" charset="0"/>
              <a:cs typeface="Arial" charset="0"/>
            </a:endParaRPr>
          </a:p>
          <a:p>
            <a:pPr lvl="1">
              <a:buNone/>
            </a:pPr>
            <a:endParaRPr lang="ru-RU" sz="2100" dirty="0">
              <a:solidFill>
                <a:srgbClr val="E21600"/>
              </a:solidFill>
              <a:latin typeface="Arial" charset="0"/>
              <a:cs typeface="Arial" charset="0"/>
            </a:endParaRPr>
          </a:p>
          <a:p>
            <a:endParaRPr lang="ru-RU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|  </a:t>
            </a:r>
            <a:fld id="{5E1F71E4-8FF5-42B6-9580-C78C845AC689}" type="datetime1">
              <a:rPr lang="ru-RU" smtClean="0"/>
              <a:pPr/>
              <a:t>17.10.2011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mtClean="0"/>
              <a:t>Защита из "облака"</a:t>
            </a:r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D864BF6A-2904-4572-8908-FAC5332C3C2A}" type="slidenum">
              <a:rPr lang="en-US" smtClean="0"/>
              <a:pPr/>
              <a:t>9</a:t>
            </a:fld>
            <a:r>
              <a:rPr lang="en-US" dirty="0" smtClean="0"/>
              <a:t>  |</a:t>
            </a:r>
            <a:endParaRPr lang="en-US" dirty="0"/>
          </a:p>
        </p:txBody>
      </p:sp>
      <p:sp>
        <p:nvSpPr>
          <p:cNvPr id="13" name="Subtitle 12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Rectangle 5"/>
          <p:cNvSpPr/>
          <p:nvPr/>
        </p:nvSpPr>
        <p:spPr>
          <a:xfrm>
            <a:off x="285720" y="1000108"/>
            <a:ext cx="8143932" cy="646331"/>
          </a:xfrm>
          <a:prstGeom prst="rect">
            <a:avLst/>
          </a:prstGeom>
        </p:spPr>
        <p:txBody>
          <a:bodyPr wrap="square" lIns="90000">
            <a:spAutoFit/>
          </a:bodyPr>
          <a:lstStyle/>
          <a:p>
            <a:pPr indent="-273050"/>
            <a:r>
              <a:rPr lang="en-US" b="1" dirty="0" smtClean="0">
                <a:solidFill>
                  <a:srgbClr val="0D5C57"/>
                </a:solidFill>
              </a:rPr>
              <a:t>Kaspersky Security Network</a:t>
            </a:r>
            <a:r>
              <a:rPr lang="ru-RU" b="1" dirty="0" smtClean="0">
                <a:solidFill>
                  <a:srgbClr val="0D5C57"/>
                </a:solidFill>
              </a:rPr>
              <a:t> (</a:t>
            </a:r>
            <a:r>
              <a:rPr lang="en-US" b="1" dirty="0" smtClean="0">
                <a:solidFill>
                  <a:srgbClr val="0D5C57"/>
                </a:solidFill>
              </a:rPr>
              <a:t>KSN</a:t>
            </a:r>
            <a:r>
              <a:rPr lang="ru-RU" b="1" dirty="0" smtClean="0">
                <a:solidFill>
                  <a:srgbClr val="0D5C57"/>
                </a:solidFill>
              </a:rPr>
              <a:t>) – глобальный облачный сервис мгновенной реакции на угрозы  </a:t>
            </a:r>
          </a:p>
        </p:txBody>
      </p:sp>
      <p:sp>
        <p:nvSpPr>
          <p:cNvPr id="11" name="Облако 9"/>
          <p:cNvSpPr/>
          <p:nvPr/>
        </p:nvSpPr>
        <p:spPr>
          <a:xfrm>
            <a:off x="7509957" y="1758397"/>
            <a:ext cx="1440160" cy="1008112"/>
          </a:xfrm>
          <a:prstGeom prst="cloud">
            <a:avLst/>
          </a:prstGeom>
          <a:solidFill>
            <a:schemeClr val="accen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KSN</a:t>
            </a: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Kaspersky 2011">
  <a:themeElements>
    <a:clrScheme name="Kaspersky">
      <a:dk1>
        <a:sysClr val="windowText" lastClr="000000"/>
      </a:dk1>
      <a:lt1>
        <a:sysClr val="window" lastClr="FFFFFF"/>
      </a:lt1>
      <a:dk2>
        <a:srgbClr val="006A65"/>
      </a:dk2>
      <a:lt2>
        <a:srgbClr val="EEECE1"/>
      </a:lt2>
      <a:accent1>
        <a:srgbClr val="4F81BD"/>
      </a:accent1>
      <a:accent2>
        <a:srgbClr val="ED1C24"/>
      </a:accent2>
      <a:accent3>
        <a:srgbClr val="9DBE14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Franklin Gothic Demi Cond"/>
        <a:ea typeface=""/>
        <a:cs typeface=""/>
      </a:majorFont>
      <a:minorFont>
        <a:latin typeface="Franklin Gothic Medium C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Kaspersky 2011">
  <a:themeElements>
    <a:clrScheme name="Kaspersky">
      <a:dk1>
        <a:sysClr val="windowText" lastClr="000000"/>
      </a:dk1>
      <a:lt1>
        <a:sysClr val="window" lastClr="FFFFFF"/>
      </a:lt1>
      <a:dk2>
        <a:srgbClr val="006A65"/>
      </a:dk2>
      <a:lt2>
        <a:srgbClr val="EEECE1"/>
      </a:lt2>
      <a:accent1>
        <a:srgbClr val="4F81BD"/>
      </a:accent1>
      <a:accent2>
        <a:srgbClr val="ED1C24"/>
      </a:accent2>
      <a:accent3>
        <a:srgbClr val="9DBE14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Franklin Gothic Demi Cond"/>
        <a:ea typeface=""/>
        <a:cs typeface=""/>
      </a:majorFont>
      <a:minorFont>
        <a:latin typeface="Franklin Gothic Medium C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E9706A8DD5754B82574EB01000CD11" ma:contentTypeVersion="0" ma:contentTypeDescription="Create a new document." ma:contentTypeScope="" ma:versionID="9d8ac0b16a215a7338b5704733035256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FB88AA98-770A-485D-B42F-9F2CA317706D}">
  <ds:schemaRefs>
    <ds:schemaRef ds:uri="http://www.w3.org/XML/1998/namespace"/>
    <ds:schemaRef ds:uri="http://schemas.microsoft.com/office/2006/documentManagement/types"/>
    <ds:schemaRef ds:uri="http://purl.org/dc/dcmitype/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7D66674A-8BB4-446B-BD9D-EEBCDBD3C6B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87C90DA-B839-461A-BD40-2D2D7865C2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54266</TotalTime>
  <Words>5177</Words>
  <Application>Microsoft Office PowerPoint</Application>
  <PresentationFormat>On-screen Show (4:3)</PresentationFormat>
  <Paragraphs>622</Paragraphs>
  <Slides>33</Slides>
  <Notes>31</Notes>
  <HiddenSlides>1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Kaspersky 2011</vt:lpstr>
      <vt:lpstr>1_Kaspersky 2011</vt:lpstr>
      <vt:lpstr>Slide 1</vt:lpstr>
      <vt:lpstr>«Лаборатория Касперского»</vt:lpstr>
      <vt:lpstr>Slide 3</vt:lpstr>
      <vt:lpstr>Текущая ситуация в сфере IT-угроз и ответная реакция   </vt:lpstr>
      <vt:lpstr>Традиционные методы обнаружения + «Облачная» защита – наш ответ угрозам</vt:lpstr>
      <vt:lpstr>Kaspersky Endpoint Security 8 для Windows</vt:lpstr>
      <vt:lpstr>Kaspersky Endpoint Security 8 для Windows </vt:lpstr>
      <vt:lpstr>Kaspersky Security Network (KSN)</vt:lpstr>
      <vt:lpstr>Мгновенная реакция на новые угрозы </vt:lpstr>
      <vt:lpstr>Kaspersky Endpoint Security 8 для Windows </vt:lpstr>
      <vt:lpstr>Контроль программ </vt:lpstr>
      <vt:lpstr>Категоризация программ и белые списки</vt:lpstr>
      <vt:lpstr>Контроль запуска программ</vt:lpstr>
      <vt:lpstr>Контроль активности программ</vt:lpstr>
      <vt:lpstr>Мониторинг уязвимостей</vt:lpstr>
      <vt:lpstr>Kaspersky Endpoint Security 8 для Windows </vt:lpstr>
      <vt:lpstr>Гранулярный контроль устройств</vt:lpstr>
      <vt:lpstr>Веб-Контроль </vt:lpstr>
      <vt:lpstr>Другие улучшения</vt:lpstr>
      <vt:lpstr>Функциональные возможности в защите  рабочих станций и файловых серверов</vt:lpstr>
      <vt:lpstr>Slide 21</vt:lpstr>
      <vt:lpstr>Kaspersky Security Center </vt:lpstr>
      <vt:lpstr>Управление виртуальными машинами VMware</vt:lpstr>
      <vt:lpstr>Виртуальные Серверы администрирования</vt:lpstr>
      <vt:lpstr>Преимущества использования виртуальных Серверов администрирования</vt:lpstr>
      <vt:lpstr>Учет ресурсов и поиск уязвимостей </vt:lpstr>
      <vt:lpstr>Kaspersky Security Network и Security Center</vt:lpstr>
      <vt:lpstr>Kaspersky Endpoint Security 8 для Windows и Kaspersky Security Center</vt:lpstr>
      <vt:lpstr>Ключевые преимущества: Kaspersky Endpoint Security 8 для Windows</vt:lpstr>
      <vt:lpstr>Ключевые преимущества: Kaspersky Security Center</vt:lpstr>
      <vt:lpstr>Kaspersky Endpoint Security 8 для Windows и Kaspersky Security Center </vt:lpstr>
      <vt:lpstr>Как приобрести</vt:lpstr>
      <vt:lpstr>Спасибо!</vt:lpstr>
    </vt:vector>
  </TitlesOfParts>
  <Manager>Kristen.Allen</Manager>
  <Company>Jack Morton Worldwide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Corporate Presentation</dc:title>
  <dc:subject>Kaspersky</dc:subject>
  <dc:creator>Jason.Courtemanche</dc:creator>
  <cp:keywords>Internet Security</cp:keywords>
  <cp:lastModifiedBy>User</cp:lastModifiedBy>
  <cp:revision>577</cp:revision>
  <dcterms:created xsi:type="dcterms:W3CDTF">2010-04-01T16:25:59Z</dcterms:created>
  <dcterms:modified xsi:type="dcterms:W3CDTF">2011-10-17T09:47:11Z</dcterms:modified>
  <cp:category>PPT Templates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0x010100BAE9706A8DD5754B82574EB01000CD11</vt:lpwstr>
  </property>
</Properties>
</file>