
<file path=[Content_Types].xml><?xml version="1.0" encoding="utf-8"?>
<Types xmlns="http://schemas.openxmlformats.org/package/2006/content-types">
  <Default Extension="png" ContentType="image/png"/>
  <Default Extension="bmp" ContentType="image/bmp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8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5" r:id="rId69"/>
    <p:sldId id="327" r:id="rId70"/>
    <p:sldId id="326" r:id="rId71"/>
    <p:sldId id="328" r:id="rId72"/>
    <p:sldId id="329" r:id="rId73"/>
    <p:sldId id="330" r:id="rId74"/>
    <p:sldId id="331" r:id="rId75"/>
    <p:sldId id="332" r:id="rId76"/>
    <p:sldId id="333" r:id="rId77"/>
    <p:sldId id="335" r:id="rId78"/>
    <p:sldId id="334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ebedev_a\Desktop\Docs\_KIS2009\Performance\&#1050;&#1086;&#1087;&#1080;&#1103;%20KAV8%200%2033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ebedev_a\Desktop\Docs\_KIS2009\Performance\KAV8%200%20336_2009vs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ebedev_a\Desktop\Docs\_KIS2009\Performance\KAV8%200%20336_2009vs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 i="1">
                <a:latin typeface="Calibri" pitchFamily="34" charset="0"/>
              </a:defRPr>
            </a:pPr>
            <a:r>
              <a:rPr lang="ru-RU" sz="1400" i="1" dirty="0" smtClean="0">
                <a:latin typeface="+mj-lt"/>
              </a:rPr>
              <a:t>Скорость сканирования </a:t>
            </a:r>
            <a:r>
              <a:rPr lang="ru-RU" sz="1400" i="1" baseline="0" dirty="0" smtClean="0">
                <a:latin typeface="+mj-lt"/>
              </a:rPr>
              <a:t>(</a:t>
            </a:r>
            <a:r>
              <a:rPr lang="ru-RU" sz="1400" i="1" dirty="0" smtClean="0">
                <a:latin typeface="+mj-lt"/>
              </a:rPr>
              <a:t>сек.)</a:t>
            </a:r>
            <a:endParaRPr lang="ru-RU" sz="1400" i="1" dirty="0">
              <a:latin typeface="+mj-lt"/>
            </a:endParaRPr>
          </a:p>
        </c:rich>
      </c:tx>
      <c:layout>
        <c:manualLayout>
          <c:xMode val="edge"/>
          <c:yMode val="edge"/>
          <c:x val="0.17823637279879218"/>
          <c:y val="9.6813851990691702E-2"/>
        </c:manualLayout>
      </c:layout>
      <c:overlay val="0"/>
    </c:title>
    <c:autoTitleDeleted val="0"/>
    <c:view3D>
      <c:rotX val="10"/>
      <c:rotY val="10"/>
      <c:rAngAx val="0"/>
      <c:perspective val="20"/>
    </c:view3D>
    <c:floor>
      <c:thickness val="0"/>
      <c:spPr>
        <a:gradFill>
          <a:gsLst>
            <a:gs pos="0">
              <a:srgbClr val="FFFFFF">
                <a:alpha val="0"/>
              </a:srgbClr>
            </a:gs>
            <a:gs pos="50000">
              <a:srgbClr val="FFFFFF">
                <a:lumMod val="95000"/>
                <a:alpha val="20000"/>
              </a:srgbClr>
            </a:gs>
          </a:gsLst>
          <a:lin ang="1800000" scaled="0"/>
        </a:gradFill>
        <a:ln w="6350"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191284372085157"/>
          <c:y val="0.21143142368185194"/>
          <c:w val="0.76561679790026249"/>
          <c:h val="0.562930441239055"/>
        </c:manualLayout>
      </c:layout>
      <c:bar3DChart>
        <c:barDir val="col"/>
        <c:grouping val="stacked"/>
        <c:varyColors val="0"/>
        <c:ser>
          <c:idx val="0"/>
          <c:order val="0"/>
          <c:tx>
            <c:v>Scan Time (sec)</c:v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FFFF">
                      <a:alpha val="0"/>
                    </a:srgbClr>
                  </a:gs>
                  <a:gs pos="50000">
                    <a:srgbClr val="C00000"/>
                  </a:gs>
                </a:gsLst>
                <a:lin ang="18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FFFFFF">
                      <a:alpha val="0"/>
                    </a:srgbClr>
                  </a:gs>
                  <a:gs pos="60000">
                    <a:srgbClr val="238162"/>
                  </a:gs>
                </a:gsLst>
                <a:lin ang="12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Sheet1!$C$5:$D$5</c:f>
              <c:strCache>
                <c:ptCount val="2"/>
                <c:pt idx="0">
                  <c:v>Kaspersky Internet Security 2009</c:v>
                </c:pt>
                <c:pt idx="1">
                  <c:v>Kaspersky Internet Security 7.0</c:v>
                </c:pt>
              </c:strCache>
            </c:strRef>
          </c:cat>
          <c:val>
            <c:numRef>
              <c:f>Sheet1!$C$6:$D$6</c:f>
              <c:numCache>
                <c:formatCode>General</c:formatCode>
                <c:ptCount val="2"/>
                <c:pt idx="0">
                  <c:v>41</c:v>
                </c:pt>
                <c:pt idx="1">
                  <c:v>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shape val="cylinder"/>
        <c:axId val="21162240"/>
        <c:axId val="154181632"/>
        <c:axId val="0"/>
      </c:bar3DChart>
      <c:catAx>
        <c:axId val="21162240"/>
        <c:scaling>
          <c:orientation val="minMax"/>
        </c:scaling>
        <c:delete val="1"/>
        <c:axPos val="b"/>
        <c:majorTickMark val="out"/>
        <c:minorTickMark val="none"/>
        <c:tickLblPos val="none"/>
        <c:crossAx val="154181632"/>
        <c:crosses val="autoZero"/>
        <c:auto val="1"/>
        <c:lblAlgn val="ctr"/>
        <c:lblOffset val="100"/>
        <c:noMultiLvlLbl val="0"/>
      </c:catAx>
      <c:valAx>
        <c:axId val="154181632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85000"/>
                </a:schemeClr>
              </a:solidFill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808080">
                <a:lumMod val="40000"/>
                <a:lumOff val="60000"/>
              </a:srgbClr>
            </a:solidFill>
          </a:ln>
        </c:spPr>
        <c:txPr>
          <a:bodyPr/>
          <a:lstStyle/>
          <a:p>
            <a:pPr>
              <a:def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pPr>
            <a:endParaRPr lang="ru-RU"/>
          </a:p>
        </c:txPr>
        <c:crossAx val="21162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 i="1">
                <a:latin typeface="Calibri" pitchFamily="34" charset="0"/>
              </a:defRPr>
            </a:pPr>
            <a:r>
              <a:rPr lang="ru-RU" sz="1400" i="1" dirty="0" smtClean="0">
                <a:latin typeface="+mj-lt"/>
              </a:rPr>
              <a:t>Время загрузки</a:t>
            </a:r>
            <a:r>
              <a:rPr lang="ru-RU" sz="1400" i="1" baseline="0" dirty="0" smtClean="0">
                <a:latin typeface="+mj-lt"/>
              </a:rPr>
              <a:t> системы </a:t>
            </a:r>
            <a:r>
              <a:rPr lang="en-US" sz="1400" i="1" dirty="0" smtClean="0">
                <a:latin typeface="+mj-lt"/>
              </a:rPr>
              <a:t>(</a:t>
            </a:r>
            <a:r>
              <a:rPr lang="ru-RU" sz="1400" i="1" dirty="0" smtClean="0">
                <a:latin typeface="+mj-lt"/>
              </a:rPr>
              <a:t>сек.</a:t>
            </a:r>
            <a:r>
              <a:rPr lang="en-US" sz="1400" i="1" dirty="0" smtClean="0">
                <a:latin typeface="+mj-lt"/>
              </a:rPr>
              <a:t>)</a:t>
            </a:r>
            <a:endParaRPr lang="en-US" sz="1400" i="1" dirty="0">
              <a:latin typeface="+mj-lt"/>
            </a:endParaRPr>
          </a:p>
        </c:rich>
      </c:tx>
      <c:layout>
        <c:manualLayout>
          <c:xMode val="edge"/>
          <c:yMode val="edge"/>
          <c:x val="0.16378157248369518"/>
          <c:y val="4.2327856365252055E-2"/>
        </c:manualLayout>
      </c:layout>
      <c:overlay val="0"/>
    </c:title>
    <c:autoTitleDeleted val="0"/>
    <c:view3D>
      <c:rotX val="10"/>
      <c:rotY val="10"/>
      <c:rAngAx val="0"/>
      <c:perspective val="20"/>
    </c:view3D>
    <c:floor>
      <c:thickness val="0"/>
      <c:spPr>
        <a:gradFill>
          <a:gsLst>
            <a:gs pos="0">
              <a:srgbClr val="FFFFFF">
                <a:alpha val="0"/>
              </a:srgbClr>
            </a:gs>
            <a:gs pos="50000">
              <a:srgbClr val="FFFFFF">
                <a:lumMod val="95000"/>
                <a:alpha val="20000"/>
              </a:srgbClr>
            </a:gs>
          </a:gsLst>
          <a:lin ang="1800000" scaled="0"/>
        </a:gradFill>
        <a:ln>
          <a:solidFill>
            <a:srgbClr val="808080">
              <a:lumMod val="40000"/>
              <a:lumOff val="60000"/>
            </a:srgbClr>
          </a:solidFill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FFFF">
                      <a:alpha val="0"/>
                    </a:srgbClr>
                  </a:gs>
                  <a:gs pos="60000">
                    <a:schemeClr val="accent3">
                      <a:lumMod val="85000"/>
                    </a:schemeClr>
                  </a:gs>
                </a:gsLst>
                <a:lin ang="12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FFFFFF">
                      <a:alpha val="0"/>
                    </a:srgbClr>
                  </a:gs>
                  <a:gs pos="50000">
                    <a:srgbClr val="C00000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FFFFFF">
                      <a:alpha val="0"/>
                    </a:srgbClr>
                  </a:gs>
                  <a:gs pos="60000">
                    <a:srgbClr val="238162"/>
                  </a:gs>
                </a:gsLst>
                <a:lin ang="12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Sheet1!$B$27:$D$27</c:f>
              <c:strCache>
                <c:ptCount val="3"/>
                <c:pt idx="0">
                  <c:v>Without AV</c:v>
                </c:pt>
                <c:pt idx="1">
                  <c:v>Kaspersky Internet Security 2009</c:v>
                </c:pt>
                <c:pt idx="2">
                  <c:v>Kaspersky Internet Security 7.0</c:v>
                </c:pt>
              </c:strCache>
            </c:strRef>
          </c:cat>
          <c:val>
            <c:numRef>
              <c:f>Sheet1!$B$29:$D$29</c:f>
              <c:numCache>
                <c:formatCode>General</c:formatCode>
                <c:ptCount val="3"/>
                <c:pt idx="0">
                  <c:v>97</c:v>
                </c:pt>
                <c:pt idx="1">
                  <c:v>97.97</c:v>
                </c:pt>
                <c:pt idx="2">
                  <c:v>161.99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shape val="cylinder"/>
        <c:axId val="25887872"/>
        <c:axId val="25889408"/>
        <c:axId val="0"/>
      </c:bar3DChart>
      <c:catAx>
        <c:axId val="25887872"/>
        <c:scaling>
          <c:orientation val="minMax"/>
        </c:scaling>
        <c:delete val="1"/>
        <c:axPos val="b"/>
        <c:majorTickMark val="out"/>
        <c:minorTickMark val="none"/>
        <c:tickLblPos val="none"/>
        <c:crossAx val="25889408"/>
        <c:crosses val="autoZero"/>
        <c:auto val="1"/>
        <c:lblAlgn val="ctr"/>
        <c:lblOffset val="100"/>
        <c:noMultiLvlLbl val="0"/>
      </c:catAx>
      <c:valAx>
        <c:axId val="25889408"/>
        <c:scaling>
          <c:orientation val="minMax"/>
        </c:scaling>
        <c:delete val="0"/>
        <c:axPos val="l"/>
        <c:majorGridlines>
          <c:spPr>
            <a:ln w="6350">
              <a:solidFill>
                <a:srgbClr val="FFFFFF">
                  <a:lumMod val="85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808080">
                <a:lumMod val="40000"/>
                <a:lumOff val="60000"/>
              </a:srgbClr>
            </a:solidFill>
          </a:ln>
        </c:spPr>
        <c:txPr>
          <a:bodyPr/>
          <a:lstStyle/>
          <a:p>
            <a:pPr>
              <a:defRPr lang="en-US" b="1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ru-RU"/>
          </a:p>
        </c:txPr>
        <c:crossAx val="25887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 i="1">
                <a:latin typeface="Calibri" pitchFamily="34" charset="0"/>
              </a:defRPr>
            </a:pPr>
            <a:r>
              <a:rPr lang="ru-RU" sz="1400" i="1" dirty="0" smtClean="0">
                <a:latin typeface="+mj-lt"/>
              </a:rPr>
              <a:t>Время копирования файлов </a:t>
            </a:r>
            <a:r>
              <a:rPr lang="en-US" sz="1400" i="1" dirty="0" smtClean="0">
                <a:latin typeface="+mj-lt"/>
              </a:rPr>
              <a:t>(</a:t>
            </a:r>
            <a:r>
              <a:rPr lang="ru-RU" sz="1400" i="1" dirty="0" smtClean="0">
                <a:latin typeface="+mj-lt"/>
              </a:rPr>
              <a:t>сек.</a:t>
            </a:r>
            <a:r>
              <a:rPr lang="en-US" sz="1400" i="1" dirty="0" smtClean="0">
                <a:latin typeface="+mj-lt"/>
              </a:rPr>
              <a:t>)</a:t>
            </a:r>
            <a:endParaRPr lang="en-US" sz="1400" i="1" dirty="0">
              <a:latin typeface="+mj-lt"/>
            </a:endParaRPr>
          </a:p>
        </c:rich>
      </c:tx>
      <c:layout>
        <c:manualLayout>
          <c:xMode val="edge"/>
          <c:yMode val="edge"/>
          <c:x val="0.27017579037570238"/>
          <c:y val="4.2511779749420914E-2"/>
        </c:manualLayout>
      </c:layout>
      <c:overlay val="0"/>
    </c:title>
    <c:autoTitleDeleted val="0"/>
    <c:view3D>
      <c:rotX val="10"/>
      <c:rotY val="10"/>
      <c:rAngAx val="0"/>
      <c:perspective val="20"/>
    </c:view3D>
    <c:floor>
      <c:thickness val="0"/>
      <c:spPr>
        <a:gradFill>
          <a:gsLst>
            <a:gs pos="0">
              <a:srgbClr val="FFFFFF">
                <a:alpha val="0"/>
              </a:srgbClr>
            </a:gs>
            <a:gs pos="50000">
              <a:srgbClr val="FFFFFF">
                <a:lumMod val="95000"/>
                <a:alpha val="20000"/>
              </a:srgbClr>
            </a:gs>
          </a:gsLst>
          <a:lin ang="1800000" scaled="0"/>
        </a:gradFill>
        <a:ln>
          <a:solidFill>
            <a:schemeClr val="bg2">
              <a:lumMod val="40000"/>
              <a:lumOff val="60000"/>
            </a:schemeClr>
          </a:solidFill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57418961987179"/>
          <c:y val="0.22191714596112852"/>
          <c:w val="0.75059852418243567"/>
          <c:h val="0.71737867186897264"/>
        </c:manualLayout>
      </c:layout>
      <c:bar3DChart>
        <c:barDir val="col"/>
        <c:grouping val="stacked"/>
        <c:varyColors val="0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FFFF">
                      <a:alpha val="0"/>
                    </a:srgbClr>
                  </a:gs>
                  <a:gs pos="60000">
                    <a:srgbClr val="FFFFFF">
                      <a:lumMod val="85000"/>
                    </a:srgbClr>
                  </a:gs>
                </a:gsLst>
                <a:lin ang="12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FFFFFF">
                      <a:alpha val="0"/>
                    </a:srgbClr>
                  </a:gs>
                  <a:gs pos="50000">
                    <a:srgbClr val="C00000"/>
                  </a:gs>
                </a:gsLst>
                <a:lin ang="2700000" scaled="1"/>
              </a:gradFill>
              <a:ln w="254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FFFFFF">
                      <a:alpha val="0"/>
                    </a:srgbClr>
                  </a:gs>
                  <a:gs pos="60000">
                    <a:srgbClr val="238162"/>
                  </a:gs>
                </a:gsLst>
                <a:lin ang="12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Sheet1!$B$5:$D$5</c:f>
              <c:strCache>
                <c:ptCount val="3"/>
                <c:pt idx="0">
                  <c:v>Without AV</c:v>
                </c:pt>
                <c:pt idx="1">
                  <c:v>Kaspersky Internet Security 2009</c:v>
                </c:pt>
                <c:pt idx="2">
                  <c:v>Kaspersky Internet Security 7.0</c:v>
                </c:pt>
              </c:strCache>
            </c:strRef>
          </c:cat>
          <c:val>
            <c:numRef>
              <c:f>Sheet1!$B$16:$D$16</c:f>
              <c:numCache>
                <c:formatCode>General</c:formatCode>
                <c:ptCount val="3"/>
                <c:pt idx="0">
                  <c:v>92</c:v>
                </c:pt>
                <c:pt idx="1">
                  <c:v>100.28</c:v>
                </c:pt>
                <c:pt idx="2">
                  <c:v>109.47999999999999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199"/>
        <c:shape val="cylinder"/>
        <c:axId val="25931776"/>
        <c:axId val="25933312"/>
        <c:axId val="0"/>
      </c:bar3DChart>
      <c:catAx>
        <c:axId val="2593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5933312"/>
        <c:crosses val="autoZero"/>
        <c:auto val="1"/>
        <c:lblAlgn val="ctr"/>
        <c:lblOffset val="100"/>
        <c:noMultiLvlLbl val="0"/>
      </c:catAx>
      <c:valAx>
        <c:axId val="25933312"/>
        <c:scaling>
          <c:orientation val="minMax"/>
        </c:scaling>
        <c:delete val="0"/>
        <c:axPos val="l"/>
        <c:majorGridlines>
          <c:spPr>
            <a:ln w="6350">
              <a:solidFill>
                <a:srgbClr val="FFFFFF">
                  <a:lumMod val="85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808080">
                <a:lumMod val="40000"/>
                <a:lumOff val="60000"/>
              </a:srgbClr>
            </a:solidFill>
          </a:ln>
        </c:spPr>
        <c:txPr>
          <a:bodyPr/>
          <a:lstStyle/>
          <a:p>
            <a:pPr>
              <a:def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pPr>
            <a:endParaRPr lang="ru-RU"/>
          </a:p>
        </c:txPr>
        <c:crossAx val="25931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9136A-CF2B-41D3-8B61-2A63BE031BB2}" type="doc">
      <dgm:prSet loTypeId="urn:microsoft.com/office/officeart/2005/8/layout/vList2" loCatId="list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FF1CC0AB-E45B-4E49-9461-132D8D5D9A0F}">
      <dgm:prSet phldrT="[Текст]" custT="1"/>
      <dgm:spPr/>
      <dgm:t>
        <a:bodyPr/>
        <a:lstStyle/>
        <a:p>
          <a:r>
            <a:rPr lang="ru-RU" sz="2000" b="1" dirty="0" smtClean="0">
              <a:latin typeface="+mj-lt"/>
            </a:rPr>
            <a:t>Типы лицензий</a:t>
          </a:r>
          <a:endParaRPr lang="ru-RU" sz="2000" b="1" dirty="0">
            <a:latin typeface="+mj-lt"/>
          </a:endParaRPr>
        </a:p>
      </dgm:t>
    </dgm:pt>
    <dgm:pt modelId="{72164DE6-90EC-4ADE-BCD8-2B53CB59DA0D}" type="parTrans" cxnId="{9B82EA4F-E51D-47D5-BD29-3DE1260D58FC}">
      <dgm:prSet/>
      <dgm:spPr/>
      <dgm:t>
        <a:bodyPr/>
        <a:lstStyle/>
        <a:p>
          <a:endParaRPr lang="ru-RU"/>
        </a:p>
      </dgm:t>
    </dgm:pt>
    <dgm:pt modelId="{2DB02EA4-4F96-44EC-A511-BAA407D17066}" type="sibTrans" cxnId="{9B82EA4F-E51D-47D5-BD29-3DE1260D58FC}">
      <dgm:prSet/>
      <dgm:spPr/>
      <dgm:t>
        <a:bodyPr/>
        <a:lstStyle/>
        <a:p>
          <a:endParaRPr lang="ru-RU"/>
        </a:p>
      </dgm:t>
    </dgm:pt>
    <dgm:pt modelId="{7EEB6BDE-A091-424B-ABEE-5D612E77F139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Базовая покупка (</a:t>
          </a:r>
          <a:r>
            <a:rPr lang="en-US" sz="2000" dirty="0" smtClean="0">
              <a:latin typeface="+mj-lt"/>
            </a:rPr>
            <a:t>Base)</a:t>
          </a:r>
          <a:endParaRPr lang="ru-RU" sz="2000" dirty="0">
            <a:latin typeface="+mj-lt"/>
          </a:endParaRPr>
        </a:p>
      </dgm:t>
    </dgm:pt>
    <dgm:pt modelId="{88FBD814-587F-49EF-AD55-80213CA3FF87}" type="parTrans" cxnId="{964FC447-3BC7-4434-B9AB-BDE978E3A32F}">
      <dgm:prSet/>
      <dgm:spPr/>
      <dgm:t>
        <a:bodyPr/>
        <a:lstStyle/>
        <a:p>
          <a:endParaRPr lang="ru-RU"/>
        </a:p>
      </dgm:t>
    </dgm:pt>
    <dgm:pt modelId="{C39C03AF-8C76-4CB4-9E0F-73747FB3C14B}" type="sibTrans" cxnId="{964FC447-3BC7-4434-B9AB-BDE978E3A32F}">
      <dgm:prSet/>
      <dgm:spPr/>
      <dgm:t>
        <a:bodyPr/>
        <a:lstStyle/>
        <a:p>
          <a:endParaRPr lang="ru-RU"/>
        </a:p>
      </dgm:t>
    </dgm:pt>
    <dgm:pt modelId="{0C94136C-BD41-4C3A-BC27-9E3C4722366F}">
      <dgm:prSet phldrT="[Текст]" custT="1"/>
      <dgm:spPr/>
      <dgm:t>
        <a:bodyPr/>
        <a:lstStyle/>
        <a:p>
          <a:r>
            <a:rPr lang="ru-RU" sz="2000" b="1" dirty="0" smtClean="0">
              <a:latin typeface="+mj-lt"/>
            </a:rPr>
            <a:t>Срок действия лицензий</a:t>
          </a:r>
          <a:endParaRPr lang="ru-RU" sz="2000" b="1" dirty="0">
            <a:latin typeface="+mj-lt"/>
          </a:endParaRPr>
        </a:p>
      </dgm:t>
    </dgm:pt>
    <dgm:pt modelId="{DE1EA893-B80B-4953-98F0-F4C7D9A80EE4}" type="parTrans" cxnId="{0107C8B3-2340-47D3-8D0B-0FDFE6F9238D}">
      <dgm:prSet/>
      <dgm:spPr/>
      <dgm:t>
        <a:bodyPr/>
        <a:lstStyle/>
        <a:p>
          <a:endParaRPr lang="ru-RU"/>
        </a:p>
      </dgm:t>
    </dgm:pt>
    <dgm:pt modelId="{B2B020D7-BFFC-4225-ADC5-F9E1A795273E}" type="sibTrans" cxnId="{0107C8B3-2340-47D3-8D0B-0FDFE6F9238D}">
      <dgm:prSet/>
      <dgm:spPr/>
      <dgm:t>
        <a:bodyPr/>
        <a:lstStyle/>
        <a:p>
          <a:endParaRPr lang="ru-RU"/>
        </a:p>
      </dgm:t>
    </dgm:pt>
    <dgm:pt modelId="{BB708BC4-F43A-4B6F-94F9-6CD102F8CFE7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1 год</a:t>
          </a:r>
          <a:endParaRPr lang="ru-RU" sz="2000" dirty="0">
            <a:latin typeface="+mj-lt"/>
          </a:endParaRPr>
        </a:p>
      </dgm:t>
    </dgm:pt>
    <dgm:pt modelId="{11F4038A-2E0C-4365-A93F-99C482985963}" type="parTrans" cxnId="{6F66C259-49B3-4FC7-86B7-8B98BCCA2A86}">
      <dgm:prSet/>
      <dgm:spPr/>
      <dgm:t>
        <a:bodyPr/>
        <a:lstStyle/>
        <a:p>
          <a:endParaRPr lang="ru-RU"/>
        </a:p>
      </dgm:t>
    </dgm:pt>
    <dgm:pt modelId="{5407BBF5-1F9C-4843-92A7-89FC60F83AA3}" type="sibTrans" cxnId="{6F66C259-49B3-4FC7-86B7-8B98BCCA2A86}">
      <dgm:prSet/>
      <dgm:spPr/>
      <dgm:t>
        <a:bodyPr/>
        <a:lstStyle/>
        <a:p>
          <a:endParaRPr lang="ru-RU"/>
        </a:p>
      </dgm:t>
    </dgm:pt>
    <dgm:pt modelId="{FB56F518-1C24-4A38-BAEA-01E2A847CA9F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2 года – дополнительная скидка за приобретение 2х-годичной лицензии</a:t>
          </a:r>
          <a:endParaRPr lang="ru-RU" sz="2000" dirty="0">
            <a:latin typeface="+mj-lt"/>
          </a:endParaRPr>
        </a:p>
      </dgm:t>
    </dgm:pt>
    <dgm:pt modelId="{1DAC0531-640E-4519-8E98-8294E88A9F9A}" type="parTrans" cxnId="{37E91D74-F804-40AF-AB02-F15332D44262}">
      <dgm:prSet/>
      <dgm:spPr/>
      <dgm:t>
        <a:bodyPr/>
        <a:lstStyle/>
        <a:p>
          <a:endParaRPr lang="ru-RU"/>
        </a:p>
      </dgm:t>
    </dgm:pt>
    <dgm:pt modelId="{A509D1A3-2D55-4EDA-A548-5104490C2B1D}" type="sibTrans" cxnId="{37E91D74-F804-40AF-AB02-F15332D44262}">
      <dgm:prSet/>
      <dgm:spPr/>
      <dgm:t>
        <a:bodyPr/>
        <a:lstStyle/>
        <a:p>
          <a:endParaRPr lang="ru-RU"/>
        </a:p>
      </dgm:t>
    </dgm:pt>
    <dgm:pt modelId="{2AB9C319-22A5-4951-9841-FF41B77BD301}">
      <dgm:prSet custT="1"/>
      <dgm:spPr/>
      <dgm:t>
        <a:bodyPr/>
        <a:lstStyle/>
        <a:p>
          <a:r>
            <a:rPr lang="ru-RU" sz="2000" b="1" dirty="0" smtClean="0">
              <a:latin typeface="+mj-lt"/>
            </a:rPr>
            <a:t>Группы продуктов</a:t>
          </a:r>
          <a:endParaRPr lang="ru-RU" sz="2000" b="1" dirty="0">
            <a:latin typeface="+mj-lt"/>
          </a:endParaRPr>
        </a:p>
      </dgm:t>
    </dgm:pt>
    <dgm:pt modelId="{1F705A56-B987-4A2B-B843-6E69FF16667A}" type="parTrans" cxnId="{7CBC2AA0-73A7-47EA-BF4B-0A544522518C}">
      <dgm:prSet/>
      <dgm:spPr/>
      <dgm:t>
        <a:bodyPr/>
        <a:lstStyle/>
        <a:p>
          <a:endParaRPr lang="ru-RU"/>
        </a:p>
      </dgm:t>
    </dgm:pt>
    <dgm:pt modelId="{185AD970-9B72-4982-A3A4-E6C14A97F805}" type="sibTrans" cxnId="{7CBC2AA0-73A7-47EA-BF4B-0A544522518C}">
      <dgm:prSet/>
      <dgm:spPr/>
      <dgm:t>
        <a:bodyPr/>
        <a:lstStyle/>
        <a:p>
          <a:endParaRPr lang="ru-RU"/>
        </a:p>
      </dgm:t>
    </dgm:pt>
    <dgm:pt modelId="{B1EB2ADE-7C3C-4018-8BC6-A9F4DFC63495}">
      <dgm:prSet custT="1"/>
      <dgm:spPr/>
      <dgm:t>
        <a:bodyPr/>
        <a:lstStyle/>
        <a:p>
          <a:r>
            <a:rPr lang="en-US" sz="2000" dirty="0" smtClean="0">
              <a:latin typeface="+mj-lt"/>
            </a:rPr>
            <a:t>HOME &amp; SOHO (</a:t>
          </a:r>
          <a:r>
            <a:rPr lang="ru-RU" sz="2000" dirty="0" smtClean="0">
              <a:latin typeface="+mj-lt"/>
            </a:rPr>
            <a:t>Персональные продукты </a:t>
          </a:r>
          <a:r>
            <a:rPr lang="en-US" sz="2000" dirty="0" smtClean="0">
              <a:latin typeface="+mj-lt"/>
            </a:rPr>
            <a:t>+</a:t>
          </a:r>
          <a:r>
            <a:rPr lang="ru-RU" sz="2000" dirty="0" smtClean="0">
              <a:latin typeface="+mj-lt"/>
            </a:rPr>
            <a:t> продукты для «малых офисов»)</a:t>
          </a:r>
          <a:endParaRPr lang="ru-RU" sz="2000" dirty="0">
            <a:latin typeface="+mj-lt"/>
          </a:endParaRPr>
        </a:p>
      </dgm:t>
    </dgm:pt>
    <dgm:pt modelId="{BB15D146-998C-4E3A-93E0-911AB9305E4A}" type="parTrans" cxnId="{FD39F7A4-06F0-4AF1-9F20-C8F5468A52EB}">
      <dgm:prSet/>
      <dgm:spPr/>
      <dgm:t>
        <a:bodyPr/>
        <a:lstStyle/>
        <a:p>
          <a:endParaRPr lang="ru-RU"/>
        </a:p>
      </dgm:t>
    </dgm:pt>
    <dgm:pt modelId="{656F4F49-D6AD-4C1E-9382-6D766A575867}" type="sibTrans" cxnId="{FD39F7A4-06F0-4AF1-9F20-C8F5468A52EB}">
      <dgm:prSet/>
      <dgm:spPr/>
      <dgm:t>
        <a:bodyPr/>
        <a:lstStyle/>
        <a:p>
          <a:endParaRPr lang="ru-RU"/>
        </a:p>
      </dgm:t>
    </dgm:pt>
    <dgm:pt modelId="{FCB617DA-3692-4FAB-A5D0-E9E75B33C5D6}">
      <dgm:prSet custT="1"/>
      <dgm:spPr/>
      <dgm:t>
        <a:bodyPr/>
        <a:lstStyle/>
        <a:p>
          <a:r>
            <a:rPr lang="en-US" sz="2000" dirty="0" smtClean="0">
              <a:latin typeface="+mj-lt"/>
            </a:rPr>
            <a:t>SMB &amp; Enterprise (</a:t>
          </a:r>
          <a:r>
            <a:rPr lang="ru-RU" sz="2000" dirty="0" smtClean="0">
              <a:latin typeface="+mj-lt"/>
            </a:rPr>
            <a:t>Корпоративные продукты</a:t>
          </a:r>
          <a:r>
            <a:rPr lang="en-US" sz="2000" dirty="0" smtClean="0">
              <a:latin typeface="+mj-lt"/>
            </a:rPr>
            <a:t>)</a:t>
          </a:r>
          <a:endParaRPr lang="ru-RU" sz="2000" dirty="0">
            <a:latin typeface="+mj-lt"/>
          </a:endParaRPr>
        </a:p>
      </dgm:t>
    </dgm:pt>
    <dgm:pt modelId="{751987B6-7F3C-4130-9EF9-9FDF61664695}" type="parTrans" cxnId="{3FD94C22-9533-4B29-AC2E-C3D81B494946}">
      <dgm:prSet/>
      <dgm:spPr/>
      <dgm:t>
        <a:bodyPr/>
        <a:lstStyle/>
        <a:p>
          <a:endParaRPr lang="ru-RU"/>
        </a:p>
      </dgm:t>
    </dgm:pt>
    <dgm:pt modelId="{4B0057EC-39CF-4C55-BF78-3C05711D2F54}" type="sibTrans" cxnId="{3FD94C22-9533-4B29-AC2E-C3D81B494946}">
      <dgm:prSet/>
      <dgm:spPr/>
      <dgm:t>
        <a:bodyPr/>
        <a:lstStyle/>
        <a:p>
          <a:endParaRPr lang="ru-RU"/>
        </a:p>
      </dgm:t>
    </dgm:pt>
    <dgm:pt modelId="{6A7DFF52-2AC7-434D-B3AD-99A725E6D3CF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Продление лицензии (</a:t>
          </a:r>
          <a:r>
            <a:rPr lang="en-US" sz="2000" dirty="0" smtClean="0">
              <a:latin typeface="+mj-lt"/>
            </a:rPr>
            <a:t>Renewal)</a:t>
          </a:r>
          <a:r>
            <a:rPr lang="ru-RU" sz="2000" dirty="0" smtClean="0">
              <a:latin typeface="+mj-lt"/>
            </a:rPr>
            <a:t> – скидка 40% от цены Базовой покупки</a:t>
          </a:r>
          <a:endParaRPr lang="ru-RU" sz="2000" dirty="0">
            <a:latin typeface="+mj-lt"/>
          </a:endParaRPr>
        </a:p>
      </dgm:t>
    </dgm:pt>
    <dgm:pt modelId="{B68DFBEA-9753-47B3-A686-BBF8A97B11B8}" type="sibTrans" cxnId="{0135D793-CB2D-4A08-9D8D-F6165513B637}">
      <dgm:prSet/>
      <dgm:spPr/>
      <dgm:t>
        <a:bodyPr/>
        <a:lstStyle/>
        <a:p>
          <a:endParaRPr lang="ru-RU"/>
        </a:p>
      </dgm:t>
    </dgm:pt>
    <dgm:pt modelId="{8292BDB2-DF8E-4365-82E1-E23602BC68C2}" type="parTrans" cxnId="{0135D793-CB2D-4A08-9D8D-F6165513B637}">
      <dgm:prSet/>
      <dgm:spPr/>
      <dgm:t>
        <a:bodyPr/>
        <a:lstStyle/>
        <a:p>
          <a:endParaRPr lang="ru-RU"/>
        </a:p>
      </dgm:t>
    </dgm:pt>
    <dgm:pt modelId="{DA053408-DBB5-4A83-BDBF-3CC3522285C7}" type="pres">
      <dgm:prSet presAssocID="{6839136A-CF2B-41D3-8B61-2A63BE031B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24AFFF-AE89-4722-BFEE-A67431A546E1}" type="pres">
      <dgm:prSet presAssocID="{FF1CC0AB-E45B-4E49-9461-132D8D5D9A0F}" presName="parentText" presStyleLbl="node1" presStyleIdx="0" presStyleCnt="3" custScaleY="47478" custLinFactNeighborY="-65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AD692-2ED1-437B-861D-9F1A3FD6D080}" type="pres">
      <dgm:prSet presAssocID="{FF1CC0AB-E45B-4E49-9461-132D8D5D9A0F}" presName="childText" presStyleLbl="revTx" presStyleIdx="0" presStyleCnt="3" custScaleY="94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717EF-26FD-46D3-AF66-5DC0DC68FB53}" type="pres">
      <dgm:prSet presAssocID="{0C94136C-BD41-4C3A-BC27-9E3C4722366F}" presName="parentText" presStyleLbl="node1" presStyleIdx="1" presStyleCnt="3" custScaleY="429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9793A-BE8B-4092-9372-452447666F2C}" type="pres">
      <dgm:prSet presAssocID="{0C94136C-BD41-4C3A-BC27-9E3C4722366F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124E4-1635-44CB-974C-9366E4C837ED}" type="pres">
      <dgm:prSet presAssocID="{2AB9C319-22A5-4951-9841-FF41B77BD301}" presName="parentText" presStyleLbl="node1" presStyleIdx="2" presStyleCnt="3" custScaleY="403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569D6-04BA-42FF-96AD-F24E9D2B2EEF}" type="pres">
      <dgm:prSet presAssocID="{2AB9C319-22A5-4951-9841-FF41B77BD301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200B60-55BC-4281-80F4-5501B2B51ACB}" type="presOf" srcId="{6A7DFF52-2AC7-434D-B3AD-99A725E6D3CF}" destId="{7F2AD692-2ED1-437B-861D-9F1A3FD6D080}" srcOrd="0" destOrd="1" presId="urn:microsoft.com/office/officeart/2005/8/layout/vList2"/>
    <dgm:cxn modelId="{A9A4BCAF-ACC0-4EB4-A83F-A00A92C75FFA}" type="presOf" srcId="{FCB617DA-3692-4FAB-A5D0-E9E75B33C5D6}" destId="{DF9569D6-04BA-42FF-96AD-F24E9D2B2EEF}" srcOrd="0" destOrd="1" presId="urn:microsoft.com/office/officeart/2005/8/layout/vList2"/>
    <dgm:cxn modelId="{0135D793-CB2D-4A08-9D8D-F6165513B637}" srcId="{FF1CC0AB-E45B-4E49-9461-132D8D5D9A0F}" destId="{6A7DFF52-2AC7-434D-B3AD-99A725E6D3CF}" srcOrd="1" destOrd="0" parTransId="{8292BDB2-DF8E-4365-82E1-E23602BC68C2}" sibTransId="{B68DFBEA-9753-47B3-A686-BBF8A97B11B8}"/>
    <dgm:cxn modelId="{2EBC41B7-4800-449E-B7FC-34129C5BF06B}" type="presOf" srcId="{2AB9C319-22A5-4951-9841-FF41B77BD301}" destId="{730124E4-1635-44CB-974C-9366E4C837ED}" srcOrd="0" destOrd="0" presId="urn:microsoft.com/office/officeart/2005/8/layout/vList2"/>
    <dgm:cxn modelId="{7CBC2AA0-73A7-47EA-BF4B-0A544522518C}" srcId="{6839136A-CF2B-41D3-8B61-2A63BE031BB2}" destId="{2AB9C319-22A5-4951-9841-FF41B77BD301}" srcOrd="2" destOrd="0" parTransId="{1F705A56-B987-4A2B-B843-6E69FF16667A}" sibTransId="{185AD970-9B72-4982-A3A4-E6C14A97F805}"/>
    <dgm:cxn modelId="{9446B775-F27F-4D63-8CF6-ABA11BD6CDC6}" type="presOf" srcId="{FB56F518-1C24-4A38-BAEA-01E2A847CA9F}" destId="{C7B9793A-BE8B-4092-9372-452447666F2C}" srcOrd="0" destOrd="1" presId="urn:microsoft.com/office/officeart/2005/8/layout/vList2"/>
    <dgm:cxn modelId="{9B82EA4F-E51D-47D5-BD29-3DE1260D58FC}" srcId="{6839136A-CF2B-41D3-8B61-2A63BE031BB2}" destId="{FF1CC0AB-E45B-4E49-9461-132D8D5D9A0F}" srcOrd="0" destOrd="0" parTransId="{72164DE6-90EC-4ADE-BCD8-2B53CB59DA0D}" sibTransId="{2DB02EA4-4F96-44EC-A511-BAA407D17066}"/>
    <dgm:cxn modelId="{DF684790-8D7C-416C-92E6-CA20459D1465}" type="presOf" srcId="{0C94136C-BD41-4C3A-BC27-9E3C4722366F}" destId="{BBE717EF-26FD-46D3-AF66-5DC0DC68FB53}" srcOrd="0" destOrd="0" presId="urn:microsoft.com/office/officeart/2005/8/layout/vList2"/>
    <dgm:cxn modelId="{006DE39D-F66D-4460-8B58-125ACBF787C9}" type="presOf" srcId="{6839136A-CF2B-41D3-8B61-2A63BE031BB2}" destId="{DA053408-DBB5-4A83-BDBF-3CC3522285C7}" srcOrd="0" destOrd="0" presId="urn:microsoft.com/office/officeart/2005/8/layout/vList2"/>
    <dgm:cxn modelId="{C9D09D45-294D-4584-A57B-2A486F88CBA6}" type="presOf" srcId="{7EEB6BDE-A091-424B-ABEE-5D612E77F139}" destId="{7F2AD692-2ED1-437B-861D-9F1A3FD6D080}" srcOrd="0" destOrd="0" presId="urn:microsoft.com/office/officeart/2005/8/layout/vList2"/>
    <dgm:cxn modelId="{0107C8B3-2340-47D3-8D0B-0FDFE6F9238D}" srcId="{6839136A-CF2B-41D3-8B61-2A63BE031BB2}" destId="{0C94136C-BD41-4C3A-BC27-9E3C4722366F}" srcOrd="1" destOrd="0" parTransId="{DE1EA893-B80B-4953-98F0-F4C7D9A80EE4}" sibTransId="{B2B020D7-BFFC-4225-ADC5-F9E1A795273E}"/>
    <dgm:cxn modelId="{FD39F7A4-06F0-4AF1-9F20-C8F5468A52EB}" srcId="{2AB9C319-22A5-4951-9841-FF41B77BD301}" destId="{B1EB2ADE-7C3C-4018-8BC6-A9F4DFC63495}" srcOrd="0" destOrd="0" parTransId="{BB15D146-998C-4E3A-93E0-911AB9305E4A}" sibTransId="{656F4F49-D6AD-4C1E-9382-6D766A575867}"/>
    <dgm:cxn modelId="{FDB16ADF-1A4C-4193-8F11-6F14EE40D87C}" type="presOf" srcId="{B1EB2ADE-7C3C-4018-8BC6-A9F4DFC63495}" destId="{DF9569D6-04BA-42FF-96AD-F24E9D2B2EEF}" srcOrd="0" destOrd="0" presId="urn:microsoft.com/office/officeart/2005/8/layout/vList2"/>
    <dgm:cxn modelId="{E923F635-665B-4FF2-A1F3-C20225061E40}" type="presOf" srcId="{FF1CC0AB-E45B-4E49-9461-132D8D5D9A0F}" destId="{7824AFFF-AE89-4722-BFEE-A67431A546E1}" srcOrd="0" destOrd="0" presId="urn:microsoft.com/office/officeart/2005/8/layout/vList2"/>
    <dgm:cxn modelId="{3FD94C22-9533-4B29-AC2E-C3D81B494946}" srcId="{2AB9C319-22A5-4951-9841-FF41B77BD301}" destId="{FCB617DA-3692-4FAB-A5D0-E9E75B33C5D6}" srcOrd="1" destOrd="0" parTransId="{751987B6-7F3C-4130-9EF9-9FDF61664695}" sibTransId="{4B0057EC-39CF-4C55-BF78-3C05711D2F54}"/>
    <dgm:cxn modelId="{9ECC97B3-6A30-4743-AA3A-E2594F8A687C}" type="presOf" srcId="{BB708BC4-F43A-4B6F-94F9-6CD102F8CFE7}" destId="{C7B9793A-BE8B-4092-9372-452447666F2C}" srcOrd="0" destOrd="0" presId="urn:microsoft.com/office/officeart/2005/8/layout/vList2"/>
    <dgm:cxn modelId="{37E91D74-F804-40AF-AB02-F15332D44262}" srcId="{0C94136C-BD41-4C3A-BC27-9E3C4722366F}" destId="{FB56F518-1C24-4A38-BAEA-01E2A847CA9F}" srcOrd="1" destOrd="0" parTransId="{1DAC0531-640E-4519-8E98-8294E88A9F9A}" sibTransId="{A509D1A3-2D55-4EDA-A548-5104490C2B1D}"/>
    <dgm:cxn modelId="{6F66C259-49B3-4FC7-86B7-8B98BCCA2A86}" srcId="{0C94136C-BD41-4C3A-BC27-9E3C4722366F}" destId="{BB708BC4-F43A-4B6F-94F9-6CD102F8CFE7}" srcOrd="0" destOrd="0" parTransId="{11F4038A-2E0C-4365-A93F-99C482985963}" sibTransId="{5407BBF5-1F9C-4843-92A7-89FC60F83AA3}"/>
    <dgm:cxn modelId="{964FC447-3BC7-4434-B9AB-BDE978E3A32F}" srcId="{FF1CC0AB-E45B-4E49-9461-132D8D5D9A0F}" destId="{7EEB6BDE-A091-424B-ABEE-5D612E77F139}" srcOrd="0" destOrd="0" parTransId="{88FBD814-587F-49EF-AD55-80213CA3FF87}" sibTransId="{C39C03AF-8C76-4CB4-9E0F-73747FB3C14B}"/>
    <dgm:cxn modelId="{6C8DC293-1B87-43EC-A9E6-8771DCC98025}" type="presParOf" srcId="{DA053408-DBB5-4A83-BDBF-3CC3522285C7}" destId="{7824AFFF-AE89-4722-BFEE-A67431A546E1}" srcOrd="0" destOrd="0" presId="urn:microsoft.com/office/officeart/2005/8/layout/vList2"/>
    <dgm:cxn modelId="{46489631-5E48-4754-8E04-26B6A07DBE06}" type="presParOf" srcId="{DA053408-DBB5-4A83-BDBF-3CC3522285C7}" destId="{7F2AD692-2ED1-437B-861D-9F1A3FD6D080}" srcOrd="1" destOrd="0" presId="urn:microsoft.com/office/officeart/2005/8/layout/vList2"/>
    <dgm:cxn modelId="{F831C0B1-085A-42FE-822C-9AC27349F86F}" type="presParOf" srcId="{DA053408-DBB5-4A83-BDBF-3CC3522285C7}" destId="{BBE717EF-26FD-46D3-AF66-5DC0DC68FB53}" srcOrd="2" destOrd="0" presId="urn:microsoft.com/office/officeart/2005/8/layout/vList2"/>
    <dgm:cxn modelId="{AECE5E9E-8B07-457F-826B-B80B68418D3E}" type="presParOf" srcId="{DA053408-DBB5-4A83-BDBF-3CC3522285C7}" destId="{C7B9793A-BE8B-4092-9372-452447666F2C}" srcOrd="3" destOrd="0" presId="urn:microsoft.com/office/officeart/2005/8/layout/vList2"/>
    <dgm:cxn modelId="{508DA76C-DF51-428D-82AA-C97E9DD75011}" type="presParOf" srcId="{DA053408-DBB5-4A83-BDBF-3CC3522285C7}" destId="{730124E4-1635-44CB-974C-9366E4C837ED}" srcOrd="4" destOrd="0" presId="urn:microsoft.com/office/officeart/2005/8/layout/vList2"/>
    <dgm:cxn modelId="{93F05083-92C4-432C-8FAD-848D288C4C12}" type="presParOf" srcId="{DA053408-DBB5-4A83-BDBF-3CC3522285C7}" destId="{DF9569D6-04BA-42FF-96AD-F24E9D2B2EE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493B4C-734B-492C-A6D7-2C9777B34E74}" type="doc">
      <dgm:prSet loTypeId="urn:microsoft.com/office/officeart/2005/8/layout/hList6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0D0BA74-3406-4005-BD68-32E2FA72BDF2}">
      <dgm:prSet phldrT="[Текст]" custT="1"/>
      <dgm:spPr/>
      <dgm:t>
        <a:bodyPr/>
        <a:lstStyle/>
        <a:p>
          <a:r>
            <a:rPr lang="en-US" sz="2000" b="1" dirty="0" smtClean="0">
              <a:latin typeface="+mj-lt"/>
            </a:rPr>
            <a:t>KAV 2011</a:t>
          </a:r>
          <a:endParaRPr lang="ru-RU" sz="2000" b="1" dirty="0">
            <a:latin typeface="+mj-lt"/>
          </a:endParaRPr>
        </a:p>
      </dgm:t>
    </dgm:pt>
    <dgm:pt modelId="{FC360361-55FD-4398-B743-F93020E753C1}" type="parTrans" cxnId="{0B497057-4FAC-4991-B25C-8B8BB41F33C9}">
      <dgm:prSet/>
      <dgm:spPr/>
      <dgm:t>
        <a:bodyPr/>
        <a:lstStyle/>
        <a:p>
          <a:endParaRPr lang="ru-RU"/>
        </a:p>
      </dgm:t>
    </dgm:pt>
    <dgm:pt modelId="{310C372D-2675-44B3-9ACA-62A010088A9B}" type="sibTrans" cxnId="{0B497057-4FAC-4991-B25C-8B8BB41F33C9}">
      <dgm:prSet/>
      <dgm:spPr/>
      <dgm:t>
        <a:bodyPr/>
        <a:lstStyle/>
        <a:p>
          <a:endParaRPr lang="ru-RU"/>
        </a:p>
      </dgm:t>
    </dgm:pt>
    <dgm:pt modelId="{3B6DE8E1-96D5-45DC-9BC0-F044EFD37AF9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2 ПК 1 год</a:t>
          </a:r>
          <a:endParaRPr lang="ru-RU" sz="2000" dirty="0">
            <a:latin typeface="+mj-lt"/>
          </a:endParaRPr>
        </a:p>
      </dgm:t>
    </dgm:pt>
    <dgm:pt modelId="{B6CEE8E4-A03E-49CF-868D-C644D1A7F40D}" type="parTrans" cxnId="{BBE7C346-329A-4177-9595-6A38A606887B}">
      <dgm:prSet/>
      <dgm:spPr/>
      <dgm:t>
        <a:bodyPr/>
        <a:lstStyle/>
        <a:p>
          <a:endParaRPr lang="ru-RU"/>
        </a:p>
      </dgm:t>
    </dgm:pt>
    <dgm:pt modelId="{0BE48A14-B6BE-4CEF-B4C2-7FE391EB94C8}" type="sibTrans" cxnId="{BBE7C346-329A-4177-9595-6A38A606887B}">
      <dgm:prSet/>
      <dgm:spPr/>
      <dgm:t>
        <a:bodyPr/>
        <a:lstStyle/>
        <a:p>
          <a:endParaRPr lang="ru-RU"/>
        </a:p>
      </dgm:t>
    </dgm:pt>
    <dgm:pt modelId="{6E15C786-4A82-495E-A5CC-33F21A98D845}">
      <dgm:prSet phldrT="[Текст]" custT="1"/>
      <dgm:spPr/>
      <dgm:t>
        <a:bodyPr/>
        <a:lstStyle/>
        <a:p>
          <a:r>
            <a:rPr lang="en-US" sz="2000" b="1" dirty="0" smtClean="0">
              <a:latin typeface="+mj-lt"/>
            </a:rPr>
            <a:t>KIS 2011</a:t>
          </a:r>
          <a:endParaRPr lang="ru-RU" sz="2000" b="1" dirty="0">
            <a:latin typeface="+mj-lt"/>
          </a:endParaRPr>
        </a:p>
      </dgm:t>
    </dgm:pt>
    <dgm:pt modelId="{7F9C440D-F7D7-4680-94B0-757789429786}" type="parTrans" cxnId="{E4322406-3671-438A-8377-00C5270F30FF}">
      <dgm:prSet/>
      <dgm:spPr/>
      <dgm:t>
        <a:bodyPr/>
        <a:lstStyle/>
        <a:p>
          <a:endParaRPr lang="ru-RU"/>
        </a:p>
      </dgm:t>
    </dgm:pt>
    <dgm:pt modelId="{6880D368-9D76-441B-BEAD-465171A980DE}" type="sibTrans" cxnId="{E4322406-3671-438A-8377-00C5270F30FF}">
      <dgm:prSet/>
      <dgm:spPr/>
      <dgm:t>
        <a:bodyPr/>
        <a:lstStyle/>
        <a:p>
          <a:endParaRPr lang="ru-RU"/>
        </a:p>
      </dgm:t>
    </dgm:pt>
    <dgm:pt modelId="{6140D6C6-249F-41C6-9760-EC64D6444FD4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2 ПК 1 год</a:t>
          </a:r>
          <a:endParaRPr lang="ru-RU" sz="2000" dirty="0">
            <a:latin typeface="+mj-lt"/>
          </a:endParaRPr>
        </a:p>
      </dgm:t>
    </dgm:pt>
    <dgm:pt modelId="{E5F587D3-61D6-4E36-AE41-43E621260E1E}" type="parTrans" cxnId="{459F0D46-282D-4857-9F23-EF9D90DC9ACE}">
      <dgm:prSet/>
      <dgm:spPr/>
      <dgm:t>
        <a:bodyPr/>
        <a:lstStyle/>
        <a:p>
          <a:endParaRPr lang="ru-RU"/>
        </a:p>
      </dgm:t>
    </dgm:pt>
    <dgm:pt modelId="{9D628CAC-4897-4F22-959E-3CE7AED46B86}" type="sibTrans" cxnId="{459F0D46-282D-4857-9F23-EF9D90DC9ACE}">
      <dgm:prSet/>
      <dgm:spPr/>
      <dgm:t>
        <a:bodyPr/>
        <a:lstStyle/>
        <a:p>
          <a:endParaRPr lang="ru-RU"/>
        </a:p>
      </dgm:t>
    </dgm:pt>
    <dgm:pt modelId="{5FB809F3-553B-4B9F-BCE8-BA9A51FAEC03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5 ПК 1 год</a:t>
          </a:r>
          <a:endParaRPr lang="ru-RU" sz="2000" dirty="0">
            <a:latin typeface="+mj-lt"/>
          </a:endParaRPr>
        </a:p>
      </dgm:t>
    </dgm:pt>
    <dgm:pt modelId="{F28E4F1F-320B-4B9B-BABC-54133948718B}" type="parTrans" cxnId="{2B79819D-76D8-42AA-B7BB-1813C1AF8CE4}">
      <dgm:prSet/>
      <dgm:spPr/>
      <dgm:t>
        <a:bodyPr/>
        <a:lstStyle/>
        <a:p>
          <a:endParaRPr lang="ru-RU"/>
        </a:p>
      </dgm:t>
    </dgm:pt>
    <dgm:pt modelId="{CA25722D-A545-400A-89BD-9F6271FD658E}" type="sibTrans" cxnId="{2B79819D-76D8-42AA-B7BB-1813C1AF8CE4}">
      <dgm:prSet/>
      <dgm:spPr/>
      <dgm:t>
        <a:bodyPr/>
        <a:lstStyle/>
        <a:p>
          <a:endParaRPr lang="ru-RU"/>
        </a:p>
      </dgm:t>
    </dgm:pt>
    <dgm:pt modelId="{0C215E5E-DFD6-4E53-9180-C22F568AB7B9}">
      <dgm:prSet phldrT="[Текст]" custT="1"/>
      <dgm:spPr/>
      <dgm:t>
        <a:bodyPr/>
        <a:lstStyle/>
        <a:p>
          <a:r>
            <a:rPr lang="en-US" sz="2000" b="1" dirty="0" smtClean="0">
              <a:latin typeface="+mj-lt"/>
            </a:rPr>
            <a:t>KWSS</a:t>
          </a:r>
          <a:endParaRPr lang="ru-RU" sz="2000" b="1" dirty="0">
            <a:latin typeface="+mj-lt"/>
          </a:endParaRPr>
        </a:p>
      </dgm:t>
    </dgm:pt>
    <dgm:pt modelId="{0F1BA06A-F2A9-4517-AAC0-A792A5CE1333}" type="parTrans" cxnId="{5E5CD264-00D9-49F8-BD41-8D1BE7519C66}">
      <dgm:prSet/>
      <dgm:spPr/>
      <dgm:t>
        <a:bodyPr/>
        <a:lstStyle/>
        <a:p>
          <a:endParaRPr lang="ru-RU"/>
        </a:p>
      </dgm:t>
    </dgm:pt>
    <dgm:pt modelId="{17567163-2D4C-4670-B647-E34AEEADB6A7}" type="sibTrans" cxnId="{5E5CD264-00D9-49F8-BD41-8D1BE7519C66}">
      <dgm:prSet/>
      <dgm:spPr/>
      <dgm:t>
        <a:bodyPr/>
        <a:lstStyle/>
        <a:p>
          <a:endParaRPr lang="ru-RU"/>
        </a:p>
      </dgm:t>
    </dgm:pt>
    <dgm:pt modelId="{D791D484-2CCA-4558-B0DA-C7F9E2D77319}">
      <dgm:prSet phldrT="[Текст]" custT="1"/>
      <dgm:spPr/>
      <dgm:t>
        <a:bodyPr/>
        <a:lstStyle/>
        <a:p>
          <a:r>
            <a:rPr lang="en-US" sz="2000" dirty="0" smtClean="0">
              <a:latin typeface="+mj-lt"/>
            </a:rPr>
            <a:t>7 </a:t>
          </a:r>
          <a:r>
            <a:rPr lang="ru-RU" sz="2000" dirty="0" smtClean="0">
              <a:latin typeface="+mj-lt"/>
            </a:rPr>
            <a:t>ПК 1 год</a:t>
          </a:r>
          <a:endParaRPr lang="ru-RU" sz="2000" dirty="0">
            <a:latin typeface="+mj-lt"/>
          </a:endParaRPr>
        </a:p>
      </dgm:t>
    </dgm:pt>
    <dgm:pt modelId="{D04ACEF2-5F48-4DFD-8ED5-F7B5E96A4C76}" type="parTrans" cxnId="{652C8D32-3C8F-43A3-A8F2-2127EEDDD144}">
      <dgm:prSet/>
      <dgm:spPr/>
      <dgm:t>
        <a:bodyPr/>
        <a:lstStyle/>
        <a:p>
          <a:endParaRPr lang="ru-RU"/>
        </a:p>
      </dgm:t>
    </dgm:pt>
    <dgm:pt modelId="{BC4C8E6A-B2C1-4EEB-91C2-F458F74D7156}" type="sibTrans" cxnId="{652C8D32-3C8F-43A3-A8F2-2127EEDDD144}">
      <dgm:prSet/>
      <dgm:spPr/>
      <dgm:t>
        <a:bodyPr/>
        <a:lstStyle/>
        <a:p>
          <a:endParaRPr lang="ru-RU"/>
        </a:p>
      </dgm:t>
    </dgm:pt>
    <dgm:pt modelId="{13F16528-B8FE-42E2-A12B-ECA9AB5490C6}">
      <dgm:prSet custT="1"/>
      <dgm:spPr/>
      <dgm:t>
        <a:bodyPr/>
        <a:lstStyle/>
        <a:p>
          <a:r>
            <a:rPr lang="en-US" sz="2000" b="1" dirty="0" smtClean="0">
              <a:latin typeface="+mj-lt"/>
            </a:rPr>
            <a:t>KSOS</a:t>
          </a:r>
          <a:endParaRPr lang="ru-RU" sz="2000" b="1" dirty="0">
            <a:latin typeface="+mj-lt"/>
          </a:endParaRPr>
        </a:p>
      </dgm:t>
    </dgm:pt>
    <dgm:pt modelId="{5CA5B154-5ED6-48EC-B1BC-91ADEDDD933E}" type="parTrans" cxnId="{3C32FE86-CF89-4460-9D52-4B7ACCC4228B}">
      <dgm:prSet/>
      <dgm:spPr/>
      <dgm:t>
        <a:bodyPr/>
        <a:lstStyle/>
        <a:p>
          <a:endParaRPr lang="ru-RU"/>
        </a:p>
      </dgm:t>
    </dgm:pt>
    <dgm:pt modelId="{677A6816-31F0-4F63-A75E-7312AB6B13C9}" type="sibTrans" cxnId="{3C32FE86-CF89-4460-9D52-4B7ACCC4228B}">
      <dgm:prSet/>
      <dgm:spPr/>
      <dgm:t>
        <a:bodyPr/>
        <a:lstStyle/>
        <a:p>
          <a:endParaRPr lang="ru-RU"/>
        </a:p>
      </dgm:t>
    </dgm:pt>
    <dgm:pt modelId="{01AA0F56-8D8D-4D76-B5F5-90C95A9D850A}">
      <dgm:prSet custT="1"/>
      <dgm:spPr/>
      <dgm:t>
        <a:bodyPr/>
        <a:lstStyle/>
        <a:p>
          <a:r>
            <a:rPr lang="ru-RU" sz="2000" dirty="0" smtClean="0">
              <a:latin typeface="+mj-lt"/>
            </a:rPr>
            <a:t>5</a:t>
          </a:r>
          <a:r>
            <a:rPr lang="en-US" sz="2000" dirty="0" smtClean="0">
              <a:latin typeface="+mj-lt"/>
            </a:rPr>
            <a:t> </a:t>
          </a:r>
          <a:r>
            <a:rPr lang="ru-RU" sz="2000" dirty="0" smtClean="0">
              <a:latin typeface="+mj-lt"/>
            </a:rPr>
            <a:t>ПК 1 год+ </a:t>
          </a:r>
          <a:endParaRPr lang="ru-RU" sz="2000" dirty="0">
            <a:latin typeface="+mj-lt"/>
          </a:endParaRPr>
        </a:p>
      </dgm:t>
    </dgm:pt>
    <dgm:pt modelId="{0F79AF62-54F1-4D0F-A313-1B20E9BCEE03}" type="sibTrans" cxnId="{21A37FF1-4E7C-4E73-9292-E0BB6A8EC6B0}">
      <dgm:prSet/>
      <dgm:spPr/>
      <dgm:t>
        <a:bodyPr/>
        <a:lstStyle/>
        <a:p>
          <a:endParaRPr lang="ru-RU"/>
        </a:p>
      </dgm:t>
    </dgm:pt>
    <dgm:pt modelId="{38D5BF9A-9DDF-4E80-B09C-8EA29E062C32}" type="parTrans" cxnId="{21A37FF1-4E7C-4E73-9292-E0BB6A8EC6B0}">
      <dgm:prSet/>
      <dgm:spPr/>
      <dgm:t>
        <a:bodyPr/>
        <a:lstStyle/>
        <a:p>
          <a:endParaRPr lang="ru-RU"/>
        </a:p>
      </dgm:t>
    </dgm:pt>
    <dgm:pt modelId="{6FF758BB-8F46-45D4-AC16-DE02E0A183C3}">
      <dgm:prSet custT="1"/>
      <dgm:spPr/>
      <dgm:t>
        <a:bodyPr/>
        <a:lstStyle/>
        <a:p>
          <a:r>
            <a:rPr lang="ru-RU" sz="2000" dirty="0" smtClean="0">
              <a:latin typeface="+mj-lt"/>
            </a:rPr>
            <a:t>1 ФС 1 год</a:t>
          </a:r>
          <a:endParaRPr lang="ru-RU" sz="2000" dirty="0">
            <a:latin typeface="+mj-lt"/>
          </a:endParaRPr>
        </a:p>
      </dgm:t>
    </dgm:pt>
    <dgm:pt modelId="{D50ABADC-2672-4939-8450-3FC3C62DF0B5}" type="parTrans" cxnId="{609C0939-F9A5-47EA-A60D-A047BD1787C9}">
      <dgm:prSet/>
      <dgm:spPr/>
      <dgm:t>
        <a:bodyPr/>
        <a:lstStyle/>
        <a:p>
          <a:endParaRPr lang="ru-RU"/>
        </a:p>
      </dgm:t>
    </dgm:pt>
    <dgm:pt modelId="{F4FF0E68-5259-425B-A324-66B8DA2C843A}" type="sibTrans" cxnId="{609C0939-F9A5-47EA-A60D-A047BD1787C9}">
      <dgm:prSet/>
      <dgm:spPr/>
      <dgm:t>
        <a:bodyPr/>
        <a:lstStyle/>
        <a:p>
          <a:endParaRPr lang="ru-RU"/>
        </a:p>
      </dgm:t>
    </dgm:pt>
    <dgm:pt modelId="{37310538-0A40-49CE-897A-B93F6DADE9B5}" type="pres">
      <dgm:prSet presAssocID="{0B493B4C-734B-492C-A6D7-2C9777B34E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8F7FBE-5017-404A-B9EA-5F7B35C6F9C3}" type="pres">
      <dgm:prSet presAssocID="{60D0BA74-3406-4005-BD68-32E2FA72BDF2}" presName="node" presStyleLbl="node1" presStyleIdx="0" presStyleCnt="4" custScaleX="78743" custScaleY="3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E05B1-42A0-4AF6-9A2A-30C022C24C48}" type="pres">
      <dgm:prSet presAssocID="{310C372D-2675-44B3-9ACA-62A010088A9B}" presName="sibTrans" presStyleCnt="0"/>
      <dgm:spPr/>
    </dgm:pt>
    <dgm:pt modelId="{BE4506B4-CF8D-4D22-85F8-068322C685B7}" type="pres">
      <dgm:prSet presAssocID="{6E15C786-4A82-495E-A5CC-33F21A98D845}" presName="node" presStyleLbl="node1" presStyleIdx="1" presStyleCnt="4" custScaleX="82170" custScaleY="6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A98F7-5F5A-4DF5-97AA-FC1FE93742DC}" type="pres">
      <dgm:prSet presAssocID="{6880D368-9D76-441B-BEAD-465171A980DE}" presName="sibTrans" presStyleCnt="0"/>
      <dgm:spPr/>
    </dgm:pt>
    <dgm:pt modelId="{61C03E92-BD80-4D98-A865-18C622DFA85E}" type="pres">
      <dgm:prSet presAssocID="{13F16528-B8FE-42E2-A12B-ECA9AB5490C6}" presName="node" presStyleLbl="node1" presStyleIdx="2" presStyleCnt="4" custScaleX="84554" custScaleY="66868" custLinFactX="103716" custLinFactNeighborX="200000" custLinFactNeighborY="-2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FAC51-538A-4A6D-A2B1-6448D7E572BE}" type="pres">
      <dgm:prSet presAssocID="{677A6816-31F0-4F63-A75E-7312AB6B13C9}" presName="sibTrans" presStyleCnt="0"/>
      <dgm:spPr/>
    </dgm:pt>
    <dgm:pt modelId="{13987B49-BF3C-4A04-BE74-B65310CEF5B7}" type="pres">
      <dgm:prSet presAssocID="{0C215E5E-DFD6-4E53-9180-C22F568AB7B9}" presName="node" presStyleLbl="node1" presStyleIdx="3" presStyleCnt="4" custScaleX="114413" custScaleY="43571" custLinFactX="-86461" custLinFactNeighborX="-100000" custLinFactNeighborY="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2C8D32-3C8F-43A3-A8F2-2127EEDDD144}" srcId="{0C215E5E-DFD6-4E53-9180-C22F568AB7B9}" destId="{D791D484-2CCA-4558-B0DA-C7F9E2D77319}" srcOrd="0" destOrd="0" parTransId="{D04ACEF2-5F48-4DFD-8ED5-F7B5E96A4C76}" sibTransId="{BC4C8E6A-B2C1-4EEB-91C2-F458F74D7156}"/>
    <dgm:cxn modelId="{459F0D46-282D-4857-9F23-EF9D90DC9ACE}" srcId="{6E15C786-4A82-495E-A5CC-33F21A98D845}" destId="{6140D6C6-249F-41C6-9760-EC64D6444FD4}" srcOrd="0" destOrd="0" parTransId="{E5F587D3-61D6-4E36-AE41-43E621260E1E}" sibTransId="{9D628CAC-4897-4F22-959E-3CE7AED46B86}"/>
    <dgm:cxn modelId="{23AD6D8B-F5F9-44B7-A216-6D81FA36F9A6}" type="presOf" srcId="{3B6DE8E1-96D5-45DC-9BC0-F044EFD37AF9}" destId="{048F7FBE-5017-404A-B9EA-5F7B35C6F9C3}" srcOrd="0" destOrd="1" presId="urn:microsoft.com/office/officeart/2005/8/layout/hList6"/>
    <dgm:cxn modelId="{BBE7C346-329A-4177-9595-6A38A606887B}" srcId="{60D0BA74-3406-4005-BD68-32E2FA72BDF2}" destId="{3B6DE8E1-96D5-45DC-9BC0-F044EFD37AF9}" srcOrd="0" destOrd="0" parTransId="{B6CEE8E4-A03E-49CF-868D-C644D1A7F40D}" sibTransId="{0BE48A14-B6BE-4CEF-B4C2-7FE391EB94C8}"/>
    <dgm:cxn modelId="{735079DF-6705-4029-A3AD-A280F7B485A8}" type="presOf" srcId="{6FF758BB-8F46-45D4-AC16-DE02E0A183C3}" destId="{61C03E92-BD80-4D98-A865-18C622DFA85E}" srcOrd="0" destOrd="2" presId="urn:microsoft.com/office/officeart/2005/8/layout/hList6"/>
    <dgm:cxn modelId="{05930B71-CFEC-4D4F-85CD-2ED6DFCE7FF1}" type="presOf" srcId="{5FB809F3-553B-4B9F-BCE8-BA9A51FAEC03}" destId="{BE4506B4-CF8D-4D22-85F8-068322C685B7}" srcOrd="0" destOrd="2" presId="urn:microsoft.com/office/officeart/2005/8/layout/hList6"/>
    <dgm:cxn modelId="{21A37FF1-4E7C-4E73-9292-E0BB6A8EC6B0}" srcId="{13F16528-B8FE-42E2-A12B-ECA9AB5490C6}" destId="{01AA0F56-8D8D-4D76-B5F5-90C95A9D850A}" srcOrd="0" destOrd="0" parTransId="{38D5BF9A-9DDF-4E80-B09C-8EA29E062C32}" sibTransId="{0F79AF62-54F1-4D0F-A313-1B20E9BCEE03}"/>
    <dgm:cxn modelId="{E4322406-3671-438A-8377-00C5270F30FF}" srcId="{0B493B4C-734B-492C-A6D7-2C9777B34E74}" destId="{6E15C786-4A82-495E-A5CC-33F21A98D845}" srcOrd="1" destOrd="0" parTransId="{7F9C440D-F7D7-4680-94B0-757789429786}" sibTransId="{6880D368-9D76-441B-BEAD-465171A980DE}"/>
    <dgm:cxn modelId="{6E650530-4A15-487A-AB4C-C7464F0E43A0}" type="presOf" srcId="{0B493B4C-734B-492C-A6D7-2C9777B34E74}" destId="{37310538-0A40-49CE-897A-B93F6DADE9B5}" srcOrd="0" destOrd="0" presId="urn:microsoft.com/office/officeart/2005/8/layout/hList6"/>
    <dgm:cxn modelId="{84C70878-0BBA-4A86-A3E0-495A655AD0BC}" type="presOf" srcId="{60D0BA74-3406-4005-BD68-32E2FA72BDF2}" destId="{048F7FBE-5017-404A-B9EA-5F7B35C6F9C3}" srcOrd="0" destOrd="0" presId="urn:microsoft.com/office/officeart/2005/8/layout/hList6"/>
    <dgm:cxn modelId="{609C0939-F9A5-47EA-A60D-A047BD1787C9}" srcId="{13F16528-B8FE-42E2-A12B-ECA9AB5490C6}" destId="{6FF758BB-8F46-45D4-AC16-DE02E0A183C3}" srcOrd="1" destOrd="0" parTransId="{D50ABADC-2672-4939-8450-3FC3C62DF0B5}" sibTransId="{F4FF0E68-5259-425B-A324-66B8DA2C843A}"/>
    <dgm:cxn modelId="{2B79819D-76D8-42AA-B7BB-1813C1AF8CE4}" srcId="{6E15C786-4A82-495E-A5CC-33F21A98D845}" destId="{5FB809F3-553B-4B9F-BCE8-BA9A51FAEC03}" srcOrd="1" destOrd="0" parTransId="{F28E4F1F-320B-4B9B-BABC-54133948718B}" sibTransId="{CA25722D-A545-400A-89BD-9F6271FD658E}"/>
    <dgm:cxn modelId="{3C32FE86-CF89-4460-9D52-4B7ACCC4228B}" srcId="{0B493B4C-734B-492C-A6D7-2C9777B34E74}" destId="{13F16528-B8FE-42E2-A12B-ECA9AB5490C6}" srcOrd="2" destOrd="0" parTransId="{5CA5B154-5ED6-48EC-B1BC-91ADEDDD933E}" sibTransId="{677A6816-31F0-4F63-A75E-7312AB6B13C9}"/>
    <dgm:cxn modelId="{C6686A03-ED99-49B4-B618-0A06004A976C}" type="presOf" srcId="{13F16528-B8FE-42E2-A12B-ECA9AB5490C6}" destId="{61C03E92-BD80-4D98-A865-18C622DFA85E}" srcOrd="0" destOrd="0" presId="urn:microsoft.com/office/officeart/2005/8/layout/hList6"/>
    <dgm:cxn modelId="{E58F3AC4-2ED4-4F03-B711-96A42BB4B494}" type="presOf" srcId="{0C215E5E-DFD6-4E53-9180-C22F568AB7B9}" destId="{13987B49-BF3C-4A04-BE74-B65310CEF5B7}" srcOrd="0" destOrd="0" presId="urn:microsoft.com/office/officeart/2005/8/layout/hList6"/>
    <dgm:cxn modelId="{48BAEE77-2C42-422C-9C96-2649B11B9AE8}" type="presOf" srcId="{D791D484-2CCA-4558-B0DA-C7F9E2D77319}" destId="{13987B49-BF3C-4A04-BE74-B65310CEF5B7}" srcOrd="0" destOrd="1" presId="urn:microsoft.com/office/officeart/2005/8/layout/hList6"/>
    <dgm:cxn modelId="{0EE084B4-5A5B-415B-A583-456E8267E6CA}" type="presOf" srcId="{01AA0F56-8D8D-4D76-B5F5-90C95A9D850A}" destId="{61C03E92-BD80-4D98-A865-18C622DFA85E}" srcOrd="0" destOrd="1" presId="urn:microsoft.com/office/officeart/2005/8/layout/hList6"/>
    <dgm:cxn modelId="{15350FE2-EBC0-4791-872A-7DBE399E1E4C}" type="presOf" srcId="{6140D6C6-249F-41C6-9760-EC64D6444FD4}" destId="{BE4506B4-CF8D-4D22-85F8-068322C685B7}" srcOrd="0" destOrd="1" presId="urn:microsoft.com/office/officeart/2005/8/layout/hList6"/>
    <dgm:cxn modelId="{0B497057-4FAC-4991-B25C-8B8BB41F33C9}" srcId="{0B493B4C-734B-492C-A6D7-2C9777B34E74}" destId="{60D0BA74-3406-4005-BD68-32E2FA72BDF2}" srcOrd="0" destOrd="0" parTransId="{FC360361-55FD-4398-B743-F93020E753C1}" sibTransId="{310C372D-2675-44B3-9ACA-62A010088A9B}"/>
    <dgm:cxn modelId="{5E5CD264-00D9-49F8-BD41-8D1BE7519C66}" srcId="{0B493B4C-734B-492C-A6D7-2C9777B34E74}" destId="{0C215E5E-DFD6-4E53-9180-C22F568AB7B9}" srcOrd="3" destOrd="0" parTransId="{0F1BA06A-F2A9-4517-AAC0-A792A5CE1333}" sibTransId="{17567163-2D4C-4670-B647-E34AEEADB6A7}"/>
    <dgm:cxn modelId="{09EEAD12-F671-4C2E-888D-CB37B23F7391}" type="presOf" srcId="{6E15C786-4A82-495E-A5CC-33F21A98D845}" destId="{BE4506B4-CF8D-4D22-85F8-068322C685B7}" srcOrd="0" destOrd="0" presId="urn:microsoft.com/office/officeart/2005/8/layout/hList6"/>
    <dgm:cxn modelId="{BB2A84BF-9CA7-4FE6-899E-02E70ACF6496}" type="presParOf" srcId="{37310538-0A40-49CE-897A-B93F6DADE9B5}" destId="{048F7FBE-5017-404A-B9EA-5F7B35C6F9C3}" srcOrd="0" destOrd="0" presId="urn:microsoft.com/office/officeart/2005/8/layout/hList6"/>
    <dgm:cxn modelId="{A4CC4D84-D37F-46F4-808D-27FB86F29EB0}" type="presParOf" srcId="{37310538-0A40-49CE-897A-B93F6DADE9B5}" destId="{0FFE05B1-42A0-4AF6-9A2A-30C022C24C48}" srcOrd="1" destOrd="0" presId="urn:microsoft.com/office/officeart/2005/8/layout/hList6"/>
    <dgm:cxn modelId="{89144FE4-3D55-4F8C-8D0E-0B07EA2386CC}" type="presParOf" srcId="{37310538-0A40-49CE-897A-B93F6DADE9B5}" destId="{BE4506B4-CF8D-4D22-85F8-068322C685B7}" srcOrd="2" destOrd="0" presId="urn:microsoft.com/office/officeart/2005/8/layout/hList6"/>
    <dgm:cxn modelId="{4CB3FAB8-5EAD-4287-B52F-60450257D94D}" type="presParOf" srcId="{37310538-0A40-49CE-897A-B93F6DADE9B5}" destId="{6A8A98F7-5F5A-4DF5-97AA-FC1FE93742DC}" srcOrd="3" destOrd="0" presId="urn:microsoft.com/office/officeart/2005/8/layout/hList6"/>
    <dgm:cxn modelId="{CF55B9AC-9696-4401-AEC5-A1A150EDF54D}" type="presParOf" srcId="{37310538-0A40-49CE-897A-B93F6DADE9B5}" destId="{61C03E92-BD80-4D98-A865-18C622DFA85E}" srcOrd="4" destOrd="0" presId="urn:microsoft.com/office/officeart/2005/8/layout/hList6"/>
    <dgm:cxn modelId="{8A1BC80E-486F-411B-B382-6709DE28F2F0}" type="presParOf" srcId="{37310538-0A40-49CE-897A-B93F6DADE9B5}" destId="{3FAFAC51-538A-4A6D-A2B1-6448D7E572BE}" srcOrd="5" destOrd="0" presId="urn:microsoft.com/office/officeart/2005/8/layout/hList6"/>
    <dgm:cxn modelId="{3E37B737-28F0-4598-A38B-240DBBB3D82F}" type="presParOf" srcId="{37310538-0A40-49CE-897A-B93F6DADE9B5}" destId="{13987B49-BF3C-4A04-BE74-B65310CEF5B7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A6D8A0-15E9-450B-BAA5-D3D12F4F11C9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60C5CDD-C7C8-4F07-9A1D-356E10E2D29C}">
      <dgm:prSet phldrT="[Текст]" custT="1"/>
      <dgm:spPr/>
      <dgm:t>
        <a:bodyPr/>
        <a:lstStyle/>
        <a:p>
          <a:r>
            <a:rPr lang="en-US" sz="2000" b="1" dirty="0" smtClean="0">
              <a:latin typeface="+mj-lt"/>
            </a:rPr>
            <a:t>Kaspersky for Windows File Server</a:t>
          </a:r>
          <a:endParaRPr lang="ru-RU" sz="2000" b="1" dirty="0">
            <a:latin typeface="+mj-lt"/>
          </a:endParaRPr>
        </a:p>
      </dgm:t>
    </dgm:pt>
    <dgm:pt modelId="{130E78EC-B462-4305-BE0F-5ED1C5DD917D}" type="parTrans" cxnId="{81A63A2E-F1AC-4A9E-8892-CC9AC0F193B9}">
      <dgm:prSet/>
      <dgm:spPr/>
      <dgm:t>
        <a:bodyPr/>
        <a:lstStyle/>
        <a:p>
          <a:endParaRPr lang="ru-RU"/>
        </a:p>
      </dgm:t>
    </dgm:pt>
    <dgm:pt modelId="{54126C8F-D80C-4AA3-9C8A-070261F8D328}" type="sibTrans" cxnId="{81A63A2E-F1AC-4A9E-8892-CC9AC0F193B9}">
      <dgm:prSet/>
      <dgm:spPr/>
      <dgm:t>
        <a:bodyPr/>
        <a:lstStyle/>
        <a:p>
          <a:endParaRPr lang="ru-RU"/>
        </a:p>
      </dgm:t>
    </dgm:pt>
    <dgm:pt modelId="{26C966D1-8962-4B69-8925-0E2EDE2F848C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1+</a:t>
          </a:r>
          <a:r>
            <a:rPr lang="en-US" sz="2000" dirty="0" smtClean="0">
              <a:latin typeface="+mj-lt"/>
            </a:rPr>
            <a:t> </a:t>
          </a:r>
          <a:r>
            <a:rPr lang="ru-RU" sz="2000" dirty="0" smtClean="0">
              <a:latin typeface="+mj-lt"/>
            </a:rPr>
            <a:t>ФС 1год</a:t>
          </a:r>
          <a:endParaRPr lang="ru-RU" sz="2000" dirty="0">
            <a:latin typeface="+mj-lt"/>
          </a:endParaRPr>
        </a:p>
      </dgm:t>
    </dgm:pt>
    <dgm:pt modelId="{11E3522B-A5FE-4979-8345-D6C8399F86D7}" type="parTrans" cxnId="{6D36F66E-5A42-41EC-BACF-729E9F0370CD}">
      <dgm:prSet/>
      <dgm:spPr/>
      <dgm:t>
        <a:bodyPr/>
        <a:lstStyle/>
        <a:p>
          <a:endParaRPr lang="ru-RU"/>
        </a:p>
      </dgm:t>
    </dgm:pt>
    <dgm:pt modelId="{A4553D6F-6269-4AB5-BB7C-32DC08334383}" type="sibTrans" cxnId="{6D36F66E-5A42-41EC-BACF-729E9F0370CD}">
      <dgm:prSet/>
      <dgm:spPr/>
      <dgm:t>
        <a:bodyPr/>
        <a:lstStyle/>
        <a:p>
          <a:endParaRPr lang="ru-RU"/>
        </a:p>
      </dgm:t>
    </dgm:pt>
    <dgm:pt modelId="{B9A62BF0-6288-4A53-AB1F-3A3E3F81BD74}">
      <dgm:prSet phldrT="[Текст]" custT="1"/>
      <dgm:spPr/>
      <dgm:t>
        <a:bodyPr/>
        <a:lstStyle/>
        <a:p>
          <a:r>
            <a:rPr lang="en-US" sz="2000" b="1" dirty="0" smtClean="0">
              <a:latin typeface="+mj-lt"/>
            </a:rPr>
            <a:t>Kaspersky for Windows File Server EE</a:t>
          </a:r>
          <a:endParaRPr lang="ru-RU" sz="2000" b="1" dirty="0">
            <a:latin typeface="+mj-lt"/>
          </a:endParaRPr>
        </a:p>
      </dgm:t>
    </dgm:pt>
    <dgm:pt modelId="{46A52EF2-8C8C-4DD8-8B9A-649F454357D6}" type="parTrans" cxnId="{9B169F10-CAD6-4259-9F81-F62CD1EB3C09}">
      <dgm:prSet/>
      <dgm:spPr/>
      <dgm:t>
        <a:bodyPr/>
        <a:lstStyle/>
        <a:p>
          <a:endParaRPr lang="ru-RU"/>
        </a:p>
      </dgm:t>
    </dgm:pt>
    <dgm:pt modelId="{ED766EDC-6D9F-45CD-AFFF-E833B8939187}" type="sibTrans" cxnId="{9B169F10-CAD6-4259-9F81-F62CD1EB3C09}">
      <dgm:prSet/>
      <dgm:spPr/>
      <dgm:t>
        <a:bodyPr/>
        <a:lstStyle/>
        <a:p>
          <a:endParaRPr lang="ru-RU"/>
        </a:p>
      </dgm:t>
    </dgm:pt>
    <dgm:pt modelId="{8C2DA202-52CB-4522-AF43-1FF4F61A6B11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1+ ФС 1год</a:t>
          </a:r>
          <a:endParaRPr lang="ru-RU" sz="2000" dirty="0">
            <a:latin typeface="+mj-lt"/>
          </a:endParaRPr>
        </a:p>
      </dgm:t>
    </dgm:pt>
    <dgm:pt modelId="{BE39ABA0-6A16-4E4D-AEF3-AE63CD9C3FBA}" type="parTrans" cxnId="{1F1DD263-8568-4C44-B9D0-7C6168F2539B}">
      <dgm:prSet/>
      <dgm:spPr/>
      <dgm:t>
        <a:bodyPr/>
        <a:lstStyle/>
        <a:p>
          <a:endParaRPr lang="ru-RU"/>
        </a:p>
      </dgm:t>
    </dgm:pt>
    <dgm:pt modelId="{767CCFAF-3204-474A-9B5E-F861968DD2DB}" type="sibTrans" cxnId="{1F1DD263-8568-4C44-B9D0-7C6168F2539B}">
      <dgm:prSet/>
      <dgm:spPr/>
      <dgm:t>
        <a:bodyPr/>
        <a:lstStyle/>
        <a:p>
          <a:endParaRPr lang="ru-RU"/>
        </a:p>
      </dgm:t>
    </dgm:pt>
    <dgm:pt modelId="{10F2258F-7AE7-4E65-9424-ECEAD06181E9}" type="pres">
      <dgm:prSet presAssocID="{F6A6D8A0-15E9-450B-BAA5-D3D12F4F11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6F5394-73B7-474B-BDC3-43142411D55E}" type="pres">
      <dgm:prSet presAssocID="{E60C5CDD-C7C8-4F07-9A1D-356E10E2D29C}" presName="parentText" presStyleLbl="node1" presStyleIdx="0" presStyleCnt="2" custScaleY="59625" custLinFactNeighborY="-2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E036E-621B-4002-BFA7-534AE8B96503}" type="pres">
      <dgm:prSet presAssocID="{E60C5CDD-C7C8-4F07-9A1D-356E10E2D29C}" presName="childText" presStyleLbl="revTx" presStyleIdx="0" presStyleCnt="2" custScaleY="72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C9157-FDD1-46AF-AFCC-F6F96FB58CA8}" type="pres">
      <dgm:prSet presAssocID="{B9A62BF0-6288-4A53-AB1F-3A3E3F81BD74}" presName="parentText" presStyleLbl="node1" presStyleIdx="1" presStyleCnt="2" custScaleY="60501" custLinFactNeighborY="-76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4B593-DD0D-4CEE-9BD5-A115944CED53}" type="pres">
      <dgm:prSet presAssocID="{B9A62BF0-6288-4A53-AB1F-3A3E3F81BD7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169F10-CAD6-4259-9F81-F62CD1EB3C09}" srcId="{F6A6D8A0-15E9-450B-BAA5-D3D12F4F11C9}" destId="{B9A62BF0-6288-4A53-AB1F-3A3E3F81BD74}" srcOrd="1" destOrd="0" parTransId="{46A52EF2-8C8C-4DD8-8B9A-649F454357D6}" sibTransId="{ED766EDC-6D9F-45CD-AFFF-E833B8939187}"/>
    <dgm:cxn modelId="{6D36F66E-5A42-41EC-BACF-729E9F0370CD}" srcId="{E60C5CDD-C7C8-4F07-9A1D-356E10E2D29C}" destId="{26C966D1-8962-4B69-8925-0E2EDE2F848C}" srcOrd="0" destOrd="0" parTransId="{11E3522B-A5FE-4979-8345-D6C8399F86D7}" sibTransId="{A4553D6F-6269-4AB5-BB7C-32DC08334383}"/>
    <dgm:cxn modelId="{B8E3E5CE-2ECF-4468-B2A0-892461F4D86E}" type="presOf" srcId="{8C2DA202-52CB-4522-AF43-1FF4F61A6B11}" destId="{AEE4B593-DD0D-4CEE-9BD5-A115944CED53}" srcOrd="0" destOrd="0" presId="urn:microsoft.com/office/officeart/2005/8/layout/vList2"/>
    <dgm:cxn modelId="{A0CFF295-A5FC-4051-B454-D0BD4C378211}" type="presOf" srcId="{E60C5CDD-C7C8-4F07-9A1D-356E10E2D29C}" destId="{116F5394-73B7-474B-BDC3-43142411D55E}" srcOrd="0" destOrd="0" presId="urn:microsoft.com/office/officeart/2005/8/layout/vList2"/>
    <dgm:cxn modelId="{1F1DD263-8568-4C44-B9D0-7C6168F2539B}" srcId="{B9A62BF0-6288-4A53-AB1F-3A3E3F81BD74}" destId="{8C2DA202-52CB-4522-AF43-1FF4F61A6B11}" srcOrd="0" destOrd="0" parTransId="{BE39ABA0-6A16-4E4D-AEF3-AE63CD9C3FBA}" sibTransId="{767CCFAF-3204-474A-9B5E-F861968DD2DB}"/>
    <dgm:cxn modelId="{81A63A2E-F1AC-4A9E-8892-CC9AC0F193B9}" srcId="{F6A6D8A0-15E9-450B-BAA5-D3D12F4F11C9}" destId="{E60C5CDD-C7C8-4F07-9A1D-356E10E2D29C}" srcOrd="0" destOrd="0" parTransId="{130E78EC-B462-4305-BE0F-5ED1C5DD917D}" sibTransId="{54126C8F-D80C-4AA3-9C8A-070261F8D328}"/>
    <dgm:cxn modelId="{425CD71B-5EC9-41F4-87C7-7199844A730A}" type="presOf" srcId="{F6A6D8A0-15E9-450B-BAA5-D3D12F4F11C9}" destId="{10F2258F-7AE7-4E65-9424-ECEAD06181E9}" srcOrd="0" destOrd="0" presId="urn:microsoft.com/office/officeart/2005/8/layout/vList2"/>
    <dgm:cxn modelId="{84EF84A0-7B29-46BD-9BE1-6C2A9D20AD86}" type="presOf" srcId="{B9A62BF0-6288-4A53-AB1F-3A3E3F81BD74}" destId="{5D0C9157-FDD1-46AF-AFCC-F6F96FB58CA8}" srcOrd="0" destOrd="0" presId="urn:microsoft.com/office/officeart/2005/8/layout/vList2"/>
    <dgm:cxn modelId="{3E579808-D0EB-4FAA-BE68-0C161BB072D9}" type="presOf" srcId="{26C966D1-8962-4B69-8925-0E2EDE2F848C}" destId="{F5DE036E-621B-4002-BFA7-534AE8B96503}" srcOrd="0" destOrd="0" presId="urn:microsoft.com/office/officeart/2005/8/layout/vList2"/>
    <dgm:cxn modelId="{FC4625B4-B68A-4F1F-AEB7-E43EA6CDA5E7}" type="presParOf" srcId="{10F2258F-7AE7-4E65-9424-ECEAD06181E9}" destId="{116F5394-73B7-474B-BDC3-43142411D55E}" srcOrd="0" destOrd="0" presId="urn:microsoft.com/office/officeart/2005/8/layout/vList2"/>
    <dgm:cxn modelId="{F26CA0D6-F2C9-4871-A4D3-6C0B5708F506}" type="presParOf" srcId="{10F2258F-7AE7-4E65-9424-ECEAD06181E9}" destId="{F5DE036E-621B-4002-BFA7-534AE8B96503}" srcOrd="1" destOrd="0" presId="urn:microsoft.com/office/officeart/2005/8/layout/vList2"/>
    <dgm:cxn modelId="{D3F6408A-DE71-4F6E-81C4-2E70565AF7FE}" type="presParOf" srcId="{10F2258F-7AE7-4E65-9424-ECEAD06181E9}" destId="{5D0C9157-FDD1-46AF-AFCC-F6F96FB58CA8}" srcOrd="2" destOrd="0" presId="urn:microsoft.com/office/officeart/2005/8/layout/vList2"/>
    <dgm:cxn modelId="{BA6D448E-93AD-451E-B5DF-347C400B8A1B}" type="presParOf" srcId="{10F2258F-7AE7-4E65-9424-ECEAD06181E9}" destId="{AEE4B593-DD0D-4CEE-9BD5-A115944CED5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493B4C-734B-492C-A6D7-2C9777B34E74}" type="doc">
      <dgm:prSet loTypeId="urn:microsoft.com/office/officeart/2005/8/layout/hList6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0D0BA74-3406-4005-BD68-32E2FA72BDF2}">
      <dgm:prSet phldrT="[Текст]" custT="1"/>
      <dgm:spPr/>
      <dgm:t>
        <a:bodyPr/>
        <a:lstStyle/>
        <a:p>
          <a:r>
            <a:rPr lang="en-US" sz="2000" b="1" dirty="0" smtClean="0">
              <a:latin typeface="+mj-lt"/>
            </a:rPr>
            <a:t>KWSS</a:t>
          </a:r>
          <a:endParaRPr lang="ru-RU" sz="2000" b="1" dirty="0">
            <a:latin typeface="+mj-lt"/>
          </a:endParaRPr>
        </a:p>
      </dgm:t>
    </dgm:pt>
    <dgm:pt modelId="{FC360361-55FD-4398-B743-F93020E753C1}" type="parTrans" cxnId="{0B497057-4FAC-4991-B25C-8B8BB41F33C9}">
      <dgm:prSet/>
      <dgm:spPr/>
      <dgm:t>
        <a:bodyPr/>
        <a:lstStyle/>
        <a:p>
          <a:endParaRPr lang="ru-RU"/>
        </a:p>
      </dgm:t>
    </dgm:pt>
    <dgm:pt modelId="{310C372D-2675-44B3-9ACA-62A010088A9B}" type="sibTrans" cxnId="{0B497057-4FAC-4991-B25C-8B8BB41F33C9}">
      <dgm:prSet/>
      <dgm:spPr/>
      <dgm:t>
        <a:bodyPr/>
        <a:lstStyle/>
        <a:p>
          <a:endParaRPr lang="ru-RU"/>
        </a:p>
      </dgm:t>
    </dgm:pt>
    <dgm:pt modelId="{3B6DE8E1-96D5-45DC-9BC0-F044EFD37AF9}">
      <dgm:prSet phldrT="[Текст]" custT="1"/>
      <dgm:spPr/>
      <dgm:t>
        <a:bodyPr/>
        <a:lstStyle/>
        <a:p>
          <a:r>
            <a:rPr lang="en-US" sz="2000" dirty="0" smtClean="0">
              <a:latin typeface="+mj-lt"/>
            </a:rPr>
            <a:t>10+</a:t>
          </a:r>
          <a:r>
            <a:rPr lang="ru-RU" sz="2000" dirty="0" smtClean="0">
              <a:latin typeface="+mj-lt"/>
            </a:rPr>
            <a:t> Узлов</a:t>
          </a:r>
          <a:endParaRPr lang="ru-RU" sz="2000" dirty="0">
            <a:latin typeface="+mj-lt"/>
          </a:endParaRPr>
        </a:p>
      </dgm:t>
    </dgm:pt>
    <dgm:pt modelId="{B6CEE8E4-A03E-49CF-868D-C644D1A7F40D}" type="parTrans" cxnId="{BBE7C346-329A-4177-9595-6A38A606887B}">
      <dgm:prSet/>
      <dgm:spPr/>
      <dgm:t>
        <a:bodyPr/>
        <a:lstStyle/>
        <a:p>
          <a:endParaRPr lang="ru-RU"/>
        </a:p>
      </dgm:t>
    </dgm:pt>
    <dgm:pt modelId="{0BE48A14-B6BE-4CEF-B4C2-7FE391EB94C8}" type="sibTrans" cxnId="{BBE7C346-329A-4177-9595-6A38A606887B}">
      <dgm:prSet/>
      <dgm:spPr/>
      <dgm:t>
        <a:bodyPr/>
        <a:lstStyle/>
        <a:p>
          <a:endParaRPr lang="ru-RU"/>
        </a:p>
      </dgm:t>
    </dgm:pt>
    <dgm:pt modelId="{6E15C786-4A82-495E-A5CC-33F21A98D845}">
      <dgm:prSet phldrT="[Текст]" custT="1"/>
      <dgm:spPr/>
      <dgm:t>
        <a:bodyPr/>
        <a:lstStyle/>
        <a:p>
          <a:r>
            <a:rPr lang="en-US" sz="2000" b="1" dirty="0" smtClean="0">
              <a:latin typeface="+mj-lt"/>
            </a:rPr>
            <a:t>KBSS</a:t>
          </a:r>
          <a:endParaRPr lang="ru-RU" sz="2000" b="1" dirty="0">
            <a:latin typeface="+mj-lt"/>
          </a:endParaRPr>
        </a:p>
      </dgm:t>
    </dgm:pt>
    <dgm:pt modelId="{7F9C440D-F7D7-4680-94B0-757789429786}" type="parTrans" cxnId="{E4322406-3671-438A-8377-00C5270F30FF}">
      <dgm:prSet/>
      <dgm:spPr/>
      <dgm:t>
        <a:bodyPr/>
        <a:lstStyle/>
        <a:p>
          <a:endParaRPr lang="ru-RU"/>
        </a:p>
      </dgm:t>
    </dgm:pt>
    <dgm:pt modelId="{6880D368-9D76-441B-BEAD-465171A980DE}" type="sibTrans" cxnId="{E4322406-3671-438A-8377-00C5270F30FF}">
      <dgm:prSet/>
      <dgm:spPr/>
      <dgm:t>
        <a:bodyPr/>
        <a:lstStyle/>
        <a:p>
          <a:endParaRPr lang="ru-RU"/>
        </a:p>
      </dgm:t>
    </dgm:pt>
    <dgm:pt modelId="{6140D6C6-249F-41C6-9760-EC64D6444FD4}">
      <dgm:prSet phldrT="[Текст]" custT="1"/>
      <dgm:spPr/>
      <dgm:t>
        <a:bodyPr/>
        <a:lstStyle/>
        <a:p>
          <a:r>
            <a:rPr lang="en-US" sz="2000" dirty="0" smtClean="0">
              <a:latin typeface="+mj-lt"/>
            </a:rPr>
            <a:t>10+</a:t>
          </a:r>
          <a:r>
            <a:rPr lang="ru-RU" sz="2000" dirty="0" smtClean="0">
              <a:latin typeface="+mj-lt"/>
            </a:rPr>
            <a:t> Узлов</a:t>
          </a:r>
          <a:endParaRPr lang="ru-RU" sz="2000" dirty="0">
            <a:latin typeface="+mj-lt"/>
          </a:endParaRPr>
        </a:p>
      </dgm:t>
    </dgm:pt>
    <dgm:pt modelId="{E5F587D3-61D6-4E36-AE41-43E621260E1E}" type="parTrans" cxnId="{459F0D46-282D-4857-9F23-EF9D90DC9ACE}">
      <dgm:prSet/>
      <dgm:spPr/>
      <dgm:t>
        <a:bodyPr/>
        <a:lstStyle/>
        <a:p>
          <a:endParaRPr lang="ru-RU"/>
        </a:p>
      </dgm:t>
    </dgm:pt>
    <dgm:pt modelId="{9D628CAC-4897-4F22-959E-3CE7AED46B86}" type="sibTrans" cxnId="{459F0D46-282D-4857-9F23-EF9D90DC9ACE}">
      <dgm:prSet/>
      <dgm:spPr/>
      <dgm:t>
        <a:bodyPr/>
        <a:lstStyle/>
        <a:p>
          <a:endParaRPr lang="ru-RU"/>
        </a:p>
      </dgm:t>
    </dgm:pt>
    <dgm:pt modelId="{0C215E5E-DFD6-4E53-9180-C22F568AB7B9}">
      <dgm:prSet phldrT="[Текст]" custT="1"/>
      <dgm:spPr/>
      <dgm:t>
        <a:bodyPr/>
        <a:lstStyle/>
        <a:p>
          <a:r>
            <a:rPr lang="en-US" sz="2000" b="1" dirty="0" smtClean="0">
              <a:latin typeface="+mj-lt"/>
            </a:rPr>
            <a:t>KTSS</a:t>
          </a:r>
          <a:endParaRPr lang="ru-RU" sz="2000" b="1" dirty="0">
            <a:latin typeface="+mj-lt"/>
          </a:endParaRPr>
        </a:p>
      </dgm:t>
    </dgm:pt>
    <dgm:pt modelId="{0F1BA06A-F2A9-4517-AAC0-A792A5CE1333}" type="parTrans" cxnId="{5E5CD264-00D9-49F8-BD41-8D1BE7519C66}">
      <dgm:prSet/>
      <dgm:spPr/>
      <dgm:t>
        <a:bodyPr/>
        <a:lstStyle/>
        <a:p>
          <a:endParaRPr lang="ru-RU"/>
        </a:p>
      </dgm:t>
    </dgm:pt>
    <dgm:pt modelId="{17567163-2D4C-4670-B647-E34AEEADB6A7}" type="sibTrans" cxnId="{5E5CD264-00D9-49F8-BD41-8D1BE7519C66}">
      <dgm:prSet/>
      <dgm:spPr/>
      <dgm:t>
        <a:bodyPr/>
        <a:lstStyle/>
        <a:p>
          <a:endParaRPr lang="ru-RU"/>
        </a:p>
      </dgm:t>
    </dgm:pt>
    <dgm:pt modelId="{13F16528-B8FE-42E2-A12B-ECA9AB5490C6}">
      <dgm:prSet custT="1"/>
      <dgm:spPr/>
      <dgm:t>
        <a:bodyPr/>
        <a:lstStyle/>
        <a:p>
          <a:r>
            <a:rPr lang="en-US" sz="2000" b="1" dirty="0" smtClean="0">
              <a:latin typeface="+mj-lt"/>
            </a:rPr>
            <a:t>KESS</a:t>
          </a:r>
          <a:endParaRPr lang="ru-RU" sz="2000" b="1" dirty="0">
            <a:latin typeface="+mj-lt"/>
          </a:endParaRPr>
        </a:p>
      </dgm:t>
    </dgm:pt>
    <dgm:pt modelId="{5CA5B154-5ED6-48EC-B1BC-91ADEDDD933E}" type="parTrans" cxnId="{3C32FE86-CF89-4460-9D52-4B7ACCC4228B}">
      <dgm:prSet/>
      <dgm:spPr/>
      <dgm:t>
        <a:bodyPr/>
        <a:lstStyle/>
        <a:p>
          <a:endParaRPr lang="ru-RU"/>
        </a:p>
      </dgm:t>
    </dgm:pt>
    <dgm:pt modelId="{677A6816-31F0-4F63-A75E-7312AB6B13C9}" type="sibTrans" cxnId="{3C32FE86-CF89-4460-9D52-4B7ACCC4228B}">
      <dgm:prSet/>
      <dgm:spPr/>
      <dgm:t>
        <a:bodyPr/>
        <a:lstStyle/>
        <a:p>
          <a:endParaRPr lang="ru-RU"/>
        </a:p>
      </dgm:t>
    </dgm:pt>
    <dgm:pt modelId="{01AA0F56-8D8D-4D76-B5F5-90C95A9D850A}">
      <dgm:prSet custT="1"/>
      <dgm:spPr/>
      <dgm:t>
        <a:bodyPr/>
        <a:lstStyle/>
        <a:p>
          <a:r>
            <a:rPr lang="ru-RU" sz="2000" dirty="0" smtClean="0">
              <a:latin typeface="+mj-lt"/>
            </a:rPr>
            <a:t>10+</a:t>
          </a:r>
          <a:r>
            <a:rPr lang="en-US" sz="2000" dirty="0" smtClean="0">
              <a:latin typeface="+mj-lt"/>
            </a:rPr>
            <a:t> </a:t>
          </a:r>
          <a:r>
            <a:rPr lang="ru-RU" sz="2000" dirty="0" smtClean="0">
              <a:latin typeface="+mj-lt"/>
            </a:rPr>
            <a:t>Узлов  </a:t>
          </a:r>
          <a:endParaRPr lang="ru-RU" sz="2000" dirty="0">
            <a:latin typeface="+mj-lt"/>
          </a:endParaRPr>
        </a:p>
      </dgm:t>
    </dgm:pt>
    <dgm:pt modelId="{0F79AF62-54F1-4D0F-A313-1B20E9BCEE03}" type="sibTrans" cxnId="{21A37FF1-4E7C-4E73-9292-E0BB6A8EC6B0}">
      <dgm:prSet/>
      <dgm:spPr/>
      <dgm:t>
        <a:bodyPr/>
        <a:lstStyle/>
        <a:p>
          <a:endParaRPr lang="ru-RU"/>
        </a:p>
      </dgm:t>
    </dgm:pt>
    <dgm:pt modelId="{38D5BF9A-9DDF-4E80-B09C-8EA29E062C32}" type="parTrans" cxnId="{21A37FF1-4E7C-4E73-9292-E0BB6A8EC6B0}">
      <dgm:prSet/>
      <dgm:spPr/>
      <dgm:t>
        <a:bodyPr/>
        <a:lstStyle/>
        <a:p>
          <a:endParaRPr lang="ru-RU"/>
        </a:p>
      </dgm:t>
    </dgm:pt>
    <dgm:pt modelId="{6FF758BB-8F46-45D4-AC16-DE02E0A183C3}">
      <dgm:prSet custT="1"/>
      <dgm:spPr/>
      <dgm:t>
        <a:bodyPr/>
        <a:lstStyle/>
        <a:p>
          <a:r>
            <a:rPr lang="en-US" sz="2000" dirty="0" smtClean="0">
              <a:latin typeface="+mj-lt"/>
            </a:rPr>
            <a:t>n</a:t>
          </a:r>
          <a:r>
            <a:rPr lang="ru-RU" sz="2000" dirty="0" smtClean="0">
              <a:latin typeface="+mj-lt"/>
            </a:rPr>
            <a:t> ФС</a:t>
          </a:r>
          <a:endParaRPr lang="ru-RU" sz="2000" dirty="0">
            <a:latin typeface="+mj-lt"/>
          </a:endParaRPr>
        </a:p>
      </dgm:t>
    </dgm:pt>
    <dgm:pt modelId="{D50ABADC-2672-4939-8450-3FC3C62DF0B5}" type="parTrans" cxnId="{609C0939-F9A5-47EA-A60D-A047BD1787C9}">
      <dgm:prSet/>
      <dgm:spPr/>
      <dgm:t>
        <a:bodyPr/>
        <a:lstStyle/>
        <a:p>
          <a:endParaRPr lang="ru-RU"/>
        </a:p>
      </dgm:t>
    </dgm:pt>
    <dgm:pt modelId="{F4FF0E68-5259-425B-A324-66B8DA2C843A}" type="sibTrans" cxnId="{609C0939-F9A5-47EA-A60D-A047BD1787C9}">
      <dgm:prSet/>
      <dgm:spPr/>
      <dgm:t>
        <a:bodyPr/>
        <a:lstStyle/>
        <a:p>
          <a:endParaRPr lang="ru-RU"/>
        </a:p>
      </dgm:t>
    </dgm:pt>
    <dgm:pt modelId="{72C551FC-A651-42EB-AB04-CD793F04AA2E}">
      <dgm:prSet phldrT="[Текст]" custT="1"/>
      <dgm:spPr/>
      <dgm:t>
        <a:bodyPr/>
        <a:lstStyle/>
        <a:p>
          <a:r>
            <a:rPr lang="en-US" sz="2000" dirty="0" smtClean="0">
              <a:latin typeface="+mj-lt"/>
            </a:rPr>
            <a:t>n </a:t>
          </a:r>
          <a:r>
            <a:rPr lang="ru-RU" sz="2000" dirty="0" smtClean="0">
              <a:latin typeface="+mj-lt"/>
            </a:rPr>
            <a:t>ФС</a:t>
          </a:r>
          <a:endParaRPr lang="ru-RU" sz="2000" dirty="0">
            <a:latin typeface="+mj-lt"/>
          </a:endParaRPr>
        </a:p>
      </dgm:t>
    </dgm:pt>
    <dgm:pt modelId="{26E35442-19D0-4240-ADD3-CC2EDAEEBFF7}" type="parTrans" cxnId="{34BC2B68-8542-461B-AC6F-4E71DB77DE68}">
      <dgm:prSet/>
      <dgm:spPr/>
      <dgm:t>
        <a:bodyPr/>
        <a:lstStyle/>
        <a:p>
          <a:endParaRPr lang="ru-RU"/>
        </a:p>
      </dgm:t>
    </dgm:pt>
    <dgm:pt modelId="{F55FDEBB-5AD4-4BF5-8302-A3CDB939F5DD}" type="sibTrans" cxnId="{34BC2B68-8542-461B-AC6F-4E71DB77DE68}">
      <dgm:prSet/>
      <dgm:spPr/>
      <dgm:t>
        <a:bodyPr/>
        <a:lstStyle/>
        <a:p>
          <a:endParaRPr lang="ru-RU"/>
        </a:p>
      </dgm:t>
    </dgm:pt>
    <dgm:pt modelId="{CF411327-40F1-4373-903B-C8D03DA3E19B}">
      <dgm:prSet custT="1"/>
      <dgm:spPr/>
      <dgm:t>
        <a:bodyPr/>
        <a:lstStyle/>
        <a:p>
          <a:r>
            <a:rPr lang="en-US" sz="2000" dirty="0" smtClean="0">
              <a:latin typeface="+mj-lt"/>
            </a:rPr>
            <a:t>n </a:t>
          </a:r>
          <a:r>
            <a:rPr lang="ru-RU" sz="2000" dirty="0" smtClean="0">
              <a:latin typeface="+mj-lt"/>
            </a:rPr>
            <a:t>ПС</a:t>
          </a:r>
          <a:endParaRPr lang="ru-RU" sz="2000" dirty="0">
            <a:latin typeface="+mj-lt"/>
          </a:endParaRPr>
        </a:p>
      </dgm:t>
    </dgm:pt>
    <dgm:pt modelId="{CC01E0D0-77AE-4014-AC3F-9072537F1876}" type="parTrans" cxnId="{DF0A9156-E20D-4891-8B88-D5CF0C66AA0C}">
      <dgm:prSet/>
      <dgm:spPr/>
      <dgm:t>
        <a:bodyPr/>
        <a:lstStyle/>
        <a:p>
          <a:endParaRPr lang="ru-RU"/>
        </a:p>
      </dgm:t>
    </dgm:pt>
    <dgm:pt modelId="{360BB31D-E9EF-4FBA-9056-D67B2E0AAFE4}" type="sibTrans" cxnId="{DF0A9156-E20D-4891-8B88-D5CF0C66AA0C}">
      <dgm:prSet/>
      <dgm:spPr/>
      <dgm:t>
        <a:bodyPr/>
        <a:lstStyle/>
        <a:p>
          <a:endParaRPr lang="ru-RU"/>
        </a:p>
      </dgm:t>
    </dgm:pt>
    <dgm:pt modelId="{37E79136-828E-4CB6-90E8-F3D1A14C9690}">
      <dgm:prSet phldrT="[Текст]" custT="1"/>
      <dgm:spPr/>
      <dgm:t>
        <a:bodyPr/>
        <a:lstStyle/>
        <a:p>
          <a:r>
            <a:rPr lang="en-US" sz="2000" dirty="0" smtClean="0">
              <a:latin typeface="+mj-lt"/>
            </a:rPr>
            <a:t>n </a:t>
          </a:r>
          <a:r>
            <a:rPr lang="ru-RU" sz="2000" dirty="0" smtClean="0">
              <a:latin typeface="+mj-lt"/>
            </a:rPr>
            <a:t>ПС</a:t>
          </a:r>
          <a:r>
            <a:rPr lang="en-US" sz="2000" dirty="0" smtClean="0">
              <a:latin typeface="+mj-lt"/>
            </a:rPr>
            <a:t> </a:t>
          </a:r>
          <a:endParaRPr lang="ru-RU" sz="2000" dirty="0">
            <a:latin typeface="+mj-lt"/>
          </a:endParaRPr>
        </a:p>
      </dgm:t>
    </dgm:pt>
    <dgm:pt modelId="{730D61DB-0094-495C-A3BB-250AD16AA6E7}" type="sibTrans" cxnId="{93BA30DB-FD99-47C6-9200-42172906BF54}">
      <dgm:prSet/>
      <dgm:spPr/>
      <dgm:t>
        <a:bodyPr/>
        <a:lstStyle/>
        <a:p>
          <a:endParaRPr lang="ru-RU"/>
        </a:p>
      </dgm:t>
    </dgm:pt>
    <dgm:pt modelId="{57F99B70-68A0-4B92-917E-663B56D224E9}" type="parTrans" cxnId="{93BA30DB-FD99-47C6-9200-42172906BF54}">
      <dgm:prSet/>
      <dgm:spPr/>
      <dgm:t>
        <a:bodyPr/>
        <a:lstStyle/>
        <a:p>
          <a:endParaRPr lang="ru-RU"/>
        </a:p>
      </dgm:t>
    </dgm:pt>
    <dgm:pt modelId="{ECBBE0F0-B662-43C6-827D-4C26F4D4A7A8}">
      <dgm:prSet phldrT="[Текст]" custT="1"/>
      <dgm:spPr/>
      <dgm:t>
        <a:bodyPr/>
        <a:lstStyle/>
        <a:p>
          <a:r>
            <a:rPr lang="en-US" sz="2000" dirty="0" smtClean="0">
              <a:latin typeface="+mj-lt"/>
            </a:rPr>
            <a:t>n </a:t>
          </a:r>
          <a:r>
            <a:rPr lang="ru-RU" sz="2000" dirty="0" smtClean="0">
              <a:latin typeface="+mj-lt"/>
            </a:rPr>
            <a:t>ФС</a:t>
          </a:r>
          <a:endParaRPr lang="ru-RU" sz="2000" dirty="0">
            <a:latin typeface="+mj-lt"/>
          </a:endParaRPr>
        </a:p>
      </dgm:t>
    </dgm:pt>
    <dgm:pt modelId="{A6AB3D5B-97B1-4FBA-8B39-0A189855F7CC}" type="sibTrans" cxnId="{DDB6B9EF-EEA1-4F37-BE15-31C9C09543CF}">
      <dgm:prSet/>
      <dgm:spPr/>
      <dgm:t>
        <a:bodyPr/>
        <a:lstStyle/>
        <a:p>
          <a:endParaRPr lang="ru-RU"/>
        </a:p>
      </dgm:t>
    </dgm:pt>
    <dgm:pt modelId="{408D2D88-18FC-4618-ADD4-36DF99E1BE55}" type="parTrans" cxnId="{DDB6B9EF-EEA1-4F37-BE15-31C9C09543CF}">
      <dgm:prSet/>
      <dgm:spPr/>
      <dgm:t>
        <a:bodyPr/>
        <a:lstStyle/>
        <a:p>
          <a:endParaRPr lang="ru-RU"/>
        </a:p>
      </dgm:t>
    </dgm:pt>
    <dgm:pt modelId="{D791D484-2CCA-4558-B0DA-C7F9E2D77319}">
      <dgm:prSet phldrT="[Текст]" custT="1"/>
      <dgm:spPr/>
      <dgm:t>
        <a:bodyPr/>
        <a:lstStyle/>
        <a:p>
          <a:r>
            <a:rPr lang="en-US" sz="2000" dirty="0" smtClean="0">
              <a:latin typeface="+mj-lt"/>
            </a:rPr>
            <a:t>10+ </a:t>
          </a:r>
          <a:r>
            <a:rPr lang="ru-RU" sz="2000" dirty="0" smtClean="0">
              <a:latin typeface="+mj-lt"/>
            </a:rPr>
            <a:t>Узлов</a:t>
          </a:r>
          <a:endParaRPr lang="ru-RU" sz="2000" dirty="0">
            <a:latin typeface="+mj-lt"/>
          </a:endParaRPr>
        </a:p>
      </dgm:t>
    </dgm:pt>
    <dgm:pt modelId="{BC4C8E6A-B2C1-4EEB-91C2-F458F74D7156}" type="sibTrans" cxnId="{652C8D32-3C8F-43A3-A8F2-2127EEDDD144}">
      <dgm:prSet/>
      <dgm:spPr/>
      <dgm:t>
        <a:bodyPr/>
        <a:lstStyle/>
        <a:p>
          <a:endParaRPr lang="ru-RU"/>
        </a:p>
      </dgm:t>
    </dgm:pt>
    <dgm:pt modelId="{D04ACEF2-5F48-4DFD-8ED5-F7B5E96A4C76}" type="parTrans" cxnId="{652C8D32-3C8F-43A3-A8F2-2127EEDDD144}">
      <dgm:prSet/>
      <dgm:spPr/>
      <dgm:t>
        <a:bodyPr/>
        <a:lstStyle/>
        <a:p>
          <a:endParaRPr lang="ru-RU"/>
        </a:p>
      </dgm:t>
    </dgm:pt>
    <dgm:pt modelId="{D4B2522C-452A-4B90-8458-B6B3F5548F7C}">
      <dgm:prSet phldrT="[Текст]" custT="1"/>
      <dgm:spPr/>
      <dgm:t>
        <a:bodyPr/>
        <a:lstStyle/>
        <a:p>
          <a:r>
            <a:rPr lang="en-US" sz="2000" dirty="0" smtClean="0">
              <a:latin typeface="+mj-lt"/>
            </a:rPr>
            <a:t>n</a:t>
          </a:r>
          <a:r>
            <a:rPr lang="ru-RU" sz="2000" dirty="0" smtClean="0">
              <a:latin typeface="+mj-lt"/>
            </a:rPr>
            <a:t> </a:t>
          </a:r>
          <a:r>
            <a:rPr lang="ru-RU" sz="2000" dirty="0" err="1" smtClean="0">
              <a:latin typeface="+mj-lt"/>
            </a:rPr>
            <a:t>Шл</a:t>
          </a:r>
          <a:endParaRPr lang="ru-RU" sz="2000" dirty="0">
            <a:latin typeface="+mj-lt"/>
          </a:endParaRPr>
        </a:p>
      </dgm:t>
    </dgm:pt>
    <dgm:pt modelId="{4A09B1C8-D0BC-4CB3-9482-897BA01C16AC}" type="parTrans" cxnId="{E116EE39-474B-4903-B142-D6DA0FD0EF34}">
      <dgm:prSet/>
      <dgm:spPr/>
      <dgm:t>
        <a:bodyPr/>
        <a:lstStyle/>
        <a:p>
          <a:endParaRPr lang="ru-RU"/>
        </a:p>
      </dgm:t>
    </dgm:pt>
    <dgm:pt modelId="{8018B196-B600-4277-B9EA-DDDA53380C50}" type="sibTrans" cxnId="{E116EE39-474B-4903-B142-D6DA0FD0EF34}">
      <dgm:prSet/>
      <dgm:spPr/>
      <dgm:t>
        <a:bodyPr/>
        <a:lstStyle/>
        <a:p>
          <a:endParaRPr lang="ru-RU"/>
        </a:p>
      </dgm:t>
    </dgm:pt>
    <dgm:pt modelId="{37310538-0A40-49CE-897A-B93F6DADE9B5}" type="pres">
      <dgm:prSet presAssocID="{0B493B4C-734B-492C-A6D7-2C9777B34E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8F7FBE-5017-404A-B9EA-5F7B35C6F9C3}" type="pres">
      <dgm:prSet presAssocID="{60D0BA74-3406-4005-BD68-32E2FA72BDF2}" presName="node" presStyleLbl="node1" presStyleIdx="0" presStyleCnt="4" custScaleX="92823" custScaleY="3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E05B1-42A0-4AF6-9A2A-30C022C24C48}" type="pres">
      <dgm:prSet presAssocID="{310C372D-2675-44B3-9ACA-62A010088A9B}" presName="sibTrans" presStyleCnt="0"/>
      <dgm:spPr/>
    </dgm:pt>
    <dgm:pt modelId="{BE4506B4-CF8D-4D22-85F8-068322C685B7}" type="pres">
      <dgm:prSet presAssocID="{6E15C786-4A82-495E-A5CC-33F21A98D845}" presName="node" presStyleLbl="node1" presStyleIdx="1" presStyleCnt="4" custScaleX="82170" custScaleY="6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A98F7-5F5A-4DF5-97AA-FC1FE93742DC}" type="pres">
      <dgm:prSet presAssocID="{6880D368-9D76-441B-BEAD-465171A980DE}" presName="sibTrans" presStyleCnt="0"/>
      <dgm:spPr/>
    </dgm:pt>
    <dgm:pt modelId="{61C03E92-BD80-4D98-A865-18C622DFA85E}" type="pres">
      <dgm:prSet presAssocID="{13F16528-B8FE-42E2-A12B-ECA9AB5490C6}" presName="node" presStyleLbl="node1" presStyleIdx="2" presStyleCnt="4" custScaleX="84554" custScaleY="76702" custLinFactNeighborX="-66733" custLinFactNeighborY="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FAC51-538A-4A6D-A2B1-6448D7E572BE}" type="pres">
      <dgm:prSet presAssocID="{677A6816-31F0-4F63-A75E-7312AB6B13C9}" presName="sibTrans" presStyleCnt="0"/>
      <dgm:spPr/>
    </dgm:pt>
    <dgm:pt modelId="{13987B49-BF3C-4A04-BE74-B65310CEF5B7}" type="pres">
      <dgm:prSet presAssocID="{0C215E5E-DFD6-4E53-9180-C22F568AB7B9}" presName="node" presStyleLbl="node1" presStyleIdx="3" presStyleCnt="4" custScaleX="87929" custScaleY="100000" custLinFactNeighborX="-38718" custLinFactNeighborY="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8E6C01-F38A-4D53-9987-BCD9CBD4366D}" type="presOf" srcId="{6E15C786-4A82-495E-A5CC-33F21A98D845}" destId="{BE4506B4-CF8D-4D22-85F8-068322C685B7}" srcOrd="0" destOrd="0" presId="urn:microsoft.com/office/officeart/2005/8/layout/hList6"/>
    <dgm:cxn modelId="{06F0E66E-10F9-4632-8AD1-BA9E28228759}" type="presOf" srcId="{D4B2522C-452A-4B90-8458-B6B3F5548F7C}" destId="{13987B49-BF3C-4A04-BE74-B65310CEF5B7}" srcOrd="0" destOrd="4" presId="urn:microsoft.com/office/officeart/2005/8/layout/hList6"/>
    <dgm:cxn modelId="{E089B1B8-6B7C-42D0-9993-E28AEADB2172}" type="presOf" srcId="{13F16528-B8FE-42E2-A12B-ECA9AB5490C6}" destId="{61C03E92-BD80-4D98-A865-18C622DFA85E}" srcOrd="0" destOrd="0" presId="urn:microsoft.com/office/officeart/2005/8/layout/hList6"/>
    <dgm:cxn modelId="{8CF83092-F4D7-41D2-930F-BA68D079DCA7}" type="presOf" srcId="{6140D6C6-249F-41C6-9760-EC64D6444FD4}" destId="{BE4506B4-CF8D-4D22-85F8-068322C685B7}" srcOrd="0" destOrd="1" presId="urn:microsoft.com/office/officeart/2005/8/layout/hList6"/>
    <dgm:cxn modelId="{88E4DD6F-BEE8-4781-8BE9-2D19621EAB11}" type="presOf" srcId="{0B493B4C-734B-492C-A6D7-2C9777B34E74}" destId="{37310538-0A40-49CE-897A-B93F6DADE9B5}" srcOrd="0" destOrd="0" presId="urn:microsoft.com/office/officeart/2005/8/layout/hList6"/>
    <dgm:cxn modelId="{34BC2B68-8542-461B-AC6F-4E71DB77DE68}" srcId="{6E15C786-4A82-495E-A5CC-33F21A98D845}" destId="{72C551FC-A651-42EB-AB04-CD793F04AA2E}" srcOrd="1" destOrd="0" parTransId="{26E35442-19D0-4240-ADD3-CC2EDAEEBFF7}" sibTransId="{F55FDEBB-5AD4-4BF5-8302-A3CDB939F5DD}"/>
    <dgm:cxn modelId="{BBE7C346-329A-4177-9595-6A38A606887B}" srcId="{60D0BA74-3406-4005-BD68-32E2FA72BDF2}" destId="{3B6DE8E1-96D5-45DC-9BC0-F044EFD37AF9}" srcOrd="0" destOrd="0" parTransId="{B6CEE8E4-A03E-49CF-868D-C644D1A7F40D}" sibTransId="{0BE48A14-B6BE-4CEF-B4C2-7FE391EB94C8}"/>
    <dgm:cxn modelId="{8498106C-EDBF-46B2-AD77-874199F79647}" type="presOf" srcId="{6FF758BB-8F46-45D4-AC16-DE02E0A183C3}" destId="{61C03E92-BD80-4D98-A865-18C622DFA85E}" srcOrd="0" destOrd="2" presId="urn:microsoft.com/office/officeart/2005/8/layout/hList6"/>
    <dgm:cxn modelId="{6873B9C7-DD6C-44E6-9F25-5415DA760445}" type="presOf" srcId="{72C551FC-A651-42EB-AB04-CD793F04AA2E}" destId="{BE4506B4-CF8D-4D22-85F8-068322C685B7}" srcOrd="0" destOrd="2" presId="urn:microsoft.com/office/officeart/2005/8/layout/hList6"/>
    <dgm:cxn modelId="{74F9C1A2-56C9-49B8-9C73-3E9A0EF3F547}" type="presOf" srcId="{37E79136-828E-4CB6-90E8-F3D1A14C9690}" destId="{13987B49-BF3C-4A04-BE74-B65310CEF5B7}" srcOrd="0" destOrd="3" presId="urn:microsoft.com/office/officeart/2005/8/layout/hList6"/>
    <dgm:cxn modelId="{E116EE39-474B-4903-B142-D6DA0FD0EF34}" srcId="{0C215E5E-DFD6-4E53-9180-C22F568AB7B9}" destId="{D4B2522C-452A-4B90-8458-B6B3F5548F7C}" srcOrd="3" destOrd="0" parTransId="{4A09B1C8-D0BC-4CB3-9482-897BA01C16AC}" sibTransId="{8018B196-B600-4277-B9EA-DDDA53380C50}"/>
    <dgm:cxn modelId="{3A72A9C1-AFE5-4F6A-B082-65AD4E07F2A8}" type="presOf" srcId="{3B6DE8E1-96D5-45DC-9BC0-F044EFD37AF9}" destId="{048F7FBE-5017-404A-B9EA-5F7B35C6F9C3}" srcOrd="0" destOrd="1" presId="urn:microsoft.com/office/officeart/2005/8/layout/hList6"/>
    <dgm:cxn modelId="{609C0939-F9A5-47EA-A60D-A047BD1787C9}" srcId="{13F16528-B8FE-42E2-A12B-ECA9AB5490C6}" destId="{6FF758BB-8F46-45D4-AC16-DE02E0A183C3}" srcOrd="1" destOrd="0" parTransId="{D50ABADC-2672-4939-8450-3FC3C62DF0B5}" sibTransId="{F4FF0E68-5259-425B-A324-66B8DA2C843A}"/>
    <dgm:cxn modelId="{A4D6CC47-1448-45C2-BC2A-8F5FD49BCEF3}" type="presOf" srcId="{CF411327-40F1-4373-903B-C8D03DA3E19B}" destId="{61C03E92-BD80-4D98-A865-18C622DFA85E}" srcOrd="0" destOrd="3" presId="urn:microsoft.com/office/officeart/2005/8/layout/hList6"/>
    <dgm:cxn modelId="{0B497057-4FAC-4991-B25C-8B8BB41F33C9}" srcId="{0B493B4C-734B-492C-A6D7-2C9777B34E74}" destId="{60D0BA74-3406-4005-BD68-32E2FA72BDF2}" srcOrd="0" destOrd="0" parTransId="{FC360361-55FD-4398-B743-F93020E753C1}" sibTransId="{310C372D-2675-44B3-9ACA-62A010088A9B}"/>
    <dgm:cxn modelId="{5E5CD264-00D9-49F8-BD41-8D1BE7519C66}" srcId="{0B493B4C-734B-492C-A6D7-2C9777B34E74}" destId="{0C215E5E-DFD6-4E53-9180-C22F568AB7B9}" srcOrd="3" destOrd="0" parTransId="{0F1BA06A-F2A9-4517-AAC0-A792A5CE1333}" sibTransId="{17567163-2D4C-4670-B647-E34AEEADB6A7}"/>
    <dgm:cxn modelId="{8ED2F074-9BE3-4455-A746-76164F27078B}" type="presOf" srcId="{0C215E5E-DFD6-4E53-9180-C22F568AB7B9}" destId="{13987B49-BF3C-4A04-BE74-B65310CEF5B7}" srcOrd="0" destOrd="0" presId="urn:microsoft.com/office/officeart/2005/8/layout/hList6"/>
    <dgm:cxn modelId="{E4322406-3671-438A-8377-00C5270F30FF}" srcId="{0B493B4C-734B-492C-A6D7-2C9777B34E74}" destId="{6E15C786-4A82-495E-A5CC-33F21A98D845}" srcOrd="1" destOrd="0" parTransId="{7F9C440D-F7D7-4680-94B0-757789429786}" sibTransId="{6880D368-9D76-441B-BEAD-465171A980DE}"/>
    <dgm:cxn modelId="{DF0A9156-E20D-4891-8B88-D5CF0C66AA0C}" srcId="{13F16528-B8FE-42E2-A12B-ECA9AB5490C6}" destId="{CF411327-40F1-4373-903B-C8D03DA3E19B}" srcOrd="2" destOrd="0" parTransId="{CC01E0D0-77AE-4014-AC3F-9072537F1876}" sibTransId="{360BB31D-E9EF-4FBA-9056-D67B2E0AAFE4}"/>
    <dgm:cxn modelId="{21A37FF1-4E7C-4E73-9292-E0BB6A8EC6B0}" srcId="{13F16528-B8FE-42E2-A12B-ECA9AB5490C6}" destId="{01AA0F56-8D8D-4D76-B5F5-90C95A9D850A}" srcOrd="0" destOrd="0" parTransId="{38D5BF9A-9DDF-4E80-B09C-8EA29E062C32}" sibTransId="{0F79AF62-54F1-4D0F-A313-1B20E9BCEE03}"/>
    <dgm:cxn modelId="{DDB6B9EF-EEA1-4F37-BE15-31C9C09543CF}" srcId="{0C215E5E-DFD6-4E53-9180-C22F568AB7B9}" destId="{ECBBE0F0-B662-43C6-827D-4C26F4D4A7A8}" srcOrd="1" destOrd="0" parTransId="{408D2D88-18FC-4618-ADD4-36DF99E1BE55}" sibTransId="{A6AB3D5B-97B1-4FBA-8B39-0A189855F7CC}"/>
    <dgm:cxn modelId="{3C32FE86-CF89-4460-9D52-4B7ACCC4228B}" srcId="{0B493B4C-734B-492C-A6D7-2C9777B34E74}" destId="{13F16528-B8FE-42E2-A12B-ECA9AB5490C6}" srcOrd="2" destOrd="0" parTransId="{5CA5B154-5ED6-48EC-B1BC-91ADEDDD933E}" sibTransId="{677A6816-31F0-4F63-A75E-7312AB6B13C9}"/>
    <dgm:cxn modelId="{93BA30DB-FD99-47C6-9200-42172906BF54}" srcId="{0C215E5E-DFD6-4E53-9180-C22F568AB7B9}" destId="{37E79136-828E-4CB6-90E8-F3D1A14C9690}" srcOrd="2" destOrd="0" parTransId="{57F99B70-68A0-4B92-917E-663B56D224E9}" sibTransId="{730D61DB-0094-495C-A3BB-250AD16AA6E7}"/>
    <dgm:cxn modelId="{8C6264E8-786B-4834-BADD-132E8801F376}" type="presOf" srcId="{ECBBE0F0-B662-43C6-827D-4C26F4D4A7A8}" destId="{13987B49-BF3C-4A04-BE74-B65310CEF5B7}" srcOrd="0" destOrd="2" presId="urn:microsoft.com/office/officeart/2005/8/layout/hList6"/>
    <dgm:cxn modelId="{DDD8D5CE-E6E2-49BA-BCA4-2AD0DC3C5E2A}" type="presOf" srcId="{01AA0F56-8D8D-4D76-B5F5-90C95A9D850A}" destId="{61C03E92-BD80-4D98-A865-18C622DFA85E}" srcOrd="0" destOrd="1" presId="urn:microsoft.com/office/officeart/2005/8/layout/hList6"/>
    <dgm:cxn modelId="{652C8D32-3C8F-43A3-A8F2-2127EEDDD144}" srcId="{0C215E5E-DFD6-4E53-9180-C22F568AB7B9}" destId="{D791D484-2CCA-4558-B0DA-C7F9E2D77319}" srcOrd="0" destOrd="0" parTransId="{D04ACEF2-5F48-4DFD-8ED5-F7B5E96A4C76}" sibTransId="{BC4C8E6A-B2C1-4EEB-91C2-F458F74D7156}"/>
    <dgm:cxn modelId="{B3855E8B-450F-41F7-968D-6B200F8EAD15}" type="presOf" srcId="{D791D484-2CCA-4558-B0DA-C7F9E2D77319}" destId="{13987B49-BF3C-4A04-BE74-B65310CEF5B7}" srcOrd="0" destOrd="1" presId="urn:microsoft.com/office/officeart/2005/8/layout/hList6"/>
    <dgm:cxn modelId="{A8FADA86-79D5-4515-A891-B2A9226107F1}" type="presOf" srcId="{60D0BA74-3406-4005-BD68-32E2FA72BDF2}" destId="{048F7FBE-5017-404A-B9EA-5F7B35C6F9C3}" srcOrd="0" destOrd="0" presId="urn:microsoft.com/office/officeart/2005/8/layout/hList6"/>
    <dgm:cxn modelId="{459F0D46-282D-4857-9F23-EF9D90DC9ACE}" srcId="{6E15C786-4A82-495E-A5CC-33F21A98D845}" destId="{6140D6C6-249F-41C6-9760-EC64D6444FD4}" srcOrd="0" destOrd="0" parTransId="{E5F587D3-61D6-4E36-AE41-43E621260E1E}" sibTransId="{9D628CAC-4897-4F22-959E-3CE7AED46B86}"/>
    <dgm:cxn modelId="{C2ECCD36-AAA0-44A4-B22D-42D0AF579FA4}" type="presParOf" srcId="{37310538-0A40-49CE-897A-B93F6DADE9B5}" destId="{048F7FBE-5017-404A-B9EA-5F7B35C6F9C3}" srcOrd="0" destOrd="0" presId="urn:microsoft.com/office/officeart/2005/8/layout/hList6"/>
    <dgm:cxn modelId="{E23A6A74-6BEB-4C2E-AFED-BF640DE80F35}" type="presParOf" srcId="{37310538-0A40-49CE-897A-B93F6DADE9B5}" destId="{0FFE05B1-42A0-4AF6-9A2A-30C022C24C48}" srcOrd="1" destOrd="0" presId="urn:microsoft.com/office/officeart/2005/8/layout/hList6"/>
    <dgm:cxn modelId="{A5422F4D-EF25-42D6-80D1-30F223C02701}" type="presParOf" srcId="{37310538-0A40-49CE-897A-B93F6DADE9B5}" destId="{BE4506B4-CF8D-4D22-85F8-068322C685B7}" srcOrd="2" destOrd="0" presId="urn:microsoft.com/office/officeart/2005/8/layout/hList6"/>
    <dgm:cxn modelId="{84BFA781-464A-4F5D-8387-9B7AE16CAC27}" type="presParOf" srcId="{37310538-0A40-49CE-897A-B93F6DADE9B5}" destId="{6A8A98F7-5F5A-4DF5-97AA-FC1FE93742DC}" srcOrd="3" destOrd="0" presId="urn:microsoft.com/office/officeart/2005/8/layout/hList6"/>
    <dgm:cxn modelId="{061343BC-EEB3-44DC-9864-69A7CDB41589}" type="presParOf" srcId="{37310538-0A40-49CE-897A-B93F6DADE9B5}" destId="{61C03E92-BD80-4D98-A865-18C622DFA85E}" srcOrd="4" destOrd="0" presId="urn:microsoft.com/office/officeart/2005/8/layout/hList6"/>
    <dgm:cxn modelId="{15F68B76-1ABF-45B1-85A2-23A5ABC010E5}" type="presParOf" srcId="{37310538-0A40-49CE-897A-B93F6DADE9B5}" destId="{3FAFAC51-538A-4A6D-A2B1-6448D7E572BE}" srcOrd="5" destOrd="0" presId="urn:microsoft.com/office/officeart/2005/8/layout/hList6"/>
    <dgm:cxn modelId="{95207EE5-2098-41A6-88BB-858BA48EB1A8}" type="presParOf" srcId="{37310538-0A40-49CE-897A-B93F6DADE9B5}" destId="{13987B49-BF3C-4A04-BE74-B65310CEF5B7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4AFFF-AE89-4722-BFEE-A67431A546E1}">
      <dsp:nvSpPr>
        <dsp:cNvPr id="0" name=""/>
        <dsp:cNvSpPr/>
      </dsp:nvSpPr>
      <dsp:spPr>
        <a:xfrm>
          <a:off x="0" y="0"/>
          <a:ext cx="6096000" cy="36404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+mj-lt"/>
            </a:rPr>
            <a:t>Типы лицензий</a:t>
          </a:r>
          <a:endParaRPr lang="ru-RU" sz="2000" b="1" kern="1200" dirty="0">
            <a:latin typeface="+mj-lt"/>
          </a:endParaRPr>
        </a:p>
      </dsp:txBody>
      <dsp:txXfrm>
        <a:off x="17771" y="17771"/>
        <a:ext cx="6060458" cy="328505"/>
      </dsp:txXfrm>
    </dsp:sp>
    <dsp:sp modelId="{7F2AD692-2ED1-437B-861D-9F1A3FD6D080}">
      <dsp:nvSpPr>
        <dsp:cNvPr id="0" name=""/>
        <dsp:cNvSpPr/>
      </dsp:nvSpPr>
      <dsp:spPr>
        <a:xfrm>
          <a:off x="0" y="368351"/>
          <a:ext cx="6096000" cy="904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+mj-lt"/>
            </a:rPr>
            <a:t>Базовая покупка (</a:t>
          </a:r>
          <a:r>
            <a:rPr lang="en-US" sz="2000" kern="1200" dirty="0" smtClean="0">
              <a:latin typeface="+mj-lt"/>
            </a:rPr>
            <a:t>Base)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+mj-lt"/>
            </a:rPr>
            <a:t>Продление лицензии (</a:t>
          </a:r>
          <a:r>
            <a:rPr lang="en-US" sz="2000" kern="1200" dirty="0" smtClean="0">
              <a:latin typeface="+mj-lt"/>
            </a:rPr>
            <a:t>Renewal)</a:t>
          </a:r>
          <a:r>
            <a:rPr lang="ru-RU" sz="2000" kern="1200" dirty="0" smtClean="0">
              <a:latin typeface="+mj-lt"/>
            </a:rPr>
            <a:t> – скидка 40% от цены Базовой покупки</a:t>
          </a:r>
          <a:endParaRPr lang="ru-RU" sz="2000" kern="1200" dirty="0">
            <a:latin typeface="+mj-lt"/>
          </a:endParaRPr>
        </a:p>
      </dsp:txBody>
      <dsp:txXfrm>
        <a:off x="0" y="368351"/>
        <a:ext cx="6096000" cy="904598"/>
      </dsp:txXfrm>
    </dsp:sp>
    <dsp:sp modelId="{BBE717EF-26FD-46D3-AF66-5DC0DC68FB53}">
      <dsp:nvSpPr>
        <dsp:cNvPr id="0" name=""/>
        <dsp:cNvSpPr/>
      </dsp:nvSpPr>
      <dsp:spPr>
        <a:xfrm>
          <a:off x="0" y="1272949"/>
          <a:ext cx="6096000" cy="32902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7936"/>
                <a:satOff val="-2012"/>
                <a:lumOff val="1284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+mj-lt"/>
            </a:rPr>
            <a:t>Срок действия лицензий</a:t>
          </a:r>
          <a:endParaRPr lang="ru-RU" sz="2000" b="1" kern="1200" dirty="0">
            <a:latin typeface="+mj-lt"/>
          </a:endParaRPr>
        </a:p>
      </dsp:txBody>
      <dsp:txXfrm>
        <a:off x="16061" y="1289010"/>
        <a:ext cx="6063878" cy="296899"/>
      </dsp:txXfrm>
    </dsp:sp>
    <dsp:sp modelId="{C7B9793A-BE8B-4092-9372-452447666F2C}">
      <dsp:nvSpPr>
        <dsp:cNvPr id="0" name=""/>
        <dsp:cNvSpPr/>
      </dsp:nvSpPr>
      <dsp:spPr>
        <a:xfrm>
          <a:off x="0" y="1601970"/>
          <a:ext cx="6096000" cy="95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+mj-lt"/>
            </a:rPr>
            <a:t>1 год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+mj-lt"/>
            </a:rPr>
            <a:t>2 года – дополнительная скидка за приобретение 2х-годичной лицензии</a:t>
          </a:r>
          <a:endParaRPr lang="ru-RU" sz="2000" kern="1200" dirty="0">
            <a:latin typeface="+mj-lt"/>
          </a:endParaRPr>
        </a:p>
      </dsp:txBody>
      <dsp:txXfrm>
        <a:off x="0" y="1601970"/>
        <a:ext cx="6096000" cy="953855"/>
      </dsp:txXfrm>
    </dsp:sp>
    <dsp:sp modelId="{730124E4-1635-44CB-974C-9366E4C837ED}">
      <dsp:nvSpPr>
        <dsp:cNvPr id="0" name=""/>
        <dsp:cNvSpPr/>
      </dsp:nvSpPr>
      <dsp:spPr>
        <a:xfrm>
          <a:off x="0" y="2555826"/>
          <a:ext cx="6096000" cy="30949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+mj-lt"/>
            </a:rPr>
            <a:t>Группы продуктов</a:t>
          </a:r>
          <a:endParaRPr lang="ru-RU" sz="2000" b="1" kern="1200" dirty="0">
            <a:latin typeface="+mj-lt"/>
          </a:endParaRPr>
        </a:p>
      </dsp:txBody>
      <dsp:txXfrm>
        <a:off x="15108" y="2570934"/>
        <a:ext cx="6065784" cy="279275"/>
      </dsp:txXfrm>
    </dsp:sp>
    <dsp:sp modelId="{DF9569D6-04BA-42FF-96AD-F24E9D2B2EEF}">
      <dsp:nvSpPr>
        <dsp:cNvPr id="0" name=""/>
        <dsp:cNvSpPr/>
      </dsp:nvSpPr>
      <dsp:spPr>
        <a:xfrm>
          <a:off x="0" y="2865317"/>
          <a:ext cx="6096000" cy="1250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+mj-lt"/>
            </a:rPr>
            <a:t>HOME &amp; SOHO (</a:t>
          </a:r>
          <a:r>
            <a:rPr lang="ru-RU" sz="2000" kern="1200" dirty="0" smtClean="0">
              <a:latin typeface="+mj-lt"/>
            </a:rPr>
            <a:t>Персональные продукты </a:t>
          </a:r>
          <a:r>
            <a:rPr lang="en-US" sz="2000" kern="1200" dirty="0" smtClean="0">
              <a:latin typeface="+mj-lt"/>
            </a:rPr>
            <a:t>+</a:t>
          </a:r>
          <a:r>
            <a:rPr lang="ru-RU" sz="2000" kern="1200" dirty="0" smtClean="0">
              <a:latin typeface="+mj-lt"/>
            </a:rPr>
            <a:t> продукты для «малых офисов»)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+mj-lt"/>
            </a:rPr>
            <a:t>SMB &amp; Enterprise (</a:t>
          </a:r>
          <a:r>
            <a:rPr lang="ru-RU" sz="2000" kern="1200" dirty="0" smtClean="0">
              <a:latin typeface="+mj-lt"/>
            </a:rPr>
            <a:t>Корпоративные продукты</a:t>
          </a:r>
          <a:r>
            <a:rPr lang="en-US" sz="2000" kern="1200" dirty="0" smtClean="0">
              <a:latin typeface="+mj-lt"/>
            </a:rPr>
            <a:t>)</a:t>
          </a:r>
          <a:endParaRPr lang="ru-RU" sz="2000" kern="1200" dirty="0">
            <a:latin typeface="+mj-lt"/>
          </a:endParaRPr>
        </a:p>
      </dsp:txBody>
      <dsp:txXfrm>
        <a:off x="0" y="2865317"/>
        <a:ext cx="6096000" cy="1250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F7FBE-5017-404A-B9EA-5F7B35C6F9C3}">
      <dsp:nvSpPr>
        <dsp:cNvPr id="0" name=""/>
        <dsp:cNvSpPr/>
      </dsp:nvSpPr>
      <dsp:spPr>
        <a:xfrm rot="16200000">
          <a:off x="366666" y="430118"/>
          <a:ext cx="1023899" cy="174782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KAV 2011</a:t>
          </a:r>
          <a:endParaRPr lang="ru-RU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2 ПК 1 год</a:t>
          </a:r>
          <a:endParaRPr lang="ru-RU" sz="2000" kern="1200" dirty="0">
            <a:latin typeface="+mj-lt"/>
          </a:endParaRPr>
        </a:p>
      </dsp:txBody>
      <dsp:txXfrm rot="5400000">
        <a:off x="4702" y="996862"/>
        <a:ext cx="1747827" cy="614339"/>
      </dsp:txXfrm>
    </dsp:sp>
    <dsp:sp modelId="{BE4506B4-CF8D-4D22-85F8-068322C685B7}">
      <dsp:nvSpPr>
        <dsp:cNvPr id="0" name=""/>
        <dsp:cNvSpPr/>
      </dsp:nvSpPr>
      <dsp:spPr>
        <a:xfrm rot="16200000">
          <a:off x="2030980" y="392084"/>
          <a:ext cx="1599942" cy="1823895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KIS 2011</a:t>
          </a:r>
          <a:endParaRPr lang="ru-RU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2 ПК 1 год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5 ПК 1 год</a:t>
          </a:r>
          <a:endParaRPr lang="ru-RU" sz="2000" kern="1200" dirty="0">
            <a:latin typeface="+mj-lt"/>
          </a:endParaRPr>
        </a:p>
      </dsp:txBody>
      <dsp:txXfrm rot="5400000">
        <a:off x="1919004" y="824048"/>
        <a:ext cx="1823895" cy="959966"/>
      </dsp:txXfrm>
    </dsp:sp>
    <dsp:sp modelId="{61C03E92-BD80-4D98-A865-18C622DFA85E}">
      <dsp:nvSpPr>
        <dsp:cNvPr id="0" name=""/>
        <dsp:cNvSpPr/>
      </dsp:nvSpPr>
      <dsp:spPr>
        <a:xfrm rot="16200000">
          <a:off x="6610892" y="309396"/>
          <a:ext cx="1743960" cy="1876811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KSOS</a:t>
          </a:r>
          <a:endParaRPr lang="ru-RU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5</a:t>
          </a:r>
          <a:r>
            <a:rPr lang="en-US" sz="2000" kern="1200" dirty="0" smtClean="0">
              <a:latin typeface="+mj-lt"/>
            </a:rPr>
            <a:t> </a:t>
          </a:r>
          <a:r>
            <a:rPr lang="ru-RU" sz="2000" kern="1200" dirty="0" smtClean="0">
              <a:latin typeface="+mj-lt"/>
            </a:rPr>
            <a:t>ПК 1 год+ 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1 ФС 1 год</a:t>
          </a:r>
          <a:endParaRPr lang="ru-RU" sz="2000" kern="1200" dirty="0">
            <a:latin typeface="+mj-lt"/>
          </a:endParaRPr>
        </a:p>
      </dsp:txBody>
      <dsp:txXfrm rot="5400000">
        <a:off x="6544467" y="724613"/>
        <a:ext cx="1876811" cy="1046376"/>
      </dsp:txXfrm>
    </dsp:sp>
    <dsp:sp modelId="{13987B49-BF3C-4A04-BE74-B65310CEF5B7}">
      <dsp:nvSpPr>
        <dsp:cNvPr id="0" name=""/>
        <dsp:cNvSpPr/>
      </dsp:nvSpPr>
      <dsp:spPr>
        <a:xfrm rot="16200000">
          <a:off x="4568655" y="50020"/>
          <a:ext cx="1136359" cy="2539580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KWSS</a:t>
          </a:r>
          <a:endParaRPr lang="ru-RU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7 </a:t>
          </a:r>
          <a:r>
            <a:rPr lang="ru-RU" sz="2000" kern="1200" dirty="0" smtClean="0">
              <a:latin typeface="+mj-lt"/>
            </a:rPr>
            <a:t>ПК 1 год</a:t>
          </a:r>
          <a:endParaRPr lang="ru-RU" sz="2000" kern="1200" dirty="0">
            <a:latin typeface="+mj-lt"/>
          </a:endParaRPr>
        </a:p>
      </dsp:txBody>
      <dsp:txXfrm rot="5400000">
        <a:off x="3867045" y="978902"/>
        <a:ext cx="2539580" cy="681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F5394-73B7-474B-BDC3-43142411D55E}">
      <dsp:nvSpPr>
        <dsp:cNvPr id="0" name=""/>
        <dsp:cNvSpPr/>
      </dsp:nvSpPr>
      <dsp:spPr>
        <a:xfrm>
          <a:off x="0" y="2478"/>
          <a:ext cx="6096000" cy="4799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Kaspersky for Windows File Server</a:t>
          </a:r>
          <a:endParaRPr lang="ru-RU" sz="2000" b="1" kern="1200" dirty="0">
            <a:latin typeface="+mj-lt"/>
          </a:endParaRPr>
        </a:p>
      </dsp:txBody>
      <dsp:txXfrm>
        <a:off x="23430" y="25908"/>
        <a:ext cx="6049140" cy="433097"/>
      </dsp:txXfrm>
    </dsp:sp>
    <dsp:sp modelId="{F5DE036E-621B-4002-BFA7-534AE8B96503}">
      <dsp:nvSpPr>
        <dsp:cNvPr id="0" name=""/>
        <dsp:cNvSpPr/>
      </dsp:nvSpPr>
      <dsp:spPr>
        <a:xfrm>
          <a:off x="0" y="497688"/>
          <a:ext cx="6096000" cy="517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+mj-lt"/>
            </a:rPr>
            <a:t>1+</a:t>
          </a:r>
          <a:r>
            <a:rPr lang="en-US" sz="2000" kern="1200" dirty="0" smtClean="0">
              <a:latin typeface="+mj-lt"/>
            </a:rPr>
            <a:t> </a:t>
          </a:r>
          <a:r>
            <a:rPr lang="ru-RU" sz="2000" kern="1200" dirty="0" smtClean="0">
              <a:latin typeface="+mj-lt"/>
            </a:rPr>
            <a:t>ФС 1год</a:t>
          </a:r>
          <a:endParaRPr lang="ru-RU" sz="2000" kern="1200" dirty="0">
            <a:latin typeface="+mj-lt"/>
          </a:endParaRPr>
        </a:p>
      </dsp:txBody>
      <dsp:txXfrm>
        <a:off x="0" y="497688"/>
        <a:ext cx="6096000" cy="517739"/>
      </dsp:txXfrm>
    </dsp:sp>
    <dsp:sp modelId="{5D0C9157-FDD1-46AF-AFCC-F6F96FB58CA8}">
      <dsp:nvSpPr>
        <dsp:cNvPr id="0" name=""/>
        <dsp:cNvSpPr/>
      </dsp:nvSpPr>
      <dsp:spPr>
        <a:xfrm>
          <a:off x="0" y="960868"/>
          <a:ext cx="6096000" cy="48700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Kaspersky for Windows File Server EE</a:t>
          </a:r>
          <a:endParaRPr lang="ru-RU" sz="2000" b="1" kern="1200" dirty="0">
            <a:latin typeface="+mj-lt"/>
          </a:endParaRPr>
        </a:p>
      </dsp:txBody>
      <dsp:txXfrm>
        <a:off x="23774" y="984642"/>
        <a:ext cx="6048452" cy="439460"/>
      </dsp:txXfrm>
    </dsp:sp>
    <dsp:sp modelId="{AEE4B593-DD0D-4CEE-9BD5-A115944CED53}">
      <dsp:nvSpPr>
        <dsp:cNvPr id="0" name=""/>
        <dsp:cNvSpPr/>
      </dsp:nvSpPr>
      <dsp:spPr>
        <a:xfrm>
          <a:off x="0" y="1502436"/>
          <a:ext cx="6096000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+mj-lt"/>
            </a:rPr>
            <a:t>1+ ФС 1год</a:t>
          </a:r>
          <a:endParaRPr lang="ru-RU" sz="2000" kern="1200" dirty="0">
            <a:latin typeface="+mj-lt"/>
          </a:endParaRPr>
        </a:p>
      </dsp:txBody>
      <dsp:txXfrm>
        <a:off x="0" y="1502436"/>
        <a:ext cx="6096000" cy="712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F7FBE-5017-404A-B9EA-5F7B35C6F9C3}">
      <dsp:nvSpPr>
        <dsp:cNvPr id="0" name=""/>
        <dsp:cNvSpPr/>
      </dsp:nvSpPr>
      <dsp:spPr>
        <a:xfrm rot="16200000">
          <a:off x="557104" y="239194"/>
          <a:ext cx="1023899" cy="2129675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KWSS</a:t>
          </a:r>
          <a:endParaRPr lang="ru-RU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10+</a:t>
          </a:r>
          <a:r>
            <a:rPr lang="ru-RU" sz="2000" kern="1200" dirty="0" smtClean="0">
              <a:latin typeface="+mj-lt"/>
            </a:rPr>
            <a:t> Узлов</a:t>
          </a:r>
          <a:endParaRPr lang="ru-RU" sz="2000" kern="1200" dirty="0">
            <a:latin typeface="+mj-lt"/>
          </a:endParaRPr>
        </a:p>
      </dsp:txBody>
      <dsp:txXfrm rot="5400000">
        <a:off x="4216" y="996862"/>
        <a:ext cx="2129675" cy="614339"/>
      </dsp:txXfrm>
    </dsp:sp>
    <dsp:sp modelId="{BE4506B4-CF8D-4D22-85F8-068322C685B7}">
      <dsp:nvSpPr>
        <dsp:cNvPr id="0" name=""/>
        <dsp:cNvSpPr/>
      </dsp:nvSpPr>
      <dsp:spPr>
        <a:xfrm rot="16200000">
          <a:off x="2448626" y="361402"/>
          <a:ext cx="1599942" cy="188525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KBSS</a:t>
          </a:r>
          <a:endParaRPr lang="ru-RU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10+</a:t>
          </a:r>
          <a:r>
            <a:rPr lang="ru-RU" sz="2000" kern="1200" dirty="0" smtClean="0">
              <a:latin typeface="+mj-lt"/>
            </a:rPr>
            <a:t> Узлов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n </a:t>
          </a:r>
          <a:r>
            <a:rPr lang="ru-RU" sz="2000" kern="1200" dirty="0" smtClean="0">
              <a:latin typeface="+mj-lt"/>
            </a:rPr>
            <a:t>ФС</a:t>
          </a:r>
          <a:endParaRPr lang="ru-RU" sz="2000" kern="1200" dirty="0">
            <a:latin typeface="+mj-lt"/>
          </a:endParaRPr>
        </a:p>
      </dsp:txBody>
      <dsp:txXfrm rot="5400000">
        <a:off x="2305968" y="824048"/>
        <a:ext cx="1885259" cy="959966"/>
      </dsp:txXfrm>
    </dsp:sp>
    <dsp:sp modelId="{61C03E92-BD80-4D98-A865-18C622DFA85E}">
      <dsp:nvSpPr>
        <dsp:cNvPr id="0" name=""/>
        <dsp:cNvSpPr/>
      </dsp:nvSpPr>
      <dsp:spPr>
        <a:xfrm rot="16200000">
          <a:off x="4218232" y="349832"/>
          <a:ext cx="2000437" cy="193995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KESS</a:t>
          </a:r>
          <a:endParaRPr lang="ru-RU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10+</a:t>
          </a:r>
          <a:r>
            <a:rPr lang="en-US" sz="2000" kern="1200" dirty="0" smtClean="0">
              <a:latin typeface="+mj-lt"/>
            </a:rPr>
            <a:t> </a:t>
          </a:r>
          <a:r>
            <a:rPr lang="ru-RU" sz="2000" kern="1200" dirty="0" smtClean="0">
              <a:latin typeface="+mj-lt"/>
            </a:rPr>
            <a:t>Узлов  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n</a:t>
          </a:r>
          <a:r>
            <a:rPr lang="ru-RU" sz="2000" kern="1200" dirty="0" smtClean="0">
              <a:latin typeface="+mj-lt"/>
            </a:rPr>
            <a:t> ФС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n </a:t>
          </a:r>
          <a:r>
            <a:rPr lang="ru-RU" sz="2000" kern="1200" dirty="0" smtClean="0">
              <a:latin typeface="+mj-lt"/>
            </a:rPr>
            <a:t>ПС</a:t>
          </a:r>
          <a:endParaRPr lang="ru-RU" sz="2000" kern="1200" dirty="0">
            <a:latin typeface="+mj-lt"/>
          </a:endParaRPr>
        </a:p>
      </dsp:txBody>
      <dsp:txXfrm rot="5400000">
        <a:off x="4248473" y="719678"/>
        <a:ext cx="1939956" cy="1200263"/>
      </dsp:txXfrm>
    </dsp:sp>
    <dsp:sp modelId="{13987B49-BF3C-4A04-BE74-B65310CEF5B7}">
      <dsp:nvSpPr>
        <dsp:cNvPr id="0" name=""/>
        <dsp:cNvSpPr/>
      </dsp:nvSpPr>
      <dsp:spPr>
        <a:xfrm rot="16200000">
          <a:off x="6113375" y="295336"/>
          <a:ext cx="2608063" cy="2017390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KTSS</a:t>
          </a:r>
          <a:endParaRPr lang="ru-RU" sz="2000" b="1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10+ </a:t>
          </a:r>
          <a:r>
            <a:rPr lang="ru-RU" sz="2000" kern="1200" dirty="0" smtClean="0">
              <a:latin typeface="+mj-lt"/>
            </a:rPr>
            <a:t>Узлов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n </a:t>
          </a:r>
          <a:r>
            <a:rPr lang="ru-RU" sz="2000" kern="1200" dirty="0" smtClean="0">
              <a:latin typeface="+mj-lt"/>
            </a:rPr>
            <a:t>ФС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n </a:t>
          </a:r>
          <a:r>
            <a:rPr lang="ru-RU" sz="2000" kern="1200" dirty="0" smtClean="0">
              <a:latin typeface="+mj-lt"/>
            </a:rPr>
            <a:t>ПС</a:t>
          </a:r>
          <a:r>
            <a:rPr lang="en-US" sz="2000" kern="1200" dirty="0" smtClean="0">
              <a:latin typeface="+mj-lt"/>
            </a:rPr>
            <a:t> </a:t>
          </a:r>
          <a:endParaRPr lang="ru-RU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+mj-lt"/>
            </a:rPr>
            <a:t>n</a:t>
          </a:r>
          <a:r>
            <a:rPr lang="ru-RU" sz="2000" kern="1200" dirty="0" smtClean="0">
              <a:latin typeface="+mj-lt"/>
            </a:rPr>
            <a:t> </a:t>
          </a:r>
          <a:r>
            <a:rPr lang="ru-RU" sz="2000" kern="1200" dirty="0" err="1" smtClean="0">
              <a:latin typeface="+mj-lt"/>
            </a:rPr>
            <a:t>Шл</a:t>
          </a:r>
          <a:endParaRPr lang="ru-RU" sz="2000" kern="1200" dirty="0">
            <a:latin typeface="+mj-lt"/>
          </a:endParaRPr>
        </a:p>
      </dsp:txBody>
      <dsp:txXfrm rot="5400000">
        <a:off x="6408712" y="521612"/>
        <a:ext cx="2017390" cy="1564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45122-B1F7-438C-8B51-26838109020D}" type="datetimeFigureOut">
              <a:rPr lang="ru-RU" smtClean="0"/>
              <a:t>26.10.2010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E29A9-50C2-4CA0-8E51-0703543AB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1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E29A9-50C2-4CA0-8E51-0703543ABFF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155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E29A9-50C2-4CA0-8E51-0703543ABF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9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31" y="764704"/>
            <a:ext cx="296512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0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4"/>
            <a:ext cx="1512168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3528" y="274638"/>
            <a:ext cx="6984776" cy="61786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5366" y="464451"/>
            <a:ext cx="1512168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8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4"/>
            <a:ext cx="1512168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3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31" y="764704"/>
            <a:ext cx="296512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5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916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4"/>
            <a:ext cx="1512168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2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42247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42247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4"/>
            <a:ext cx="1512168" cy="1248579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2411760" y="404664"/>
            <a:ext cx="390202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Название</a:t>
            </a:r>
            <a:r>
              <a:rPr lang="ru-RU" sz="3000" b="1" cap="none" spc="5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Слайда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65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4"/>
            <a:ext cx="1512168" cy="1248579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2411760" y="404664"/>
            <a:ext cx="390202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Название</a:t>
            </a:r>
            <a:r>
              <a:rPr lang="ru-RU" sz="3000" b="1" cap="none" spc="5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Слайда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655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15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32430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625"/>
            <a:ext cx="1224136" cy="10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6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55576" y="1340768"/>
            <a:ext cx="7704856" cy="5112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6512570"/>
            <a:ext cx="7704856" cy="300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4"/>
            <a:ext cx="1512168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0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748464" y="6669360"/>
            <a:ext cx="3955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© </a:t>
            </a:r>
            <a:r>
              <a:rPr lang="en-US" sz="600" dirty="0" err="1" smtClean="0"/>
              <a:t>dp</a:t>
            </a:r>
            <a:r>
              <a:rPr lang="en-US" sz="600" baseline="0" dirty="0" smtClean="0"/>
              <a:t> 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39831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2.png@01CADC91.55CC201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lof.ru/about/" TargetMode="External"/><Relationship Id="rId4" Type="http://schemas.openxmlformats.org/officeDocument/2006/relationships/hyperlink" Target="http://olof.ru/polundra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bmp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bmp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9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wmf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1.png"/><Relationship Id="rId10" Type="http://schemas.openxmlformats.org/officeDocument/2006/relationships/image" Target="../media/image10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67335"/>
            <a:ext cx="9144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Новейшие решения </a:t>
            </a:r>
          </a:p>
          <a:p>
            <a:pPr algn="ctr"/>
            <a:r>
              <a:rPr lang="ru-RU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Лаборатории Касперского</a:t>
            </a:r>
          </a:p>
          <a:p>
            <a:pPr algn="ctr"/>
            <a:r>
              <a:rPr lang="ru-RU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Для Корпоративных клиентов.</a:t>
            </a:r>
          </a:p>
          <a:p>
            <a:pPr algn="ctr"/>
            <a:r>
              <a:rPr lang="ru-RU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Защита персональных данных</a:t>
            </a:r>
            <a:endParaRPr lang="ru-RU" sz="32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541039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itchFamily="34" charset="0"/>
              </a:rPr>
              <a:t>Дмитрий Пухов</a:t>
            </a:r>
          </a:p>
          <a:p>
            <a:r>
              <a:rPr lang="ru-RU" b="1" dirty="0" smtClean="0">
                <a:latin typeface="Century Gothic" pitchFamily="34" charset="0"/>
              </a:rPr>
              <a:t>Исполнительный директор </a:t>
            </a:r>
            <a:endParaRPr lang="en-US" b="1" dirty="0" smtClean="0">
              <a:latin typeface="Century Gothic" pitchFamily="34" charset="0"/>
            </a:endParaRPr>
          </a:p>
          <a:p>
            <a:r>
              <a:rPr lang="en-US" b="1" dirty="0" smtClean="0">
                <a:latin typeface="Century Gothic" pitchFamily="34" charset="0"/>
              </a:rPr>
              <a:t>OLOF Tyumen</a:t>
            </a:r>
          </a:p>
          <a:p>
            <a:r>
              <a:rPr lang="en-US" b="1" dirty="0" smtClean="0">
                <a:latin typeface="Century Gothic" pitchFamily="34" charset="0"/>
              </a:rPr>
              <a:t>puhov@olof.ru</a:t>
            </a:r>
            <a:endParaRPr lang="ru-RU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924575"/>
              </p:ext>
            </p:extLst>
          </p:nvPr>
        </p:nvGraphicFramePr>
        <p:xfrm>
          <a:off x="357188" y="857250"/>
          <a:ext cx="8501062" cy="5680402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5072062"/>
                <a:gridCol w="1071563"/>
                <a:gridCol w="1071562"/>
                <a:gridCol w="1285875"/>
              </a:tblGrid>
              <a:tr h="357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Функция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/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технология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KIS 2011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KAV 2011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Статус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698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Установка на заражённую машину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560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Проверка файлов, веб-страниц, почтовых и I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-сообщений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Контроль программ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Защита персональных данных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Безопасный запуск программ и веб-сайтов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Сетевой экран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Сетевой монитор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Веб-фильтр и Гео-фильтр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Новинка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Анти-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Фишинг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Виртуальная клавиатура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28623E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01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Проактивная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 защита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Мониторинг активности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Новинка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нти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-Спам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Анти-Баннер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95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Родительский контроль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x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55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Диск аварийного восстановления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Улучшено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55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Гаджет рабочего стола 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Windows </a:t>
                      </a: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7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/Vista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Новинка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67975" y="116632"/>
            <a:ext cx="588173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Основные возможности</a:t>
            </a:r>
            <a:endParaRPr lang="ru-RU" sz="35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6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4824"/>
            <a:ext cx="91328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8215" y="432103"/>
            <a:ext cx="52469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Во главе угла </a:t>
            </a:r>
            <a:r>
              <a:rPr lang="en-US" sz="35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KIS 2011</a:t>
            </a:r>
            <a:endParaRPr lang="ru-RU" sz="35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67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4294967295"/>
          </p:nvPr>
        </p:nvSpPr>
        <p:spPr bwMode="auto">
          <a:xfrm>
            <a:off x="285750" y="1217291"/>
            <a:ext cx="8572500" cy="1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0"/>
              </a:spcBef>
            </a:pPr>
            <a:r>
              <a:rPr lang="ru-RU" sz="1800" dirty="0" smtClean="0">
                <a:latin typeface="+mj-lt"/>
                <a:cs typeface="Arial" charset="0"/>
              </a:rPr>
              <a:t>Набор функций, содержащихся в продуктах версии 2011, зависит от лицензии (введённого кода активации)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ru-RU" sz="1800" dirty="0" smtClean="0">
                <a:latin typeface="+mj-lt"/>
                <a:cs typeface="Arial" charset="0"/>
              </a:rPr>
              <a:t>Для перехода </a:t>
            </a:r>
            <a:r>
              <a:rPr lang="en-US" sz="1800" dirty="0" smtClean="0">
                <a:latin typeface="+mj-lt"/>
                <a:cs typeface="Arial" charset="0"/>
              </a:rPr>
              <a:t>KAV&lt;-&gt;KIS </a:t>
            </a:r>
            <a:r>
              <a:rPr lang="ru-RU" sz="1800" dirty="0" smtClean="0">
                <a:latin typeface="+mj-lt"/>
                <a:cs typeface="Arial" charset="0"/>
              </a:rPr>
              <a:t>не нужно переустанавливать продукт, достаточно лишь заменить лицензию</a:t>
            </a:r>
            <a:endParaRPr lang="en-US" sz="1800" dirty="0" smtClean="0">
              <a:latin typeface="+mj-lt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sz="2400" dirty="0" smtClean="0">
              <a:latin typeface="+mj-lt"/>
              <a:cs typeface="Arial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486173"/>
            <a:ext cx="5370512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486173"/>
            <a:ext cx="48672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86173"/>
            <a:ext cx="4981575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629048"/>
            <a:ext cx="4573587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1090" y="432103"/>
            <a:ext cx="613180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Простой переход </a:t>
            </a:r>
            <a:r>
              <a:rPr lang="en-US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KAV &lt;-&gt; KIS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1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4263" y="432103"/>
            <a:ext cx="616547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Веб-Фильтр – безопасный серфинг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4" name="Picture 2" descr="C:\Documents and Settings\Bezkorovaynaya\Мои документы\Work\KAV-KIS 2011 screenshots\KIS 2011 11.0.0.232 RU\005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428875"/>
            <a:ext cx="54578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Bezkorovaynaya\Мои документы\Work\KAV-KIS 2011 screenshots\KIS 2011 11.0.0.232 RU\005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786063"/>
            <a:ext cx="3946525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57188" y="1216720"/>
            <a:ext cx="8643937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C00000"/>
              </a:buClr>
              <a:buFont typeface="Arial" charset="0"/>
              <a:buChar char="•"/>
            </a:pPr>
            <a:r>
              <a:rPr lang="ru-RU" dirty="0">
                <a:latin typeface="+mj-lt"/>
              </a:rPr>
              <a:t>Веб-фильтр включает модуль проверки ссылок и  модуль блокирования опасных сайтов </a:t>
            </a:r>
          </a:p>
          <a:p>
            <a:pPr marL="0" indent="0" eaLnBrk="1" hangingPunct="1">
              <a:buClr>
                <a:srgbClr val="C00000"/>
              </a:buClr>
              <a:buFont typeface="Arial" charset="0"/>
              <a:buChar char="•"/>
            </a:pPr>
            <a:r>
              <a:rPr lang="ru-RU" dirty="0">
                <a:latin typeface="+mj-lt"/>
              </a:rPr>
              <a:t>Кроме проверки по известной базе опасных сайтов проводится </a:t>
            </a:r>
            <a:r>
              <a:rPr lang="ru-RU" dirty="0" err="1">
                <a:latin typeface="+mj-lt"/>
              </a:rPr>
              <a:t>репутационная</a:t>
            </a:r>
            <a:r>
              <a:rPr lang="ru-RU" dirty="0">
                <a:latin typeface="+mj-lt"/>
              </a:rPr>
              <a:t> оценка сайтов</a:t>
            </a:r>
          </a:p>
          <a:p>
            <a:pPr eaLnBrk="1" hangingPunct="1">
              <a:spcBef>
                <a:spcPct val="20000"/>
              </a:spcBef>
              <a:buClr>
                <a:srgbClr val="C00000"/>
              </a:buClr>
              <a:buFont typeface="Arial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66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>
            <a:spLocks noGrp="1"/>
          </p:cNvSpPr>
          <p:nvPr>
            <p:ph idx="4294967295"/>
          </p:nvPr>
        </p:nvSpPr>
        <p:spPr bwMode="auto">
          <a:xfrm>
            <a:off x="285750" y="1285875"/>
            <a:ext cx="8572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None/>
            </a:pPr>
            <a:r>
              <a:rPr lang="ru-RU" sz="2200" dirty="0" smtClean="0">
                <a:latin typeface="+mj-lt"/>
                <a:cs typeface="Arial" charset="0"/>
              </a:rPr>
              <a:t>По итогам оценки веб-сайты помещаются в одну из групп: </a:t>
            </a:r>
          </a:p>
          <a:p>
            <a:r>
              <a:rPr lang="ru-RU" sz="2200" b="1" dirty="0" smtClean="0">
                <a:latin typeface="+mj-lt"/>
                <a:cs typeface="Arial" charset="0"/>
              </a:rPr>
              <a:t>Опасные</a:t>
            </a:r>
            <a:r>
              <a:rPr lang="ru-RU" sz="2200" dirty="0" smtClean="0">
                <a:latin typeface="+mj-lt"/>
                <a:cs typeface="Arial" charset="0"/>
              </a:rPr>
              <a:t> – адреса с плохой репутацией</a:t>
            </a:r>
          </a:p>
          <a:p>
            <a:r>
              <a:rPr lang="ru-RU" sz="2200" b="1" dirty="0" smtClean="0">
                <a:latin typeface="+mj-lt"/>
                <a:cs typeface="Arial" charset="0"/>
              </a:rPr>
              <a:t>Подозрительные </a:t>
            </a:r>
            <a:r>
              <a:rPr lang="ru-RU" sz="2200" dirty="0" smtClean="0">
                <a:latin typeface="+mj-lt"/>
                <a:cs typeface="Arial" charset="0"/>
              </a:rPr>
              <a:t>– недостаточно информации</a:t>
            </a:r>
          </a:p>
          <a:p>
            <a:r>
              <a:rPr lang="ru-RU" sz="2200" b="1" dirty="0" smtClean="0">
                <a:latin typeface="+mj-lt"/>
                <a:cs typeface="Arial" charset="0"/>
              </a:rPr>
              <a:t>Доверенные – </a:t>
            </a:r>
            <a:r>
              <a:rPr lang="ru-RU" sz="2200" dirty="0" smtClean="0">
                <a:latin typeface="+mj-lt"/>
                <a:cs typeface="Arial" charset="0"/>
              </a:rPr>
              <a:t>адреса с хорошей</a:t>
            </a:r>
          </a:p>
          <a:p>
            <a:pPr>
              <a:buFont typeface="Arial" charset="0"/>
              <a:buNone/>
            </a:pPr>
            <a:r>
              <a:rPr lang="ru-RU" sz="2200" dirty="0" smtClean="0">
                <a:latin typeface="+mj-lt"/>
                <a:cs typeface="Arial" charset="0"/>
              </a:rPr>
              <a:t>	репутацией </a:t>
            </a:r>
            <a:r>
              <a:rPr lang="ru-RU" sz="2400" dirty="0" smtClean="0">
                <a:solidFill>
                  <a:srgbClr val="0D5C57"/>
                </a:solidFill>
                <a:latin typeface="+mj-lt"/>
                <a:cs typeface="Arial" charset="0"/>
              </a:rPr>
              <a:t>					</a:t>
            </a:r>
          </a:p>
          <a:p>
            <a:pPr eaLnBrk="1" hangingPunct="1">
              <a:buFont typeface="Arial" charset="0"/>
              <a:buNone/>
            </a:pPr>
            <a:r>
              <a:rPr lang="ru-RU" sz="2400" dirty="0" smtClean="0">
                <a:solidFill>
                  <a:srgbClr val="0D5C57"/>
                </a:solidFill>
                <a:latin typeface="+mj-lt"/>
                <a:cs typeface="Arial" charset="0"/>
              </a:rPr>
              <a:t>				</a:t>
            </a:r>
            <a:r>
              <a:rPr lang="ru-RU" sz="2400" dirty="0" smtClean="0">
                <a:latin typeface="+mj-lt"/>
                <a:cs typeface="Arial" charset="0"/>
              </a:rPr>
              <a:t>		</a:t>
            </a:r>
            <a:endParaRPr lang="en-US" sz="2400" dirty="0" smtClean="0">
              <a:latin typeface="+mj-lt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85045"/>
            <a:ext cx="33813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750" y="4149725"/>
            <a:ext cx="4572000" cy="1714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Доступ к опасным сайтам блокируется, но при желании их можно посетить</a:t>
            </a:r>
          </a:p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Подозрительные предлагается посетить в безопасном режиме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43118" y="432103"/>
            <a:ext cx="568777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Репутационная</a:t>
            </a:r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оценка адресов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757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>
            <a:spLocks noGrp="1"/>
          </p:cNvSpPr>
          <p:nvPr>
            <p:ph idx="4294967295"/>
          </p:nvPr>
        </p:nvSpPr>
        <p:spPr bwMode="auto">
          <a:xfrm>
            <a:off x="285750" y="1285875"/>
            <a:ext cx="8572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None/>
            </a:pPr>
            <a:r>
              <a:rPr lang="ru-RU" sz="2400" dirty="0" smtClean="0">
                <a:latin typeface="+mj-lt"/>
                <a:cs typeface="Arial" charset="0"/>
              </a:rPr>
              <a:t>Возможность заблокировать домены, относящиеся</a:t>
            </a:r>
          </a:p>
          <a:p>
            <a:pPr eaLnBrk="1" hangingPunct="1">
              <a:buFont typeface="Arial" charset="0"/>
              <a:buNone/>
            </a:pPr>
            <a:r>
              <a:rPr lang="ru-RU" sz="2400" dirty="0" smtClean="0">
                <a:latin typeface="+mj-lt"/>
                <a:cs typeface="Arial" charset="0"/>
              </a:rPr>
              <a:t>к конкретным странам </a:t>
            </a:r>
            <a:r>
              <a:rPr lang="ru-RU" sz="2400" dirty="0" smtClean="0">
                <a:solidFill>
                  <a:srgbClr val="0D5C57"/>
                </a:solidFill>
                <a:latin typeface="Arial" charset="0"/>
                <a:cs typeface="Arial" charset="0"/>
              </a:rPr>
              <a:t>	</a:t>
            </a:r>
            <a:r>
              <a:rPr lang="ru-RU" sz="2400" dirty="0" smtClean="0">
                <a:latin typeface="Arial" charset="0"/>
                <a:cs typeface="Arial" charset="0"/>
              </a:rPr>
              <a:t>				</a:t>
            </a:r>
            <a:r>
              <a:rPr lang="en-US" sz="2400" dirty="0" smtClean="0">
                <a:latin typeface="Arial" charset="0"/>
                <a:cs typeface="Arial" charset="0"/>
              </a:rPr>
              <a:t>	</a:t>
            </a:r>
            <a:endParaRPr lang="ru-RU" sz="2400" dirty="0" smtClean="0">
              <a:latin typeface="Arial" charset="0"/>
              <a:cs typeface="Arial" charset="0"/>
            </a:endParaRPr>
          </a:p>
        </p:txBody>
      </p:sp>
      <p:pic>
        <p:nvPicPr>
          <p:cNvPr id="4" name="Picture 2" descr="C:\Documents and Settings\Bezkorovaynaya\Мои документы\Work\KAV-KIS 2011 screenshots\KIS 2011 11.0.0.232 RU\005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844675"/>
            <a:ext cx="407035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500063" y="2214563"/>
            <a:ext cx="3929062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2200" dirty="0">
                <a:latin typeface="+mj-lt"/>
              </a:rPr>
              <a:t>Некоторые страны лидируют по количеству зараженных веб-сайтов</a:t>
            </a:r>
          </a:p>
          <a:p>
            <a:pPr eaLnBrk="1" hangingPunct="1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endParaRPr lang="ru-RU" sz="2200" dirty="0">
              <a:latin typeface="+mj-lt"/>
            </a:endParaRPr>
          </a:p>
          <a:p>
            <a:pPr eaLnBrk="1" hangingPunct="1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2200" dirty="0">
                <a:latin typeface="+mj-lt"/>
              </a:rPr>
              <a:t>Некоторые веб-сайты перенаправляют на зараженные ресурсы других стран</a:t>
            </a:r>
            <a:endParaRPr lang="en-US" sz="24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4360" y="432103"/>
            <a:ext cx="218040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Гео-фильтр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41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17022" y="432103"/>
            <a:ext cx="620714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Мониторинг Активности программ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idx="4294967295"/>
          </p:nvPr>
        </p:nvSpPr>
        <p:spPr bwMode="auto">
          <a:xfrm>
            <a:off x="0" y="2420888"/>
            <a:ext cx="407193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57250" lvl="1" indent="-457200"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</a:pPr>
            <a:r>
              <a:rPr lang="ru-RU" sz="2200" dirty="0" smtClean="0">
                <a:latin typeface="+mj-lt"/>
                <a:cs typeface="Arial" charset="0"/>
              </a:rPr>
              <a:t>Обнаруживает опасную активность, основываясь на обновляемых шаблонах поведения</a:t>
            </a:r>
          </a:p>
          <a:p>
            <a:pPr marL="857250" lvl="1" indent="-457200"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</a:pPr>
            <a:r>
              <a:rPr lang="ru-RU" sz="2200" dirty="0" smtClean="0">
                <a:latin typeface="+mj-lt"/>
                <a:cs typeface="Arial" charset="0"/>
              </a:rPr>
              <a:t>Позволяет выполнить отмену вредоносных действий</a:t>
            </a:r>
          </a:p>
          <a:p>
            <a:pPr marL="857250" lvl="1" indent="-457200" eaLnBrk="1" hangingPunct="1"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</a:pPr>
            <a:r>
              <a:rPr lang="ru-RU" sz="2200" dirty="0" smtClean="0">
                <a:latin typeface="+mj-lt"/>
                <a:cs typeface="Arial" charset="0"/>
              </a:rPr>
              <a:t>По умолчанию все действия происходят  автоматически!</a:t>
            </a:r>
            <a:endParaRPr lang="en-US" sz="2200" dirty="0" smtClean="0">
              <a:latin typeface="+mj-lt"/>
              <a:cs typeface="Arial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0" y="1349325"/>
            <a:ext cx="88582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5725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</a:pPr>
            <a:r>
              <a:rPr lang="ru-RU" sz="2200" dirty="0">
                <a:latin typeface="+mj-lt"/>
              </a:rPr>
              <a:t>Собирает данные о действиях программ, ведёт их историю и предоставляет эту информацию другим компонентам </a:t>
            </a:r>
            <a:endParaRPr lang="en-US" sz="2200" dirty="0">
              <a:latin typeface="+mj-lt"/>
            </a:endParaRPr>
          </a:p>
        </p:txBody>
      </p:sp>
      <p:pic>
        <p:nvPicPr>
          <p:cNvPr id="6" name="Picture 3" descr="C:\Documents and Settings\Bezkorovaynaya\Мои документы\Work\KAV-KIS 2011 screenshots\KIS 2011 11.0.0.232 RU\005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1135"/>
            <a:ext cx="4652963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Documents and Settings\Kalchenko\Local Settings\Temporary Internet Files\Content.Outlook\JMD8D8WW\SW-232-Ru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46" y="2276871"/>
            <a:ext cx="285750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2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 bwMode="auto">
          <a:xfrm>
            <a:off x="-142875" y="1345902"/>
            <a:ext cx="91440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5725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</a:pPr>
            <a:r>
              <a:rPr lang="ru-RU" sz="2200" dirty="0">
                <a:latin typeface="+mj-lt"/>
              </a:rPr>
              <a:t>Определяет рейтинг опасности (степень доверия) для каждой программы</a:t>
            </a:r>
          </a:p>
          <a:p>
            <a:pPr lvl="1" eaLnBrk="1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</a:pPr>
            <a:r>
              <a:rPr lang="ru-RU" sz="2200" dirty="0">
                <a:latin typeface="+mj-lt"/>
              </a:rPr>
              <a:t>В зависимости от этого рейтинга ограничивает действия программ в системе</a:t>
            </a:r>
            <a:endParaRPr lang="en-US" sz="2200" dirty="0">
              <a:latin typeface="+mj-lt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-142875" y="1857375"/>
            <a:ext cx="407193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5725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Font typeface="Arial" charset="0"/>
              <a:buChar char="•"/>
            </a:pPr>
            <a:endParaRPr lang="ru-RU" sz="220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16" y="1302322"/>
            <a:ext cx="68484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 descr="cid:image002.png@01CADC91.55CC2010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08" y="1962374"/>
            <a:ext cx="32146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19332" y="432103"/>
            <a:ext cx="460254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Контроль программ (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HIPS)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3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1838" y="432103"/>
            <a:ext cx="577754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Быстрый запуск подозрительных</a:t>
            </a:r>
          </a:p>
          <a:p>
            <a:pPr algn="ctr"/>
            <a:r>
              <a:rPr lang="ru-RU" sz="2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программ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57188" y="1339552"/>
            <a:ext cx="70723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C00000"/>
              </a:buClr>
            </a:pPr>
            <a:r>
              <a:rPr lang="ru-RU" sz="2000" dirty="0">
                <a:latin typeface="+mj-lt"/>
              </a:rPr>
              <a:t>Запуск программ в изолированном от основной системы виртуальном пространстве</a:t>
            </a:r>
            <a:r>
              <a:rPr lang="en-US" sz="2000" dirty="0">
                <a:latin typeface="+mj-lt"/>
              </a:rPr>
              <a:t> (</a:t>
            </a:r>
            <a:r>
              <a:rPr lang="ru-RU" sz="2000" dirty="0">
                <a:latin typeface="+mj-lt"/>
              </a:rPr>
              <a:t>режим Безопасная среда) </a:t>
            </a:r>
          </a:p>
          <a:p>
            <a:pPr>
              <a:buClr>
                <a:srgbClr val="C00000"/>
              </a:buClr>
            </a:pPr>
            <a:endParaRPr lang="ru-RU" sz="1000" dirty="0">
              <a:latin typeface="+mj-lt"/>
            </a:endParaRPr>
          </a:p>
          <a:p>
            <a:pPr>
              <a:buClr>
                <a:srgbClr val="C00000"/>
              </a:buClr>
            </a:pPr>
            <a:r>
              <a:rPr lang="ru-RU" sz="2000" b="1" dirty="0">
                <a:latin typeface="+mj-lt"/>
              </a:rPr>
              <a:t>Новинка! </a:t>
            </a:r>
            <a:r>
              <a:rPr lang="ru-RU" sz="2000" dirty="0">
                <a:latin typeface="+mj-lt"/>
              </a:rPr>
              <a:t>Виртуальный рабочий стол для удобной работы с программами в Безопасной среде</a:t>
            </a:r>
            <a:endParaRPr lang="ru-RU" sz="2200" dirty="0">
              <a:latin typeface="+mj-lt"/>
            </a:endParaRPr>
          </a:p>
        </p:txBody>
      </p:sp>
      <p:pic>
        <p:nvPicPr>
          <p:cNvPr id="5" name="Picture 2" descr="C:\Documents and Settings\Bezkorovaynaya\Мои документы\Work\KAV-KIS 2011 screenshots\KIS 2011 11.0.0.232 RU\001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509746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9552"/>
            <a:ext cx="67945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Bezkorovaynaya\Мои документы\Work\KAV-KIS 2011 screenshots\KIS 2011 11.0.0.232 RU\001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34024"/>
            <a:ext cx="4957762" cy="337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285750" y="1240681"/>
            <a:ext cx="88582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2200" dirty="0">
                <a:latin typeface="+mj-lt"/>
              </a:rPr>
              <a:t>Сайт запускается внутри изолированной Безопасной среды</a:t>
            </a:r>
          </a:p>
          <a:p>
            <a:pPr eaLnBrk="1" hangingPunct="1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2200" dirty="0">
                <a:latin typeface="+mj-lt"/>
              </a:rPr>
              <a:t>Режим рекомендуется использовать при работе с персональными данными в интернете</a:t>
            </a:r>
          </a:p>
          <a:p>
            <a:pPr eaLnBrk="1" hangingPunct="1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2200" dirty="0">
                <a:latin typeface="+mj-lt"/>
              </a:rPr>
              <a:t>Информация остаётся внутри Безопасной среды и защищена от перехвата злоумышленниками</a:t>
            </a:r>
          </a:p>
          <a:p>
            <a:pPr eaLnBrk="1" hangingPunct="1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endParaRPr lang="ru-RU" sz="2200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5" y="1412776"/>
            <a:ext cx="68072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60791" y="476672"/>
            <a:ext cx="606608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Безопасный просмотр веб-сайтов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24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3059" y="404664"/>
            <a:ext cx="543770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Программа семинара</a:t>
            </a:r>
            <a:endParaRPr lang="ru-RU" sz="35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541980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 smtClean="0">
                <a:latin typeface="+mj-lt"/>
              </a:rPr>
              <a:t>10:30 </a:t>
            </a:r>
            <a:r>
              <a:rPr lang="ru-RU" sz="2000" b="1" dirty="0">
                <a:latin typeface="+mj-lt"/>
              </a:rPr>
              <a:t>– 11:00</a:t>
            </a:r>
            <a:r>
              <a:rPr lang="ru-RU" sz="2000" dirty="0">
                <a:latin typeface="+mj-lt"/>
              </a:rPr>
              <a:t> Новая линейка продуктов для дома – KIS/KAV 2011</a:t>
            </a:r>
            <a:br>
              <a:rPr lang="ru-RU" sz="2000" dirty="0">
                <a:latin typeface="+mj-lt"/>
              </a:rPr>
            </a:br>
            <a:r>
              <a:rPr lang="ru-RU" sz="2000" b="1" dirty="0">
                <a:latin typeface="+mj-lt"/>
              </a:rPr>
              <a:t>11:00 – 11:40 </a:t>
            </a:r>
            <a:r>
              <a:rPr lang="ru-RU" sz="2000" dirty="0">
                <a:latin typeface="+mj-lt"/>
              </a:rPr>
              <a:t>Решения для корпоративных заказчиков – KOSS</a:t>
            </a:r>
            <a:br>
              <a:rPr lang="ru-RU" sz="2000" dirty="0">
                <a:latin typeface="+mj-lt"/>
              </a:rPr>
            </a:br>
            <a:r>
              <a:rPr lang="ru-RU" sz="2000" b="1" dirty="0">
                <a:latin typeface="+mj-lt"/>
              </a:rPr>
              <a:t>11:40 – 12:00 </a:t>
            </a:r>
            <a:r>
              <a:rPr lang="ru-RU" sz="2000" dirty="0">
                <a:latin typeface="+mj-lt"/>
              </a:rPr>
              <a:t>Лицензирование продуктов </a:t>
            </a:r>
            <a:r>
              <a:rPr lang="ru-RU" sz="2000" dirty="0" smtClean="0">
                <a:latin typeface="+mj-lt"/>
              </a:rPr>
              <a:t>ЛК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>
                <a:latin typeface="+mj-lt"/>
              </a:rPr>
              <a:t>12:00 </a:t>
            </a:r>
            <a:r>
              <a:rPr lang="ru-RU" sz="2000" b="1" dirty="0">
                <a:latin typeface="+mj-lt"/>
              </a:rPr>
              <a:t>– 12:30 </a:t>
            </a:r>
            <a:r>
              <a:rPr lang="ru-RU" sz="2000" dirty="0">
                <a:latin typeface="+mj-lt"/>
              </a:rPr>
              <a:t>Перерыв, Ланч</a:t>
            </a:r>
            <a:br>
              <a:rPr lang="ru-RU" sz="2000" dirty="0">
                <a:latin typeface="+mj-lt"/>
              </a:rPr>
            </a:br>
            <a:r>
              <a:rPr lang="ru-RU" sz="2000" b="1" dirty="0">
                <a:latin typeface="+mj-lt"/>
              </a:rPr>
              <a:t>12:30 – 12:50 </a:t>
            </a:r>
            <a:r>
              <a:rPr lang="ru-RU" sz="2000" dirty="0" smtClean="0">
                <a:latin typeface="+mj-lt"/>
              </a:rPr>
              <a:t>152-ФЗ</a:t>
            </a:r>
            <a:r>
              <a:rPr lang="ru-RU" sz="2000" dirty="0">
                <a:latin typeface="+mj-lt"/>
              </a:rPr>
              <a:t>, сертифицированные продукты ЛК</a:t>
            </a:r>
            <a:br>
              <a:rPr lang="ru-RU" sz="2000" dirty="0">
                <a:latin typeface="+mj-lt"/>
              </a:rPr>
            </a:br>
            <a:r>
              <a:rPr lang="ru-RU" sz="2000" b="1" dirty="0" smtClean="0">
                <a:latin typeface="+mj-lt"/>
              </a:rPr>
              <a:t>12:50 </a:t>
            </a:r>
            <a:r>
              <a:rPr lang="ru-RU" sz="2000" b="1" dirty="0">
                <a:latin typeface="+mj-lt"/>
              </a:rPr>
              <a:t>– 13:30 </a:t>
            </a:r>
            <a:r>
              <a:rPr lang="ru-RU" sz="2000" dirty="0">
                <a:latin typeface="+mj-lt"/>
              </a:rPr>
              <a:t>Обзор современных угроз и методов борьбы с ними.</a:t>
            </a:r>
            <a:br>
              <a:rPr lang="ru-RU" sz="2000" dirty="0">
                <a:latin typeface="+mj-lt"/>
              </a:rPr>
            </a:br>
            <a:r>
              <a:rPr lang="ru-RU" sz="2000" b="1" dirty="0">
                <a:latin typeface="+mj-lt"/>
              </a:rPr>
              <a:t>13:30 – 14:30 </a:t>
            </a:r>
            <a:r>
              <a:rPr lang="ru-RU" sz="2000" dirty="0">
                <a:latin typeface="+mj-lt"/>
              </a:rPr>
              <a:t>Новые продукты </a:t>
            </a:r>
            <a:r>
              <a:rPr lang="ru-RU" sz="2000" dirty="0" smtClean="0">
                <a:latin typeface="+mj-lt"/>
              </a:rPr>
              <a:t>ЛК </a:t>
            </a:r>
            <a:r>
              <a:rPr lang="ru-RU" sz="2000" dirty="0">
                <a:latin typeface="+mj-lt"/>
              </a:rPr>
              <a:t>- </a:t>
            </a:r>
            <a:r>
              <a:rPr lang="ru-RU" sz="2000" dirty="0" err="1">
                <a:latin typeface="+mj-lt"/>
              </a:rPr>
              <a:t>Messaging</a:t>
            </a:r>
            <a:r>
              <a:rPr lang="ru-RU" sz="2000" dirty="0">
                <a:latin typeface="+mj-lt"/>
              </a:rPr>
              <a:t> &amp; </a:t>
            </a:r>
            <a:r>
              <a:rPr lang="ru-RU" sz="2000" smtClean="0">
                <a:latin typeface="+mj-lt"/>
              </a:rPr>
              <a:t>Web.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ru-RU" sz="2000" b="1" dirty="0">
                <a:latin typeface="+mj-lt"/>
              </a:rPr>
              <a:t>14:30 – 15:00 </a:t>
            </a:r>
            <a:r>
              <a:rPr lang="ru-RU" sz="2000" dirty="0">
                <a:latin typeface="+mj-lt"/>
              </a:rPr>
              <a:t>Подведение итогов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7375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898224"/>
              </p:ext>
            </p:extLst>
          </p:nvPr>
        </p:nvGraphicFramePr>
        <p:xfrm>
          <a:off x="395536" y="1556792"/>
          <a:ext cx="8424936" cy="4599362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867365"/>
                <a:gridCol w="1354009"/>
                <a:gridCol w="1203562"/>
              </a:tblGrid>
              <a:tr h="380945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Функция </a:t>
                      </a:r>
                      <a:endParaRPr lang="ru-RU" sz="1900" dirty="0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kern="1200" dirty="0" smtClean="0"/>
                        <a:t>KIS </a:t>
                      </a:r>
                      <a:r>
                        <a:rPr lang="ru-RU" sz="1900" kern="1200" dirty="0" smtClean="0"/>
                        <a:t>2010</a:t>
                      </a:r>
                      <a:endParaRPr lang="ru-RU" sz="1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kern="1200" dirty="0" smtClean="0"/>
                        <a:t>KIS </a:t>
                      </a:r>
                      <a:r>
                        <a:rPr lang="ru-RU" sz="1900" kern="1200" dirty="0" smtClean="0"/>
                        <a:t>2011</a:t>
                      </a:r>
                      <a:endParaRPr lang="ru-RU" sz="1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13" marB="45713"/>
                </a:tc>
              </a:tr>
              <a:tr h="396183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Контроль использования интернета</a:t>
                      </a:r>
                      <a:endParaRPr lang="ru-RU" sz="1900" dirty="0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</a:tr>
              <a:tr h="396183">
                <a:tc>
                  <a:txBody>
                    <a:bodyPr/>
                    <a:lstStyle/>
                    <a:p>
                      <a:r>
                        <a:rPr lang="ru-RU" sz="1900" kern="1200" dirty="0" smtClean="0"/>
                        <a:t>Ограничение</a:t>
                      </a:r>
                      <a:r>
                        <a:rPr lang="ru-RU" sz="1900" kern="1200" baseline="0" dirty="0" smtClean="0"/>
                        <a:t> доступа к конкретным сайтам </a:t>
                      </a:r>
                      <a:endParaRPr lang="ru-RU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</a:tr>
              <a:tr h="670463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Ограничение времени использования компьютера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600" b="1" baseline="0" dirty="0" smtClean="0"/>
                        <a:t>Новинка!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</a:tr>
              <a:tr h="670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/>
                        <a:t>Ограничение использования конкретных программ </a:t>
                      </a: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Новинка!</a:t>
                      </a:r>
                      <a:endParaRPr lang="ru-RU" sz="1900" b="1" dirty="0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</a:tr>
              <a:tr h="4857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/>
                        <a:t>Контроль скачивания файлов </a:t>
                      </a: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Новинка!</a:t>
                      </a:r>
                      <a:endParaRPr lang="ru-RU" sz="1600" b="1" dirty="0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 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</a:tr>
              <a:tr h="928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Контроль</a:t>
                      </a:r>
                      <a:r>
                        <a:rPr lang="ru-RU" sz="1800" kern="1200" baseline="0" dirty="0" smtClean="0"/>
                        <a:t> общения </a:t>
                      </a:r>
                      <a:r>
                        <a:rPr lang="ru-RU" sz="1800" kern="1200" dirty="0" smtClean="0"/>
                        <a:t>через </a:t>
                      </a:r>
                      <a:r>
                        <a:rPr lang="en-US" sz="1800" kern="1200" dirty="0" smtClean="0"/>
                        <a:t>IM</a:t>
                      </a:r>
                      <a:r>
                        <a:rPr lang="ru-RU" sz="1800" kern="1200" dirty="0" smtClean="0"/>
                        <a:t>-клиенты (</a:t>
                      </a:r>
                      <a:r>
                        <a:rPr lang="en-US" sz="1800" kern="1200" dirty="0" smtClean="0"/>
                        <a:t>ICQ</a:t>
                      </a:r>
                      <a:r>
                        <a:rPr lang="ru-RU" sz="1800" kern="1200" dirty="0" smtClean="0"/>
                        <a:t>, </a:t>
                      </a:r>
                      <a:r>
                        <a:rPr lang="en-US" sz="1800" kern="1200" dirty="0" smtClean="0"/>
                        <a:t>MSN</a:t>
                      </a:r>
                      <a:r>
                        <a:rPr lang="ru-RU" sz="1800" kern="1200" dirty="0" smtClean="0"/>
                        <a:t>) и в социальных сетях (</a:t>
                      </a:r>
                      <a:r>
                        <a:rPr lang="en-US" sz="1800" baseline="0" dirty="0" err="1" smtClean="0"/>
                        <a:t>Facebook</a:t>
                      </a:r>
                      <a:r>
                        <a:rPr lang="en-US" sz="1800" baseline="0" dirty="0" smtClean="0"/>
                        <a:t>, MySpace, Twitter</a:t>
                      </a:r>
                      <a:r>
                        <a:rPr lang="ru-RU" sz="1800" baseline="0" dirty="0" smtClean="0"/>
                        <a:t>) </a:t>
                      </a:r>
                      <a:r>
                        <a:rPr kumimoji="0" lang="ru-RU" sz="1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Новинка!</a:t>
                      </a:r>
                      <a:endParaRPr lang="ru-R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 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</a:tr>
              <a:tr h="670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/>
                        <a:t>Контроль передачи персональных</a:t>
                      </a:r>
                      <a:r>
                        <a:rPr lang="ru-RU" sz="1900" baseline="0" dirty="0" smtClean="0"/>
                        <a:t> данных и ключевых слов </a:t>
                      </a: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Новинка!</a:t>
                      </a:r>
                      <a:endParaRPr lang="ru-RU" sz="1600" b="1" dirty="0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 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99682" y="476672"/>
            <a:ext cx="638828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Улучшенный </a:t>
            </a:r>
            <a:r>
              <a:rPr lang="ru-RU" sz="2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Р</a:t>
            </a:r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одительский контроль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3723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9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14313" y="1220489"/>
            <a:ext cx="3429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ru-RU" dirty="0">
                <a:latin typeface="+mj-lt"/>
              </a:rPr>
              <a:t>Отображает статус защиты компьютера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ru-RU" dirty="0">
                <a:latin typeface="+mj-lt"/>
              </a:rPr>
              <a:t>Позволяет просмотреть отчеты о работе продукта</a:t>
            </a:r>
            <a:endParaRPr lang="en-US" dirty="0">
              <a:latin typeface="+mj-lt"/>
            </a:endParaRP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ru-RU" dirty="0">
                <a:latin typeface="+mj-lt"/>
              </a:rPr>
              <a:t>Позволяет запустить программу в Безопасной среде</a:t>
            </a: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ru-RU" dirty="0">
                <a:latin typeface="+mj-lt"/>
              </a:rPr>
              <a:t>Можно настроить вызов любых других функций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" y="6025852"/>
            <a:ext cx="4000500" cy="57150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900" dirty="0">
                <a:latin typeface="+mj-lt"/>
                <a:cs typeface="Arial" pitchFamily="34" charset="0"/>
              </a:rPr>
              <a:t>Выберите тот вариант дизайна, который вам больше нравится</a:t>
            </a:r>
            <a:r>
              <a:rPr lang="en-US" sz="4900" dirty="0">
                <a:latin typeface="+mj-lt"/>
                <a:cs typeface="Arial" pitchFamily="34" charset="0"/>
              </a:rPr>
              <a:t>!</a:t>
            </a:r>
            <a:r>
              <a:rPr lang="en-US" sz="3000" dirty="0">
                <a:latin typeface="+mj-lt"/>
                <a:cs typeface="Arial" pitchFamily="34" charset="0"/>
              </a:rPr>
              <a:t>!</a:t>
            </a:r>
            <a:endParaRPr lang="ru-RU" sz="3000" dirty="0">
              <a:latin typeface="+mj-lt"/>
              <a:cs typeface="Arial" pitchFamily="34" charset="0"/>
            </a:endParaRPr>
          </a:p>
        </p:txBody>
      </p:sp>
      <p:pic>
        <p:nvPicPr>
          <p:cNvPr id="5" name="Picture 2" descr="C:\Documents and Settings\Bezkorovaynaya\Мои документы\Work\KAV-KIS 2011 screenshots\KIS 2011 11.0.0.232 RU\0016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5989"/>
            <a:ext cx="15621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Bezkorovaynaya\Мои документы\Work\KAV-KIS 2011 screenshots\KIS 2011 11.0.0.232 RU\002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12964"/>
            <a:ext cx="1552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nts and Settings\Bezkorovaynaya\Мои документы\Work\KAV-KIS 2011 screenshots\KIS 2011 11.0.0.232 RU\0024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72877"/>
            <a:ext cx="45529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Bezkorovaynaya\Мои документы\Work\KAV-KIS 2011 screenshots\KIS 2011 11.0.0.232 RU\0017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88777"/>
            <a:ext cx="32385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9855" y="404664"/>
            <a:ext cx="422423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Гаджет рабочего стола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41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>
            <a:spLocks noGrp="1"/>
          </p:cNvSpPr>
          <p:nvPr>
            <p:ph idx="4294967295"/>
          </p:nvPr>
        </p:nvSpPr>
        <p:spPr bwMode="auto">
          <a:xfrm>
            <a:off x="285750" y="1596727"/>
            <a:ext cx="8572500" cy="42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</a:pPr>
            <a:r>
              <a:rPr lang="ru-RU" sz="2200" dirty="0" smtClean="0">
                <a:latin typeface="+mj-lt"/>
                <a:cs typeface="Arial" charset="0"/>
              </a:rPr>
              <a:t>Улучшена производительность версии 2011 и уменьшено ее влияние на работу системы</a:t>
            </a:r>
          </a:p>
          <a:p>
            <a:pPr>
              <a:spcBef>
                <a:spcPts val="1200"/>
              </a:spcBef>
            </a:pPr>
            <a:r>
              <a:rPr lang="ru-RU" sz="2200" dirty="0" smtClean="0">
                <a:latin typeface="+mj-lt"/>
                <a:cs typeface="Arial" charset="0"/>
              </a:rPr>
              <a:t>Проведённые улучшения позволяют использовать </a:t>
            </a:r>
            <a:r>
              <a:rPr lang="en-US" sz="2200" dirty="0" smtClean="0">
                <a:latin typeface="+mj-lt"/>
                <a:cs typeface="Arial" charset="0"/>
              </a:rPr>
              <a:t>KIS/KAV 2011 </a:t>
            </a:r>
            <a:r>
              <a:rPr lang="ru-RU" sz="2200" dirty="0" smtClean="0">
                <a:latin typeface="+mj-lt"/>
                <a:cs typeface="Arial" charset="0"/>
              </a:rPr>
              <a:t>на </a:t>
            </a:r>
            <a:r>
              <a:rPr lang="ru-RU" sz="2200" dirty="0" err="1" smtClean="0">
                <a:latin typeface="+mj-lt"/>
                <a:cs typeface="Arial" charset="0"/>
              </a:rPr>
              <a:t>нетбуках</a:t>
            </a:r>
            <a:r>
              <a:rPr lang="ru-RU" sz="2200" dirty="0" smtClean="0">
                <a:latin typeface="+mj-lt"/>
                <a:cs typeface="Arial" charset="0"/>
              </a:rPr>
              <a:t> без существенного замедления работы</a:t>
            </a:r>
            <a:endParaRPr lang="en-US" sz="2200" dirty="0" smtClean="0">
              <a:latin typeface="+mj-lt"/>
              <a:cs typeface="Arial" charset="0"/>
            </a:endParaRPr>
          </a:p>
          <a:p>
            <a:pPr>
              <a:spcBef>
                <a:spcPts val="1200"/>
              </a:spcBef>
            </a:pPr>
            <a:r>
              <a:rPr lang="ru-RU" sz="2200" dirty="0" smtClean="0">
                <a:latin typeface="+mj-lt"/>
                <a:cs typeface="Arial" charset="0"/>
              </a:rPr>
              <a:t>Ресурсоемкие задачи (например, сканирование, обновление) запускаются только в те периоды, когда компьютер включен, но не используется</a:t>
            </a:r>
          </a:p>
          <a:p>
            <a:pPr>
              <a:spcBef>
                <a:spcPts val="1200"/>
              </a:spcBef>
            </a:pPr>
            <a:r>
              <a:rPr lang="ru-RU" sz="2200" dirty="0" smtClean="0">
                <a:latin typeface="+mj-lt"/>
                <a:cs typeface="Arial" charset="0"/>
              </a:rPr>
              <a:t>Поддерживают основные разрешения экрана, используемые на </a:t>
            </a:r>
            <a:r>
              <a:rPr lang="ru-RU" sz="2200" dirty="0" err="1" smtClean="0">
                <a:latin typeface="+mj-lt"/>
                <a:cs typeface="Arial" charset="0"/>
              </a:rPr>
              <a:t>нетбуках</a:t>
            </a:r>
            <a:r>
              <a:rPr lang="ru-RU" sz="2200" dirty="0" smtClean="0">
                <a:latin typeface="+mj-lt"/>
                <a:cs typeface="Arial" charset="0"/>
              </a:rPr>
              <a:t> (1024x600 и 1366x768)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75555" y="404664"/>
            <a:ext cx="455284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Минимальное влияние на</a:t>
            </a:r>
          </a:p>
          <a:p>
            <a:pPr algn="ctr"/>
            <a:r>
              <a:rPr lang="ru-RU" sz="2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Производительность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2160" y="609329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Kaspersky CRYSTAL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2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67335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Решения для корпоративных заказчиков</a:t>
            </a:r>
          </a:p>
          <a:p>
            <a:pPr algn="ctr"/>
            <a:r>
              <a:rPr lang="en-US" sz="3200" b="1" cap="none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Kaspersky </a:t>
            </a:r>
            <a:r>
              <a:rPr lang="en-US" sz="3200" b="1" cap="none" spc="50" dirty="0" err="1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OpenSpace</a:t>
            </a:r>
            <a:r>
              <a:rPr lang="en-US" sz="3200" b="1" cap="none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Security</a:t>
            </a:r>
            <a:endParaRPr lang="ru-RU" sz="32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74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971054" y="1296566"/>
            <a:ext cx="7345362" cy="5084762"/>
            <a:chOff x="971054" y="1296566"/>
            <a:chExt cx="7345362" cy="5084762"/>
          </a:xfrm>
        </p:grpSpPr>
        <p:pic>
          <p:nvPicPr>
            <p:cNvPr id="3" name="Picture 3" descr="network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054" y="1296566"/>
              <a:ext cx="7345362" cy="5084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6"/>
            <p:cNvSpPr txBox="1">
              <a:spLocks noChangeArrowheads="1"/>
            </p:cNvSpPr>
            <p:nvPr/>
          </p:nvSpPr>
          <p:spPr bwMode="auto">
            <a:xfrm>
              <a:off x="6075537" y="2132856"/>
              <a:ext cx="1571625" cy="3381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ru-RU" sz="1600" b="1" dirty="0"/>
                <a:t>Сотрудники</a:t>
              </a:r>
            </a:p>
          </p:txBody>
        </p:sp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7004224" y="2740869"/>
              <a:ext cx="1057275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ru-RU" sz="1600" b="1" dirty="0"/>
                <a:t>Гости</a:t>
              </a:r>
            </a:p>
          </p:txBody>
        </p:sp>
        <p:sp>
          <p:nvSpPr>
            <p:cNvPr id="6" name="TextBox 10"/>
            <p:cNvSpPr txBox="1">
              <a:spLocks noChangeArrowheads="1"/>
            </p:cNvSpPr>
            <p:nvPr/>
          </p:nvSpPr>
          <p:spPr bwMode="auto">
            <a:xfrm>
              <a:off x="1187624" y="5204669"/>
              <a:ext cx="1016000" cy="338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en-US" sz="1600" b="1" dirty="0"/>
                <a:t>Mobile</a:t>
              </a:r>
              <a:endParaRPr lang="ru-RU" sz="1600" b="1" dirty="0"/>
            </a:p>
          </p:txBody>
        </p:sp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7077249" y="5414219"/>
              <a:ext cx="712788" cy="581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en-US" sz="1600" b="1" dirty="0"/>
                <a:t>USB,</a:t>
              </a:r>
              <a:br>
                <a:rPr lang="en-US" sz="1600" b="1" dirty="0"/>
              </a:br>
              <a:r>
                <a:rPr lang="en-US" sz="1600" b="1" dirty="0"/>
                <a:t>flash</a:t>
              </a:r>
              <a:endParaRPr lang="ru-RU" sz="1600" b="1" dirty="0"/>
            </a:p>
          </p:txBody>
        </p: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1717849" y="5801569"/>
              <a:ext cx="1057275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ru-RU" sz="1600" b="1" dirty="0"/>
                <a:t>Гости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211729" y="404664"/>
            <a:ext cx="608051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Современная корпоративная сеть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356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884613" y="1998663"/>
            <a:ext cx="4652962" cy="3395662"/>
            <a:chOff x="2562" y="1570"/>
            <a:chExt cx="3198" cy="1996"/>
          </a:xfrm>
        </p:grpSpPr>
        <p:sp>
          <p:nvSpPr>
            <p:cNvPr id="4" name="AutoShape 32"/>
            <p:cNvSpPr>
              <a:spLocks noChangeArrowheads="1"/>
            </p:cNvSpPr>
            <p:nvPr/>
          </p:nvSpPr>
          <p:spPr bwMode="auto">
            <a:xfrm flipH="1">
              <a:off x="2562" y="1570"/>
              <a:ext cx="2223" cy="1996"/>
            </a:xfrm>
            <a:prstGeom prst="flowChartDelay">
              <a:avLst/>
            </a:prstGeom>
            <a:solidFill>
              <a:srgbClr val="005447">
                <a:alpha val="10001"/>
              </a:srgbClr>
            </a:solidFill>
            <a:ln w="762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5" name="Rectangle 33"/>
            <p:cNvSpPr>
              <a:spLocks noChangeArrowheads="1"/>
            </p:cNvSpPr>
            <p:nvPr/>
          </p:nvSpPr>
          <p:spPr bwMode="auto">
            <a:xfrm>
              <a:off x="4785" y="1570"/>
              <a:ext cx="975" cy="1996"/>
            </a:xfrm>
            <a:prstGeom prst="rect">
              <a:avLst/>
            </a:prstGeom>
            <a:solidFill>
              <a:srgbClr val="005447">
                <a:alpha val="10001"/>
              </a:srgbClr>
            </a:solidFill>
            <a:ln w="762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5391150" y="2263775"/>
            <a:ext cx="3146425" cy="2808288"/>
            <a:chOff x="3597" y="1726"/>
            <a:chExt cx="2163" cy="1651"/>
          </a:xfrm>
        </p:grpSpPr>
        <p:sp>
          <p:nvSpPr>
            <p:cNvPr id="7" name="AutoShape 35"/>
            <p:cNvSpPr>
              <a:spLocks noChangeArrowheads="1"/>
            </p:cNvSpPr>
            <p:nvPr/>
          </p:nvSpPr>
          <p:spPr bwMode="auto">
            <a:xfrm flipH="1">
              <a:off x="3597" y="1726"/>
              <a:ext cx="1745" cy="1651"/>
            </a:xfrm>
            <a:prstGeom prst="flowChartDelay">
              <a:avLst/>
            </a:prstGeom>
            <a:solidFill>
              <a:srgbClr val="005447">
                <a:alpha val="20000"/>
              </a:srgbClr>
            </a:solidFill>
            <a:ln w="762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Rectangle 36"/>
            <p:cNvSpPr>
              <a:spLocks noChangeArrowheads="1"/>
            </p:cNvSpPr>
            <p:nvPr/>
          </p:nvSpPr>
          <p:spPr bwMode="auto">
            <a:xfrm>
              <a:off x="5342" y="1727"/>
              <a:ext cx="418" cy="1646"/>
            </a:xfrm>
            <a:prstGeom prst="rect">
              <a:avLst/>
            </a:prstGeom>
            <a:solidFill>
              <a:srgbClr val="005447">
                <a:alpha val="20000"/>
              </a:srgbClr>
            </a:solidFill>
            <a:ln w="762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" name="Line 37"/>
          <p:cNvSpPr>
            <a:spLocks noChangeShapeType="1"/>
          </p:cNvSpPr>
          <p:nvPr/>
        </p:nvSpPr>
        <p:spPr bwMode="auto">
          <a:xfrm>
            <a:off x="1181100" y="3705225"/>
            <a:ext cx="6861175" cy="0"/>
          </a:xfrm>
          <a:prstGeom prst="line">
            <a:avLst/>
          </a:prstGeom>
          <a:noFill/>
          <a:ln w="76200">
            <a:solidFill>
              <a:srgbClr val="00544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3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2263" y="2855913"/>
            <a:ext cx="20447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0" descr="04-computer-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5075" y="3051175"/>
            <a:ext cx="70485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1" descr="04-computer-rot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0713" y="3233738"/>
            <a:ext cx="75723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42"/>
          <p:cNvSpPr>
            <a:spLocks noChangeArrowheads="1"/>
          </p:cNvSpPr>
          <p:nvPr/>
        </p:nvSpPr>
        <p:spPr bwMode="auto">
          <a:xfrm rot="-5400000">
            <a:off x="2247107" y="1556544"/>
            <a:ext cx="4929187" cy="4289425"/>
          </a:xfrm>
          <a:custGeom>
            <a:avLst/>
            <a:gdLst>
              <a:gd name="T0" fmla="*/ 2464611 w 21600"/>
              <a:gd name="T1" fmla="*/ 0 h 21600"/>
              <a:gd name="T2" fmla="*/ 130077 w 21600"/>
              <a:gd name="T3" fmla="*/ 2153340 h 21600"/>
              <a:gd name="T4" fmla="*/ 2464611 w 21600"/>
              <a:gd name="T5" fmla="*/ 226354 h 21600"/>
              <a:gd name="T6" fmla="*/ 4799145 w 21600"/>
              <a:gd name="T7" fmla="*/ 215334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6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0" y="10843"/>
                </a:moveTo>
                <a:cubicBezTo>
                  <a:pt x="1140" y="10828"/>
                  <a:pt x="1140" y="10814"/>
                  <a:pt x="1140" y="10800"/>
                </a:cubicBezTo>
                <a:cubicBezTo>
                  <a:pt x="1140" y="5464"/>
                  <a:pt x="5464" y="1140"/>
                  <a:pt x="10800" y="1140"/>
                </a:cubicBezTo>
                <a:cubicBezTo>
                  <a:pt x="16135" y="1140"/>
                  <a:pt x="20460" y="5464"/>
                  <a:pt x="20460" y="10800"/>
                </a:cubicBezTo>
                <a:cubicBezTo>
                  <a:pt x="20460" y="10814"/>
                  <a:pt x="20459" y="10828"/>
                  <a:pt x="20459" y="10843"/>
                </a:cubicBezTo>
                <a:lnTo>
                  <a:pt x="21599" y="10848"/>
                </a:lnTo>
                <a:cubicBezTo>
                  <a:pt x="21599" y="10832"/>
                  <a:pt x="21600" y="10816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16"/>
                  <a:pt x="0" y="10832"/>
                  <a:pt x="0" y="10848"/>
                </a:cubicBezTo>
                <a:close/>
              </a:path>
            </a:pathLst>
          </a:custGeom>
          <a:solidFill>
            <a:srgbClr val="005447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pic>
        <p:nvPicPr>
          <p:cNvPr id="14" name="Picture 43" descr="server-small-green-rotated-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5400" y="3001963"/>
            <a:ext cx="642938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4281488" y="4159250"/>
            <a:ext cx="969962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005447"/>
                </a:solidFill>
                <a:latin typeface="Arial" charset="0"/>
              </a:rPr>
              <a:t>Сервера электронной почты</a:t>
            </a: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5965825" y="4159250"/>
            <a:ext cx="9239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005447"/>
                </a:solidFill>
                <a:latin typeface="Arial" charset="0"/>
              </a:rPr>
              <a:t>Рабочие станции</a:t>
            </a: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7250113" y="4195763"/>
            <a:ext cx="9239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005447"/>
                </a:solidFill>
                <a:latin typeface="Arial" charset="0"/>
              </a:rPr>
              <a:t>Сетевые серверы</a:t>
            </a:r>
          </a:p>
        </p:txBody>
      </p:sp>
      <p:sp>
        <p:nvSpPr>
          <p:cNvPr id="18" name="Text Box 47"/>
          <p:cNvSpPr txBox="1">
            <a:spLocks noChangeArrowheads="1"/>
          </p:cNvSpPr>
          <p:nvPr/>
        </p:nvSpPr>
        <p:spPr bwMode="auto">
          <a:xfrm>
            <a:off x="917575" y="4476750"/>
            <a:ext cx="9239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005447"/>
                </a:solidFill>
                <a:latin typeface="Arial" charset="0"/>
              </a:rPr>
              <a:t>Сеть Интернет</a:t>
            </a:r>
          </a:p>
        </p:txBody>
      </p:sp>
      <p:pic>
        <p:nvPicPr>
          <p:cNvPr id="19" name="Picture 48" descr="server-small-green-rotated-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8313" y="3241675"/>
            <a:ext cx="642937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3028950" y="4159250"/>
            <a:ext cx="9223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005447"/>
                </a:solidFill>
                <a:latin typeface="Arial" charset="0"/>
              </a:rPr>
              <a:t>Шлюз</a:t>
            </a:r>
          </a:p>
        </p:txBody>
      </p:sp>
      <p:pic>
        <p:nvPicPr>
          <p:cNvPr id="21" name="Picture 50" descr="04-computer-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675" y="3543300"/>
            <a:ext cx="7064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1" descr="server-small-green-rotated-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875" y="3233738"/>
            <a:ext cx="642938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52"/>
          <p:cNvSpPr>
            <a:spLocks noChangeArrowheads="1"/>
          </p:cNvSpPr>
          <p:nvPr/>
        </p:nvSpPr>
        <p:spPr bwMode="auto">
          <a:xfrm rot="-5400000">
            <a:off x="3633788" y="2217738"/>
            <a:ext cx="3373437" cy="2935287"/>
          </a:xfrm>
          <a:custGeom>
            <a:avLst/>
            <a:gdLst>
              <a:gd name="T0" fmla="*/ 1686448 w 21600"/>
              <a:gd name="T1" fmla="*/ 0 h 21600"/>
              <a:gd name="T2" fmla="*/ 42942 w 21600"/>
              <a:gd name="T3" fmla="*/ 1415721 h 21600"/>
              <a:gd name="T4" fmla="*/ 1686448 w 21600"/>
              <a:gd name="T5" fmla="*/ 73124 h 21600"/>
              <a:gd name="T6" fmla="*/ 3329953 w 21600"/>
              <a:gd name="T7" fmla="*/ 141572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 w 21600"/>
              <a:gd name="T13" fmla="*/ 0 h 21600"/>
              <a:gd name="T14" fmla="*/ 21264 w 21600"/>
              <a:gd name="T15" fmla="*/ 1333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4" y="10426"/>
                </a:moveTo>
                <a:cubicBezTo>
                  <a:pt x="746" y="4907"/>
                  <a:pt x="5277" y="537"/>
                  <a:pt x="10800" y="538"/>
                </a:cubicBezTo>
                <a:cubicBezTo>
                  <a:pt x="16322" y="538"/>
                  <a:pt x="20853" y="4907"/>
                  <a:pt x="21055" y="10426"/>
                </a:cubicBezTo>
                <a:lnTo>
                  <a:pt x="21592" y="10406"/>
                </a:lnTo>
                <a:cubicBezTo>
                  <a:pt x="21381" y="4598"/>
                  <a:pt x="16611" y="-1"/>
                  <a:pt x="10799" y="0"/>
                </a:cubicBezTo>
                <a:cubicBezTo>
                  <a:pt x="4988" y="0"/>
                  <a:pt x="218" y="4598"/>
                  <a:pt x="7" y="10406"/>
                </a:cubicBezTo>
                <a:close/>
              </a:path>
            </a:pathLst>
          </a:custGeom>
          <a:solidFill>
            <a:srgbClr val="005447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 rot="-5400000">
            <a:off x="5155406" y="2443957"/>
            <a:ext cx="2790825" cy="2427288"/>
          </a:xfrm>
          <a:custGeom>
            <a:avLst/>
            <a:gdLst>
              <a:gd name="T0" fmla="*/ 1395592 w 21600"/>
              <a:gd name="T1" fmla="*/ 0 h 21600"/>
              <a:gd name="T2" fmla="*/ 35536 w 21600"/>
              <a:gd name="T3" fmla="*/ 1170882 h 21600"/>
              <a:gd name="T4" fmla="*/ 1395592 w 21600"/>
              <a:gd name="T5" fmla="*/ 60478 h 21600"/>
              <a:gd name="T6" fmla="*/ 2755648 w 21600"/>
              <a:gd name="T7" fmla="*/ 11708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 w 21600"/>
              <a:gd name="T13" fmla="*/ 0 h 21600"/>
              <a:gd name="T14" fmla="*/ 21264 w 21600"/>
              <a:gd name="T15" fmla="*/ 1333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4" y="10426"/>
                </a:moveTo>
                <a:cubicBezTo>
                  <a:pt x="746" y="4907"/>
                  <a:pt x="5277" y="537"/>
                  <a:pt x="10800" y="538"/>
                </a:cubicBezTo>
                <a:cubicBezTo>
                  <a:pt x="16322" y="538"/>
                  <a:pt x="20853" y="4907"/>
                  <a:pt x="21055" y="10426"/>
                </a:cubicBezTo>
                <a:lnTo>
                  <a:pt x="21592" y="10406"/>
                </a:lnTo>
                <a:cubicBezTo>
                  <a:pt x="21381" y="4598"/>
                  <a:pt x="16611" y="-1"/>
                  <a:pt x="10799" y="0"/>
                </a:cubicBezTo>
                <a:cubicBezTo>
                  <a:pt x="4988" y="0"/>
                  <a:pt x="218" y="4598"/>
                  <a:pt x="7" y="10406"/>
                </a:cubicBezTo>
                <a:close/>
              </a:path>
            </a:pathLst>
          </a:custGeom>
          <a:solidFill>
            <a:srgbClr val="005447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25" name="Text Box 54"/>
          <p:cNvSpPr txBox="1">
            <a:spLocks noChangeArrowheads="1"/>
          </p:cNvSpPr>
          <p:nvPr/>
        </p:nvSpPr>
        <p:spPr bwMode="auto">
          <a:xfrm>
            <a:off x="3489325" y="1958975"/>
            <a:ext cx="1254125" cy="3968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000000"/>
                </a:solidFill>
                <a:latin typeface="Arial" charset="0"/>
              </a:rPr>
              <a:t>Уровень защиты шлюзов</a:t>
            </a:r>
          </a:p>
        </p:txBody>
      </p:sp>
      <p:sp>
        <p:nvSpPr>
          <p:cNvPr id="26" name="Text Box 55"/>
          <p:cNvSpPr txBox="1">
            <a:spLocks noChangeArrowheads="1"/>
          </p:cNvSpPr>
          <p:nvPr/>
        </p:nvSpPr>
        <p:spPr bwMode="auto">
          <a:xfrm>
            <a:off x="4678363" y="2190750"/>
            <a:ext cx="1649412" cy="3968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000000"/>
                </a:solidFill>
                <a:latin typeface="Arial" charset="0"/>
              </a:rPr>
              <a:t>Уровень защиты почтовых систем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6129338" y="2422525"/>
            <a:ext cx="2243137" cy="3968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000000"/>
                </a:solidFill>
                <a:latin typeface="Arial" charset="0"/>
              </a:rPr>
              <a:t>Уровень защиты сетевых серверов и рабочих станций </a:t>
            </a:r>
          </a:p>
        </p:txBody>
      </p:sp>
      <p:pic>
        <p:nvPicPr>
          <p:cNvPr id="28" name="Picture 57" descr="server-small-green-rotated-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8338" y="3001963"/>
            <a:ext cx="642937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8" descr="server-small-green-rotated-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3" y="3233738"/>
            <a:ext cx="642937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92" descr="Kav_Logo_COLOR-trans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2638" y="2808288"/>
            <a:ext cx="37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92" descr="Kav_Logo_COLOR-trans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5700" y="2808288"/>
            <a:ext cx="37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2" descr="Kav_Logo_COLOR-trans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8825" y="2808288"/>
            <a:ext cx="37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3054912" y="404664"/>
            <a:ext cx="4394153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Многоуровневая защита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6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56"/>
          <p:cNvSpPr>
            <a:spLocks noChangeArrowheads="1"/>
          </p:cNvSpPr>
          <p:nvPr/>
        </p:nvSpPr>
        <p:spPr bwMode="auto">
          <a:xfrm>
            <a:off x="519113" y="1268413"/>
            <a:ext cx="8012112" cy="4225925"/>
          </a:xfrm>
          <a:prstGeom prst="ellipse">
            <a:avLst/>
          </a:prstGeom>
          <a:solidFill>
            <a:srgbClr val="339966"/>
          </a:solidFill>
          <a:ln w="28575" algn="ctr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3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Oval 54"/>
          <p:cNvSpPr>
            <a:spLocks noChangeArrowheads="1"/>
          </p:cNvSpPr>
          <p:nvPr/>
        </p:nvSpPr>
        <p:spPr bwMode="auto">
          <a:xfrm>
            <a:off x="611188" y="1495425"/>
            <a:ext cx="5499100" cy="3795713"/>
          </a:xfrm>
          <a:prstGeom prst="ellipse">
            <a:avLst/>
          </a:prstGeom>
          <a:solidFill>
            <a:srgbClr val="339966"/>
          </a:solidFill>
          <a:ln w="28575" algn="ctr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3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Oval 53"/>
          <p:cNvSpPr>
            <a:spLocks noChangeArrowheads="1"/>
          </p:cNvSpPr>
          <p:nvPr/>
        </p:nvSpPr>
        <p:spPr bwMode="auto">
          <a:xfrm>
            <a:off x="530225" y="1746250"/>
            <a:ext cx="4162425" cy="3287713"/>
          </a:xfrm>
          <a:prstGeom prst="ellipse">
            <a:avLst/>
          </a:prstGeom>
          <a:solidFill>
            <a:srgbClr val="339966"/>
          </a:solidFill>
          <a:ln w="28575" algn="ctr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3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00138" y="5564188"/>
            <a:ext cx="4932362" cy="576262"/>
          </a:xfrm>
          <a:prstGeom prst="rect">
            <a:avLst/>
          </a:prstGeom>
          <a:gradFill rotWithShape="1">
            <a:gsLst>
              <a:gs pos="0">
                <a:srgbClr val="2FAB82"/>
              </a:gs>
              <a:gs pos="100000">
                <a:srgbClr val="1F4D37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6A9278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Kaspersky Work Space Security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01788" y="5564188"/>
            <a:ext cx="4929187" cy="576262"/>
          </a:xfrm>
          <a:prstGeom prst="rect">
            <a:avLst/>
          </a:prstGeom>
          <a:gradFill rotWithShape="1">
            <a:gsLst>
              <a:gs pos="0">
                <a:srgbClr val="2FAB82"/>
              </a:gs>
              <a:gs pos="100000">
                <a:srgbClr val="1F4D37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6A9278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Kaspersky Business Space Security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17713" y="5564188"/>
            <a:ext cx="4930775" cy="576262"/>
          </a:xfrm>
          <a:prstGeom prst="rect">
            <a:avLst/>
          </a:prstGeom>
          <a:gradFill rotWithShape="1">
            <a:gsLst>
              <a:gs pos="0">
                <a:srgbClr val="2FAB82"/>
              </a:gs>
              <a:gs pos="100000">
                <a:srgbClr val="1F4D37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6A9278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Kaspersky Enterprise Space Security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86025" y="5564188"/>
            <a:ext cx="4746625" cy="576262"/>
          </a:xfrm>
          <a:prstGeom prst="rect">
            <a:avLst/>
          </a:prstGeom>
          <a:gradFill rotWithShape="1">
            <a:gsLst>
              <a:gs pos="0">
                <a:srgbClr val="2FAB82"/>
              </a:gs>
              <a:gs pos="100000">
                <a:srgbClr val="1F4D37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6A9278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Kaspersky Total Space Security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" name="Oval 52"/>
          <p:cNvSpPr>
            <a:spLocks noChangeArrowheads="1"/>
          </p:cNvSpPr>
          <p:nvPr/>
        </p:nvSpPr>
        <p:spPr bwMode="auto">
          <a:xfrm>
            <a:off x="541338" y="2411413"/>
            <a:ext cx="2870200" cy="2033587"/>
          </a:xfrm>
          <a:prstGeom prst="ellipse">
            <a:avLst/>
          </a:prstGeom>
          <a:solidFill>
            <a:srgbClr val="339966"/>
          </a:solidFill>
          <a:ln w="28575" algn="ctr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34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3662363" y="2754313"/>
            <a:ext cx="835025" cy="1258887"/>
            <a:chOff x="2170" y="1605"/>
            <a:chExt cx="526" cy="793"/>
          </a:xfrm>
        </p:grpSpPr>
        <p:pic>
          <p:nvPicPr>
            <p:cNvPr id="12" name="Rectangle 39736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70" y="1746"/>
              <a:ext cx="443" cy="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1" descr="file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2" y="1605"/>
              <a:ext cx="204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4918075" y="2673350"/>
            <a:ext cx="865188" cy="1352550"/>
            <a:chOff x="2961" y="1554"/>
            <a:chExt cx="544" cy="852"/>
          </a:xfrm>
        </p:grpSpPr>
        <p:pic>
          <p:nvPicPr>
            <p:cNvPr id="15" name="Rectangle 39732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61" y="1728"/>
              <a:ext cx="426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9" descr="antispamX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01" y="1685"/>
              <a:ext cx="204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17" name="Picture 66" descr="mailX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31" y="1554"/>
              <a:ext cx="211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849313" y="2517775"/>
            <a:ext cx="2473325" cy="1712913"/>
            <a:chOff x="580" y="1768"/>
            <a:chExt cx="1688" cy="1079"/>
          </a:xfrm>
        </p:grpSpPr>
        <p:pic>
          <p:nvPicPr>
            <p:cNvPr id="19" name="Picture 31" descr="antihackerX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51" y="2426"/>
              <a:ext cx="221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20" name="Picture 41" descr="file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13" y="1768"/>
              <a:ext cx="221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21" name="Picture 43" descr="antispam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76" y="2643"/>
              <a:ext cx="221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22" name="Picture 44" descr="webX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47" y="2160"/>
              <a:ext cx="221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23" name="Picture 45" descr="mailX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01" y="1900"/>
              <a:ext cx="221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580" y="1888"/>
              <a:ext cx="1270" cy="926"/>
              <a:chOff x="580" y="1888"/>
              <a:chExt cx="1270" cy="926"/>
            </a:xfrm>
          </p:grpSpPr>
          <p:pic>
            <p:nvPicPr>
              <p:cNvPr id="25" name="Rectangle 39732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80" y="1888"/>
                <a:ext cx="493" cy="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Rectangle 4"/>
              <p:cNvPicPr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414" y="2150"/>
                <a:ext cx="436" cy="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Rectangle 39732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876" y="1893"/>
                <a:ext cx="492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8" name="Group 55"/>
              <p:cNvGrpSpPr>
                <a:grpSpLocks/>
              </p:cNvGrpSpPr>
              <p:nvPr/>
            </p:nvGrpSpPr>
            <p:grpSpPr bwMode="auto">
              <a:xfrm>
                <a:off x="924" y="2341"/>
                <a:ext cx="382" cy="473"/>
                <a:chOff x="4386" y="3125"/>
                <a:chExt cx="338" cy="473"/>
              </a:xfrm>
            </p:grpSpPr>
            <p:pic>
              <p:nvPicPr>
                <p:cNvPr id="29" name="Rectangle 408596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568" y="3125"/>
                  <a:ext cx="156" cy="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Rectangle 408596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477" y="3216"/>
                  <a:ext cx="156" cy="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Rectangle 408596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386" y="3306"/>
                  <a:ext cx="156" cy="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6499225" y="2043113"/>
            <a:ext cx="839788" cy="2825750"/>
            <a:chOff x="4185" y="1518"/>
            <a:chExt cx="573" cy="1780"/>
          </a:xfrm>
        </p:grpSpPr>
        <p:pic>
          <p:nvPicPr>
            <p:cNvPr id="33" name="Rectangle 39732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185" y="1581"/>
              <a:ext cx="467" cy="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60" descr="webX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37" y="1518"/>
              <a:ext cx="221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35" name="Rectangle 39732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21" y="2611"/>
              <a:ext cx="467" cy="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58" descr="antispam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26" y="2521"/>
              <a:ext cx="221" cy="20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  <p:sp>
        <p:nvSpPr>
          <p:cNvPr id="37" name="Прямоугольник 36"/>
          <p:cNvSpPr/>
          <p:nvPr/>
        </p:nvSpPr>
        <p:spPr>
          <a:xfrm>
            <a:off x="2633326" y="404664"/>
            <a:ext cx="523733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Kaspersky </a:t>
            </a:r>
            <a:r>
              <a:rPr lang="en-US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OpenSpace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Security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180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797175" y="1268413"/>
            <a:ext cx="5989638" cy="49990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990000"/>
              </a:buClr>
              <a:defRPr/>
            </a:pPr>
            <a:r>
              <a:rPr lang="ru-RU" sz="3000" b="1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Уровень обнаружения</a:t>
            </a:r>
          </a:p>
          <a:p>
            <a:pPr>
              <a:lnSpc>
                <a:spcPct val="90000"/>
              </a:lnSpc>
              <a:buClr>
                <a:srgbClr val="990000"/>
              </a:buClr>
              <a:defRPr/>
            </a:pPr>
            <a:r>
              <a:rPr lang="ru-RU" sz="3000" b="1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Скорость работы</a:t>
            </a:r>
          </a:p>
          <a:p>
            <a:pPr>
              <a:lnSpc>
                <a:spcPct val="90000"/>
              </a:lnSpc>
              <a:buClr>
                <a:srgbClr val="990000"/>
              </a:buClr>
              <a:defRPr/>
            </a:pPr>
            <a:r>
              <a:rPr lang="ru-RU" sz="3000" b="1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Надёжность</a:t>
            </a:r>
          </a:p>
          <a:p>
            <a:pPr>
              <a:lnSpc>
                <a:spcPct val="90000"/>
              </a:lnSpc>
              <a:buClr>
                <a:srgbClr val="990000"/>
              </a:buClr>
              <a:defRPr/>
            </a:pPr>
            <a:r>
              <a:rPr lang="ru-RU" sz="3000" b="1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Частота появления обновлений</a:t>
            </a:r>
          </a:p>
          <a:p>
            <a:pPr>
              <a:lnSpc>
                <a:spcPct val="90000"/>
              </a:lnSpc>
              <a:buClr>
                <a:srgbClr val="990000"/>
              </a:buClr>
              <a:defRPr/>
            </a:pPr>
            <a:r>
              <a:rPr lang="ru-RU" sz="3000" b="1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Реакция на появление новых угроз</a:t>
            </a:r>
          </a:p>
          <a:p>
            <a:pPr>
              <a:lnSpc>
                <a:spcPct val="90000"/>
              </a:lnSpc>
              <a:buClr>
                <a:srgbClr val="990000"/>
              </a:buClr>
              <a:defRPr/>
            </a:pPr>
            <a:r>
              <a:rPr lang="ru-RU" sz="3000" b="1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Комплексная защита</a:t>
            </a:r>
          </a:p>
          <a:p>
            <a:pPr>
              <a:lnSpc>
                <a:spcPct val="90000"/>
              </a:lnSpc>
              <a:buClr>
                <a:srgbClr val="990000"/>
              </a:buClr>
              <a:defRPr/>
            </a:pPr>
            <a:r>
              <a:rPr lang="ru-RU" sz="3000" b="1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Поддержка разных платформ</a:t>
            </a:r>
          </a:p>
          <a:p>
            <a:pPr>
              <a:lnSpc>
                <a:spcPct val="90000"/>
              </a:lnSpc>
              <a:buClr>
                <a:srgbClr val="990000"/>
              </a:buClr>
              <a:defRPr/>
            </a:pPr>
            <a:r>
              <a:rPr lang="ru-RU" sz="3000" b="1" smtClean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Круглосуточная техническая поддержка</a:t>
            </a:r>
            <a:endParaRPr lang="ru-RU" sz="3000" b="1" dirty="0">
              <a:solidFill>
                <a:srgbClr val="3399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3" descr="Большой палец-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1" b="96104" l="2778" r="930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9425" y="1727200"/>
            <a:ext cx="2057400" cy="29337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18958" y="404664"/>
            <a:ext cx="606608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Преимущества для пользователей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5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61821" y="404664"/>
            <a:ext cx="558037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Обновление </a:t>
            </a:r>
            <a:r>
              <a:rPr lang="ru-RU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линейкий</a:t>
            </a:r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KOSS (R2)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215900" y="1270000"/>
            <a:ext cx="8748713" cy="4679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230188" indent="-230188" eaLnBrk="1" hangingPunct="1"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ru-RU" sz="2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Приложения </a:t>
            </a: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на новом ядре (версия 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6.0 R2):</a:t>
            </a: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230188" indent="-230188" eaLnBrk="1" hangingPunct="1">
              <a:buClr>
                <a:srgbClr val="A50021"/>
              </a:buClr>
              <a:buFont typeface="Wingdings" pitchFamily="2" charset="2"/>
              <a:buChar char=""/>
              <a:defRPr/>
            </a:pP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Антивирус Касперского 6.0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R2 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для 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Windows </a:t>
            </a:r>
            <a:r>
              <a:rPr lang="en-US" sz="2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Workstations</a:t>
            </a:r>
            <a:r>
              <a:rPr lang="en-US" sz="2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защита рабочих станций)</a:t>
            </a:r>
          </a:p>
          <a:p>
            <a:pPr marL="230188" indent="-230188" eaLnBrk="1" hangingPunct="1">
              <a:buClr>
                <a:srgbClr val="A50021"/>
              </a:buClr>
              <a:buFont typeface="Wingdings" pitchFamily="2" charset="2"/>
              <a:buChar char=""/>
              <a:defRPr/>
            </a:pP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Антивирус Касперского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6.0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R2 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для 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Window Servers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защита серверов)</a:t>
            </a:r>
            <a:endParaRPr lang="en-US" sz="2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230188" indent="-230188" eaLnBrk="1" hangingPunct="1">
              <a:buClr>
                <a:srgbClr val="A50021"/>
              </a:buClr>
              <a:buFont typeface="Wingdings" pitchFamily="2" charset="2"/>
              <a:buChar char=""/>
              <a:defRPr/>
            </a:pP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Kaspersky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Second Opinion Solution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6.0 R2</a:t>
            </a: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230188" indent="-230188" eaLnBrk="1" hangingPunct="1">
              <a:buClr>
                <a:srgbClr val="A50021"/>
              </a:buClr>
              <a:buFont typeface="Wingdings" pitchFamily="2" charset="2"/>
              <a:buChar char=""/>
              <a:defRPr/>
            </a:pP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230188" indent="-230188" eaLnBrk="1" hangingPunct="1"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Новое средство управления:</a:t>
            </a:r>
          </a:p>
          <a:p>
            <a:pPr marL="230188" indent="-230188" eaLnBrk="1" hangingPunct="1">
              <a:buClr>
                <a:srgbClr val="A50021"/>
              </a:buClr>
              <a:buFont typeface="Wingdings" pitchFamily="2" charset="2"/>
              <a:buChar char=""/>
              <a:defRPr/>
            </a:pP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Kaspersky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Administration Kit</a:t>
            </a: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8.0</a:t>
            </a:r>
            <a:endParaRPr lang="en-US" sz="2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3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иконка_защи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2603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иконка_файловый антивиру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661" y="105251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иконка_веб-антивиру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661" y="170021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иконка_почтовый антивиру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2324" y="2387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иконка_PD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2324" y="31067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иконка_антихакер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661" y="37163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иконка_антиспам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661" y="436562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иконка_контроль устройств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661" y="501332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иконка_антишпион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2636" y="5640388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3081486" y="900113"/>
            <a:ext cx="4943982" cy="53860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215000"/>
              </a:lnSpc>
              <a:defRPr/>
            </a:pPr>
            <a:r>
              <a:rPr lang="ru-RU" sz="2000" b="1" dirty="0">
                <a:latin typeface="+mj-lt"/>
                <a:cs typeface="Arial" pitchFamily="34" charset="0"/>
              </a:rPr>
              <a:t>Файловый антивирус (</a:t>
            </a:r>
            <a:r>
              <a:rPr lang="ru-RU" sz="20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улучшено!</a:t>
            </a:r>
            <a:r>
              <a:rPr lang="ru-RU" sz="2000" b="1" dirty="0">
                <a:latin typeface="+mj-lt"/>
                <a:cs typeface="Arial" pitchFamily="34" charset="0"/>
              </a:rPr>
              <a:t>)</a:t>
            </a:r>
          </a:p>
          <a:p>
            <a:pPr>
              <a:lnSpc>
                <a:spcPct val="215000"/>
              </a:lnSpc>
              <a:defRPr/>
            </a:pPr>
            <a:r>
              <a:rPr lang="ru-RU" sz="2000" b="1" dirty="0">
                <a:latin typeface="+mj-lt"/>
                <a:cs typeface="Arial" pitchFamily="34" charset="0"/>
              </a:rPr>
              <a:t>Веб-антивирус (</a:t>
            </a:r>
            <a:r>
              <a:rPr lang="ru-RU" sz="20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улучшено!</a:t>
            </a:r>
            <a:r>
              <a:rPr lang="ru-RU" sz="2000" b="1" dirty="0">
                <a:latin typeface="+mj-lt"/>
                <a:cs typeface="Arial" pitchFamily="34" charset="0"/>
              </a:rPr>
              <a:t>)</a:t>
            </a:r>
          </a:p>
          <a:p>
            <a:pPr>
              <a:lnSpc>
                <a:spcPct val="215000"/>
              </a:lnSpc>
              <a:defRPr/>
            </a:pPr>
            <a:r>
              <a:rPr lang="ru-RU" sz="2000" b="1" dirty="0">
                <a:latin typeface="+mj-lt"/>
                <a:cs typeface="Arial" pitchFamily="34" charset="0"/>
              </a:rPr>
              <a:t>Почтовый антивирус (</a:t>
            </a:r>
            <a:r>
              <a:rPr lang="ru-RU" sz="20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улучшено!</a:t>
            </a:r>
            <a:r>
              <a:rPr lang="ru-RU" sz="2000" b="1" dirty="0">
                <a:latin typeface="+mj-lt"/>
                <a:cs typeface="Arial" pitchFamily="34" charset="0"/>
              </a:rPr>
              <a:t>)</a:t>
            </a:r>
          </a:p>
          <a:p>
            <a:pPr>
              <a:lnSpc>
                <a:spcPct val="215000"/>
              </a:lnSpc>
              <a:defRPr/>
            </a:pPr>
            <a:r>
              <a:rPr lang="ru-RU" sz="2000" b="1" dirty="0" err="1">
                <a:latin typeface="+mj-lt"/>
                <a:cs typeface="Arial" pitchFamily="34" charset="0"/>
              </a:rPr>
              <a:t>Проактивная</a:t>
            </a:r>
            <a:r>
              <a:rPr lang="ru-RU" sz="2000" b="1" dirty="0">
                <a:latin typeface="+mj-lt"/>
                <a:cs typeface="Arial" pitchFamily="34" charset="0"/>
              </a:rPr>
              <a:t> защита (</a:t>
            </a:r>
            <a:r>
              <a:rPr lang="ru-RU" sz="20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улучшено!</a:t>
            </a:r>
            <a:r>
              <a:rPr lang="ru-RU" sz="2000" b="1" dirty="0">
                <a:latin typeface="+mj-lt"/>
                <a:cs typeface="Arial" pitchFamily="34" charset="0"/>
              </a:rPr>
              <a:t>)</a:t>
            </a:r>
          </a:p>
          <a:p>
            <a:pPr>
              <a:lnSpc>
                <a:spcPct val="215000"/>
              </a:lnSpc>
              <a:defRPr/>
            </a:pPr>
            <a:r>
              <a:rPr lang="ru-RU" sz="2000" b="1" dirty="0">
                <a:latin typeface="+mj-lt"/>
                <a:cs typeface="Arial" pitchFamily="34" charset="0"/>
              </a:rPr>
              <a:t>Анти-хакер (</a:t>
            </a:r>
            <a:r>
              <a:rPr lang="ru-RU" sz="20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улучшено!</a:t>
            </a:r>
            <a:r>
              <a:rPr lang="ru-RU" sz="2000" b="1" dirty="0">
                <a:latin typeface="+mj-lt"/>
                <a:cs typeface="Arial" pitchFamily="34" charset="0"/>
              </a:rPr>
              <a:t>)</a:t>
            </a:r>
          </a:p>
          <a:p>
            <a:pPr>
              <a:lnSpc>
                <a:spcPct val="215000"/>
              </a:lnSpc>
              <a:defRPr/>
            </a:pPr>
            <a:r>
              <a:rPr lang="ru-RU" sz="2000" b="1" dirty="0">
                <a:latin typeface="+mj-lt"/>
                <a:cs typeface="Arial" pitchFamily="34" charset="0"/>
              </a:rPr>
              <a:t>Анти-спам (</a:t>
            </a:r>
            <a:r>
              <a:rPr lang="ru-RU" sz="20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улучшено!</a:t>
            </a:r>
            <a:r>
              <a:rPr lang="ru-RU" sz="2000" b="1" dirty="0">
                <a:latin typeface="+mj-lt"/>
                <a:cs typeface="Arial" pitchFamily="34" charset="0"/>
              </a:rPr>
              <a:t>)</a:t>
            </a:r>
          </a:p>
          <a:p>
            <a:pPr>
              <a:lnSpc>
                <a:spcPct val="215000"/>
              </a:lnSpc>
              <a:defRPr/>
            </a:pPr>
            <a:r>
              <a:rPr lang="ru-RU" sz="2000" b="1" dirty="0">
                <a:latin typeface="+mj-lt"/>
                <a:cs typeface="Arial" pitchFamily="34" charset="0"/>
              </a:rPr>
              <a:t>Контроль доступа (</a:t>
            </a:r>
            <a:r>
              <a:rPr lang="ru-RU" sz="20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новое!</a:t>
            </a:r>
            <a:r>
              <a:rPr lang="ru-RU" sz="2000" b="1" dirty="0">
                <a:latin typeface="+mj-lt"/>
                <a:cs typeface="Arial" pitchFamily="34" charset="0"/>
              </a:rPr>
              <a:t>)</a:t>
            </a:r>
          </a:p>
          <a:p>
            <a:pPr>
              <a:lnSpc>
                <a:spcPct val="215000"/>
              </a:lnSpc>
              <a:defRPr/>
            </a:pPr>
            <a:r>
              <a:rPr lang="ru-RU" sz="2000" b="1" dirty="0">
                <a:latin typeface="+mj-lt"/>
                <a:cs typeface="Arial" pitchFamily="34" charset="0"/>
              </a:rPr>
              <a:t>Анти-шпион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12057" y="332656"/>
            <a:ext cx="375775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Компоненты защиты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5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5440" y="332656"/>
            <a:ext cx="428354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cap="none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Кто такой </a:t>
            </a:r>
            <a:r>
              <a:rPr lang="ru-RU" sz="3500" b="1" cap="none" spc="50" dirty="0" err="1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Олоф</a:t>
            </a:r>
            <a:r>
              <a:rPr lang="ru-RU" sz="35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?</a:t>
            </a:r>
            <a:endParaRPr lang="ru-RU" sz="35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8" y="1484784"/>
            <a:ext cx="797693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9178" y="4581128"/>
            <a:ext cx="5357557" cy="869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+mj-lt"/>
              </a:rPr>
              <a:t>Статья «Полундра!» – </a:t>
            </a:r>
            <a:r>
              <a:rPr lang="en-US" b="1" dirty="0" smtClean="0">
                <a:latin typeface="+mj-lt"/>
                <a:hlinkClick r:id="rId4"/>
              </a:rPr>
              <a:t>http</a:t>
            </a:r>
            <a:r>
              <a:rPr lang="en-US" b="1" dirty="0">
                <a:latin typeface="+mj-lt"/>
                <a:hlinkClick r:id="rId4"/>
              </a:rPr>
              <a:t>://olof.ru/polundra</a:t>
            </a:r>
            <a:r>
              <a:rPr lang="en-US" b="1" dirty="0" smtClean="0">
                <a:latin typeface="+mj-lt"/>
                <a:hlinkClick r:id="rId4"/>
              </a:rPr>
              <a:t>/</a:t>
            </a:r>
            <a:endParaRPr lang="ru-RU" b="1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+mj-lt"/>
              </a:rPr>
              <a:t>Об </a:t>
            </a:r>
            <a:r>
              <a:rPr lang="ru-RU" b="1" dirty="0" err="1">
                <a:latin typeface="+mj-lt"/>
              </a:rPr>
              <a:t>Олофе</a:t>
            </a:r>
            <a:r>
              <a:rPr lang="ru-RU" b="1" dirty="0">
                <a:latin typeface="+mj-lt"/>
              </a:rPr>
              <a:t> – </a:t>
            </a:r>
            <a:r>
              <a:rPr lang="en-US" b="1" dirty="0">
                <a:latin typeface="+mj-lt"/>
                <a:hlinkClick r:id="rId5"/>
              </a:rPr>
              <a:t>http://olof.ru/about/</a:t>
            </a:r>
            <a:r>
              <a:rPr lang="ru-RU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78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1"/>
          <p:cNvSpPr>
            <a:spLocks/>
          </p:cNvSpPr>
          <p:nvPr/>
        </p:nvSpPr>
        <p:spPr bwMode="auto">
          <a:xfrm>
            <a:off x="827584" y="1916832"/>
            <a:ext cx="7704856" cy="331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sz="2600" b="1" dirty="0">
                <a:latin typeface="+mj-lt"/>
                <a:cs typeface="Arial" pitchFamily="34" charset="0"/>
              </a:rPr>
              <a:t>Имитирует запуск потенциально опасного приложения/кода </a:t>
            </a:r>
            <a:br>
              <a:rPr lang="ru-RU" sz="2600" b="1" dirty="0">
                <a:latin typeface="+mj-lt"/>
                <a:cs typeface="Arial" pitchFamily="34" charset="0"/>
              </a:rPr>
            </a:br>
            <a:r>
              <a:rPr lang="ru-RU" sz="2600" b="1" dirty="0">
                <a:latin typeface="+mj-lt"/>
                <a:cs typeface="Arial" pitchFamily="34" charset="0"/>
              </a:rPr>
              <a:t>в изолированной виртуальной среде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v"/>
              <a:defRPr/>
            </a:pPr>
            <a:endParaRPr lang="ru-RU" sz="2600" b="1" dirty="0"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sz="2600" b="1" dirty="0">
                <a:latin typeface="+mj-lt"/>
                <a:cs typeface="Arial" pitchFamily="34" charset="0"/>
              </a:rPr>
              <a:t>Анализирует все его действия и с высокой вероятностью делает вывод о потенциальной опасности ещё до запуска в реальных условиях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43797" y="332656"/>
            <a:ext cx="489428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Эвристический анализатор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41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87638" y="1138238"/>
            <a:ext cx="4222750" cy="4770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>
                <a:latin typeface="+mj-lt"/>
              </a:rPr>
              <a:t>Обнаружение</a:t>
            </a:r>
          </a:p>
        </p:txBody>
      </p:sp>
      <p:pic>
        <p:nvPicPr>
          <p:cNvPr id="4" name="Picture 5" descr="Сыщик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8556" y="2967038"/>
            <a:ext cx="2247900" cy="16383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07504" y="2132856"/>
            <a:ext cx="6515100" cy="33843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 smtClean="0">
                <a:latin typeface="+mj-lt"/>
              </a:rPr>
              <a:t>Качество детектирования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 smtClean="0">
                <a:latin typeface="+mj-lt"/>
              </a:rPr>
              <a:t>Проверка и лечение архивов, в том числе вложенных</a:t>
            </a:r>
            <a:endParaRPr lang="en-US" sz="2500" b="1" dirty="0" smtClean="0">
              <a:latin typeface="+mj-lt"/>
            </a:endParaRP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 smtClean="0">
                <a:latin typeface="+mj-lt"/>
              </a:rPr>
              <a:t>Распаковка упакованных файлов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 smtClean="0">
                <a:latin typeface="+mj-lt"/>
              </a:rPr>
              <a:t>Проверка открытых файлов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 smtClean="0">
                <a:latin typeface="+mj-lt"/>
              </a:rPr>
              <a:t>Обнаружение активных </a:t>
            </a:r>
            <a:r>
              <a:rPr lang="ru-RU" sz="2500" b="1" dirty="0" err="1" smtClean="0">
                <a:latin typeface="+mj-lt"/>
              </a:rPr>
              <a:t>руткитов</a:t>
            </a:r>
            <a:endParaRPr lang="ru-RU" sz="2500" b="1" dirty="0" smtClean="0">
              <a:latin typeface="+mj-lt"/>
            </a:endParaRP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 smtClean="0">
                <a:latin typeface="+mj-lt"/>
              </a:rPr>
              <a:t>Резервное хранилище и карантин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2933" y="332656"/>
            <a:ext cx="325602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Проверка файлов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5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приостанов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8" y="1259284"/>
            <a:ext cx="5700712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71738" y="5004196"/>
            <a:ext cx="3024187" cy="360363"/>
          </a:xfrm>
          <a:prstGeom prst="rect">
            <a:avLst/>
          </a:prstGeom>
          <a:noFill/>
          <a:ln w="28575" algn="ctr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1" name="Picture 8" descr="уступа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8" y="2057796"/>
            <a:ext cx="4024312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076825" y="4073921"/>
            <a:ext cx="2232025" cy="215900"/>
          </a:xfrm>
          <a:prstGeom prst="rect">
            <a:avLst/>
          </a:prstGeom>
          <a:noFill/>
          <a:ln w="28575" algn="ctr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5076825" y="4721621"/>
            <a:ext cx="1295400" cy="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5076825" y="4937521"/>
            <a:ext cx="1295400" cy="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39561" y="332656"/>
            <a:ext cx="430278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Оптимизация проверки </a:t>
            </a:r>
          </a:p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по требованию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77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"/>
          <p:cNvGraphicFramePr/>
          <p:nvPr>
            <p:extLst>
              <p:ext uri="{D42A27DB-BD31-4B8C-83A1-F6EECF244321}">
                <p14:modId xmlns:p14="http://schemas.microsoft.com/office/powerpoint/2010/main" val="798033456"/>
              </p:ext>
            </p:extLst>
          </p:nvPr>
        </p:nvGraphicFramePr>
        <p:xfrm>
          <a:off x="142844" y="1285314"/>
          <a:ext cx="2857520" cy="4417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/>
          <p:cNvGraphicFramePr/>
          <p:nvPr>
            <p:extLst>
              <p:ext uri="{D42A27DB-BD31-4B8C-83A1-F6EECF244321}">
                <p14:modId xmlns:p14="http://schemas.microsoft.com/office/powerpoint/2010/main" val="2866475923"/>
              </p:ext>
            </p:extLst>
          </p:nvPr>
        </p:nvGraphicFramePr>
        <p:xfrm>
          <a:off x="3143240" y="1642504"/>
          <a:ext cx="2643206" cy="3265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7"/>
          <p:cNvGraphicFramePr/>
          <p:nvPr>
            <p:extLst>
              <p:ext uri="{D42A27DB-BD31-4B8C-83A1-F6EECF244321}">
                <p14:modId xmlns:p14="http://schemas.microsoft.com/office/powerpoint/2010/main" val="707773386"/>
              </p:ext>
            </p:extLst>
          </p:nvPr>
        </p:nvGraphicFramePr>
        <p:xfrm>
          <a:off x="5857884" y="1642504"/>
          <a:ext cx="2714644" cy="3433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5975" y="4610100"/>
            <a:ext cx="738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ru-RU" sz="1600" b="1">
                <a:solidFill>
                  <a:srgbClr val="C00000"/>
                </a:solidFill>
              </a:rPr>
              <a:t>Новое</a:t>
            </a:r>
            <a:r>
              <a:rPr lang="en-US" sz="1600" b="1">
                <a:solidFill>
                  <a:srgbClr val="C00000"/>
                </a:solidFill>
              </a:rPr>
              <a:t/>
            </a:r>
            <a:br>
              <a:rPr lang="en-US" sz="1600" b="1">
                <a:solidFill>
                  <a:srgbClr val="C00000"/>
                </a:solidFill>
              </a:rPr>
            </a:br>
            <a:r>
              <a:rPr lang="ru-RU" sz="1600" b="1">
                <a:solidFill>
                  <a:srgbClr val="C00000"/>
                </a:solidFill>
              </a:rPr>
              <a:t>ядро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79588" y="4659313"/>
            <a:ext cx="1260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ru-RU" sz="1400" b="1">
                <a:solidFill>
                  <a:srgbClr val="238162"/>
                </a:solidFill>
              </a:rPr>
              <a:t>Предыдущее </a:t>
            </a:r>
            <a:br>
              <a:rPr lang="ru-RU" sz="1400" b="1">
                <a:solidFill>
                  <a:srgbClr val="238162"/>
                </a:solidFill>
              </a:rPr>
            </a:br>
            <a:r>
              <a:rPr lang="ru-RU" sz="1400" b="1">
                <a:solidFill>
                  <a:srgbClr val="238162"/>
                </a:solidFill>
              </a:rPr>
              <a:t>ядро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14813" y="4643438"/>
            <a:ext cx="739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ru-RU" sz="1600" b="1">
                <a:solidFill>
                  <a:srgbClr val="C00000"/>
                </a:solidFill>
              </a:rPr>
              <a:t>Новое</a:t>
            </a:r>
            <a:br>
              <a:rPr lang="ru-RU" sz="1600" b="1">
                <a:solidFill>
                  <a:srgbClr val="C00000"/>
                </a:solidFill>
              </a:rPr>
            </a:br>
            <a:r>
              <a:rPr lang="ru-RU" sz="1600" b="1">
                <a:solidFill>
                  <a:srgbClr val="C00000"/>
                </a:solidFill>
              </a:rPr>
              <a:t>ядро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19925" y="4714875"/>
            <a:ext cx="739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ru-RU" sz="1600" b="1">
                <a:solidFill>
                  <a:srgbClr val="C00000"/>
                </a:solidFill>
              </a:rPr>
              <a:t>Новое</a:t>
            </a:r>
            <a:r>
              <a:rPr lang="en-US" sz="1600" b="1">
                <a:solidFill>
                  <a:srgbClr val="C00000"/>
                </a:solidFill>
              </a:rPr>
              <a:t/>
            </a:r>
            <a:br>
              <a:rPr lang="en-US" sz="1600" b="1">
                <a:solidFill>
                  <a:srgbClr val="C00000"/>
                </a:solidFill>
              </a:rPr>
            </a:br>
            <a:r>
              <a:rPr lang="ru-RU" sz="1600" b="1">
                <a:solidFill>
                  <a:srgbClr val="C00000"/>
                </a:solidFill>
              </a:rPr>
              <a:t>ядро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5063" y="4714875"/>
            <a:ext cx="412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Без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AV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9688" y="4786313"/>
            <a:ext cx="4127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Без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AV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29188" y="4705350"/>
            <a:ext cx="12604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ru-RU" sz="1400" b="1">
                <a:solidFill>
                  <a:srgbClr val="238162"/>
                </a:solidFill>
              </a:rPr>
              <a:t>Предыдущее </a:t>
            </a:r>
            <a:br>
              <a:rPr lang="ru-RU" sz="1400" b="1">
                <a:solidFill>
                  <a:srgbClr val="238162"/>
                </a:solidFill>
              </a:rPr>
            </a:br>
            <a:r>
              <a:rPr lang="ru-RU" sz="1400" b="1">
                <a:solidFill>
                  <a:srgbClr val="238162"/>
                </a:solidFill>
              </a:rPr>
              <a:t>ядро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724775" y="4762500"/>
            <a:ext cx="1260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ru-RU" sz="1400" b="1">
                <a:solidFill>
                  <a:srgbClr val="238162"/>
                </a:solidFill>
              </a:rPr>
              <a:t>Предыдущее </a:t>
            </a:r>
            <a:br>
              <a:rPr lang="ru-RU" sz="1400" b="1">
                <a:solidFill>
                  <a:srgbClr val="238162"/>
                </a:solidFill>
              </a:rPr>
            </a:br>
            <a:r>
              <a:rPr lang="ru-RU" sz="1400" b="1">
                <a:solidFill>
                  <a:srgbClr val="238162"/>
                </a:solidFill>
              </a:rPr>
              <a:t>ядро</a:t>
            </a:r>
          </a:p>
        </p:txBody>
      </p: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741363" y="2428875"/>
            <a:ext cx="1187450" cy="61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 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раз </a:t>
            </a:r>
          </a:p>
          <a:p>
            <a:pPr algn="ctr">
              <a:spcBef>
                <a:spcPts val="200"/>
              </a:spcBef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быстрее</a:t>
            </a:r>
          </a:p>
        </p:txBody>
      </p:sp>
      <p:sp>
        <p:nvSpPr>
          <p:cNvPr id="15" name="Прямоугольник 13"/>
          <p:cNvSpPr>
            <a:spLocks noChangeArrowheads="1"/>
          </p:cNvSpPr>
          <p:nvPr/>
        </p:nvSpPr>
        <p:spPr bwMode="auto">
          <a:xfrm>
            <a:off x="3714750" y="2500313"/>
            <a:ext cx="121761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На 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40%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быстрее</a:t>
            </a:r>
          </a:p>
        </p:txBody>
      </p:sp>
      <p:sp>
        <p:nvSpPr>
          <p:cNvPr id="16" name="Прямоугольник 13"/>
          <p:cNvSpPr>
            <a:spLocks noChangeArrowheads="1"/>
          </p:cNvSpPr>
          <p:nvPr/>
        </p:nvSpPr>
        <p:spPr bwMode="auto">
          <a:xfrm>
            <a:off x="6345238" y="2559050"/>
            <a:ext cx="144145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Лишь 8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%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замедление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98178" y="476672"/>
            <a:ext cx="583364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Производительность нового ядра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64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0825" y="2121556"/>
            <a:ext cx="85693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Перехват и проверка </a:t>
            </a:r>
            <a:r>
              <a:rPr lang="en-US" sz="3000" dirty="0">
                <a:latin typeface="+mj-lt"/>
              </a:rPr>
              <a:t>HTTP-</a:t>
            </a:r>
            <a:r>
              <a:rPr lang="ru-RU" sz="3000" dirty="0">
                <a:latin typeface="+mj-lt"/>
              </a:rPr>
              <a:t>трафика</a:t>
            </a:r>
          </a:p>
          <a:p>
            <a:pPr marL="341313" indent="-341313" defTabSz="912813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Блокирование опасных </a:t>
            </a:r>
            <a:r>
              <a:rPr lang="ru-RU" sz="3000" dirty="0" err="1">
                <a:latin typeface="+mj-lt"/>
              </a:rPr>
              <a:t>скриптов</a:t>
            </a:r>
            <a:endParaRPr lang="ru-RU" sz="3000" dirty="0">
              <a:latin typeface="+mj-lt"/>
            </a:endParaRPr>
          </a:p>
          <a:p>
            <a:pPr marL="341313" indent="-341313" defTabSz="912813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Блокирование </a:t>
            </a:r>
            <a:r>
              <a:rPr lang="ru-RU" sz="3000" dirty="0" err="1">
                <a:latin typeface="+mj-lt"/>
              </a:rPr>
              <a:t>фишинговых</a:t>
            </a:r>
            <a:r>
              <a:rPr lang="ru-RU" sz="3000" dirty="0">
                <a:latin typeface="+mj-lt"/>
              </a:rPr>
              <a:t> ссылок</a:t>
            </a:r>
          </a:p>
          <a:p>
            <a:pPr marL="341313" indent="-341313" defTabSz="912813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Защита соединений </a:t>
            </a:r>
            <a:r>
              <a:rPr lang="en-US" sz="3000" dirty="0">
                <a:latin typeface="+mj-lt"/>
              </a:rPr>
              <a:t>SSL</a:t>
            </a:r>
          </a:p>
        </p:txBody>
      </p:sp>
      <p:pic>
        <p:nvPicPr>
          <p:cNvPr id="4" name="Picture 6" descr="иконка_веб-антивиру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04664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67164" y="470937"/>
            <a:ext cx="273664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Веб-антивирус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48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2413" y="1644650"/>
            <a:ext cx="6742112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200" b="1" dirty="0">
                <a:latin typeface="+mj-lt"/>
              </a:rPr>
              <a:t>Перехват почтового трафика</a:t>
            </a:r>
            <a:r>
              <a:rPr lang="en-US" sz="2200" b="1" dirty="0">
                <a:latin typeface="+mj-lt"/>
              </a:rPr>
              <a:t> SMTP, POP3, IMAP, NNTP</a:t>
            </a:r>
            <a:r>
              <a:rPr lang="ru-RU" sz="2200" b="1" dirty="0">
                <a:latin typeface="+mj-lt"/>
              </a:rPr>
              <a:t> (включая </a:t>
            </a:r>
            <a:r>
              <a:rPr lang="en-US" sz="2200" b="1" dirty="0">
                <a:latin typeface="+mj-lt"/>
              </a:rPr>
              <a:t>SSL)</a:t>
            </a:r>
            <a:endParaRPr lang="ru-RU" sz="2200" b="1" dirty="0">
              <a:latin typeface="+mj-lt"/>
            </a:endParaRPr>
          </a:p>
          <a:p>
            <a:pPr marL="341313" indent="-341313" defTabSz="912813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200" b="1" dirty="0">
                <a:latin typeface="+mj-lt"/>
              </a:rPr>
              <a:t>Независимо от протокола с помощью </a:t>
            </a:r>
            <a:r>
              <a:rPr lang="ru-RU" sz="2200" b="1" dirty="0" err="1">
                <a:latin typeface="+mj-lt"/>
              </a:rPr>
              <a:t>плагинов</a:t>
            </a:r>
            <a:r>
              <a:rPr lang="ru-RU" sz="2200" b="1" dirty="0">
                <a:latin typeface="+mj-lt"/>
              </a:rPr>
              <a:t> к почтовым клиентам </a:t>
            </a:r>
            <a:r>
              <a:rPr lang="en-US" sz="2200" b="1" dirty="0">
                <a:latin typeface="+mj-lt"/>
              </a:rPr>
              <a:t>Microsoft </a:t>
            </a:r>
            <a:r>
              <a:rPr lang="en-US" sz="2200" b="1" dirty="0" smtClean="0">
                <a:latin typeface="+mj-lt"/>
              </a:rPr>
              <a:t>Outlook, The </a:t>
            </a:r>
            <a:r>
              <a:rPr lang="en-US" sz="2200" b="1" dirty="0">
                <a:latin typeface="+mj-lt"/>
              </a:rPr>
              <a:t>Bat</a:t>
            </a:r>
            <a:r>
              <a:rPr lang="en-US" sz="2200" b="1" dirty="0" smtClean="0">
                <a:latin typeface="+mj-lt"/>
              </a:rPr>
              <a:t>! </a:t>
            </a:r>
            <a:r>
              <a:rPr lang="ru-RU" sz="2200" b="1" dirty="0" smtClean="0">
                <a:latin typeface="+mj-lt"/>
              </a:rPr>
              <a:t>и </a:t>
            </a:r>
            <a:r>
              <a:rPr lang="en-US" sz="2200" b="1" dirty="0" smtClean="0">
                <a:latin typeface="+mj-lt"/>
              </a:rPr>
              <a:t>Thunderbird (new!)</a:t>
            </a:r>
            <a:endParaRPr lang="en-US" sz="2200" b="1" dirty="0">
              <a:latin typeface="+mj-lt"/>
            </a:endParaRPr>
          </a:p>
          <a:p>
            <a:pPr marL="341313" indent="-341313" defTabSz="912813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200" b="1" dirty="0">
                <a:latin typeface="+mj-lt"/>
              </a:rPr>
              <a:t>Возможность фильтрации и обработки вложений</a:t>
            </a:r>
          </a:p>
          <a:p>
            <a:pPr marL="341313" indent="-341313" defTabSz="912813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200" b="1" dirty="0">
                <a:latin typeface="+mj-lt"/>
              </a:rPr>
              <a:t>Лечение вирусов в почтовых базах </a:t>
            </a:r>
            <a:r>
              <a:rPr lang="en-US" sz="2200" b="1" dirty="0">
                <a:latin typeface="+mj-lt"/>
              </a:rPr>
              <a:t>Microsoft Outlook </a:t>
            </a:r>
            <a:r>
              <a:rPr lang="ru-RU" sz="2200" b="1" dirty="0">
                <a:latin typeface="+mj-lt"/>
              </a:rPr>
              <a:t>и </a:t>
            </a:r>
            <a:r>
              <a:rPr lang="en-US" sz="2200" b="1" dirty="0">
                <a:latin typeface="+mj-lt"/>
              </a:rPr>
              <a:t>Microsoft Outlook Express</a:t>
            </a:r>
          </a:p>
        </p:txBody>
      </p:sp>
      <p:pic>
        <p:nvPicPr>
          <p:cNvPr id="4" name="Picture 5" descr="Печкин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4" b="97389" l="4110" r="9497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65950" y="1389063"/>
            <a:ext cx="2084388" cy="36480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5" name="Picture 7" descr="иконка_почтовый антивиру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443136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58213" y="470937"/>
            <a:ext cx="375455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Почтовый антивирус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67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1"/>
          <p:cNvSpPr>
            <a:spLocks/>
          </p:cNvSpPr>
          <p:nvPr/>
        </p:nvSpPr>
        <p:spPr bwMode="auto">
          <a:xfrm>
            <a:off x="4860925" y="3181350"/>
            <a:ext cx="4103688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sz="2600" b="1" dirty="0">
                <a:latin typeface="+mj-lt"/>
                <a:cs typeface="Arial" pitchFamily="34" charset="0"/>
              </a:rPr>
              <a:t>Проверка на наличие </a:t>
            </a:r>
            <a:r>
              <a:rPr lang="ru-RU" sz="2600" b="1" dirty="0" err="1">
                <a:latin typeface="+mj-lt"/>
                <a:cs typeface="Arial" pitchFamily="34" charset="0"/>
              </a:rPr>
              <a:t>фишинга</a:t>
            </a:r>
            <a:endParaRPr lang="ru-RU" sz="2600" b="1" dirty="0"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ru-RU" sz="2600" b="1" dirty="0">
                <a:latin typeface="+mj-lt"/>
                <a:cs typeface="Arial" pitchFamily="34" charset="0"/>
              </a:rPr>
              <a:t>Обнаружение </a:t>
            </a:r>
            <a:r>
              <a:rPr lang="ru-RU" sz="2600" b="1" dirty="0" err="1">
                <a:latin typeface="+mj-lt"/>
                <a:cs typeface="Arial" pitchFamily="34" charset="0"/>
              </a:rPr>
              <a:t>эксплойтов</a:t>
            </a:r>
            <a:endParaRPr lang="ru-RU" sz="2600" b="1" dirty="0">
              <a:latin typeface="+mj-lt"/>
              <a:cs typeface="Arial" pitchFamily="34" charset="0"/>
            </a:endParaRPr>
          </a:p>
        </p:txBody>
      </p:sp>
      <p:pic>
        <p:nvPicPr>
          <p:cNvPr id="4" name="Picture 4" descr="ic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466850"/>
            <a:ext cx="14795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essenger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45" l="0" r="9314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53275" y="1600200"/>
            <a:ext cx="1666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почтовы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800" y="1412875"/>
            <a:ext cx="446563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2781300"/>
            <a:ext cx="4862512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427934" y="470937"/>
            <a:ext cx="50674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Проверка 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ICQ/MSN </a:t>
            </a:r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трафика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48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50825" y="1581497"/>
            <a:ext cx="5834063" cy="4655815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None/>
            </a:pPr>
            <a:r>
              <a:rPr lang="ru-RU" sz="2300" b="1" dirty="0" err="1">
                <a:solidFill>
                  <a:schemeClr val="tx1"/>
                </a:solidFill>
                <a:latin typeface="+mj-lt"/>
              </a:rPr>
              <a:t>Проактивно</a:t>
            </a:r>
            <a:r>
              <a:rPr lang="ru-RU" sz="2300" b="1" dirty="0">
                <a:solidFill>
                  <a:schemeClr val="tx1"/>
                </a:solidFill>
                <a:latin typeface="+mj-lt"/>
              </a:rPr>
              <a:t> блокирует</a:t>
            </a:r>
          </a:p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Char char="§"/>
            </a:pPr>
            <a:r>
              <a:rPr lang="en-US" sz="2300" dirty="0" err="1">
                <a:solidFill>
                  <a:schemeClr val="tx1"/>
                </a:solidFill>
                <a:latin typeface="+mj-lt"/>
              </a:rPr>
              <a:t>Trojan.Generic</a:t>
            </a:r>
            <a:r>
              <a:rPr lang="en-US" sz="2300" dirty="0">
                <a:solidFill>
                  <a:schemeClr val="tx1"/>
                </a:solidFill>
                <a:latin typeface="+mj-lt"/>
              </a:rPr>
              <a:t> / </a:t>
            </a:r>
            <a:r>
              <a:rPr lang="en-US" sz="2300" dirty="0" err="1">
                <a:solidFill>
                  <a:schemeClr val="tx1"/>
                </a:solidFill>
                <a:latin typeface="+mj-lt"/>
              </a:rPr>
              <a:t>Trojan.Cryptor</a:t>
            </a:r>
            <a:endParaRPr lang="ru-RU" sz="2300" dirty="0">
              <a:solidFill>
                <a:schemeClr val="tx1"/>
              </a:solidFill>
              <a:latin typeface="+mj-lt"/>
            </a:endParaRPr>
          </a:p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Char char="§"/>
            </a:pPr>
            <a:r>
              <a:rPr lang="en-US" sz="2300" dirty="0" err="1">
                <a:solidFill>
                  <a:schemeClr val="tx1"/>
                </a:solidFill>
                <a:latin typeface="+mj-lt"/>
              </a:rPr>
              <a:t>Worm.Generic</a:t>
            </a:r>
            <a:r>
              <a:rPr lang="en-US" sz="2300" dirty="0">
                <a:solidFill>
                  <a:schemeClr val="tx1"/>
                </a:solidFill>
                <a:latin typeface="+mj-lt"/>
              </a:rPr>
              <a:t> /</a:t>
            </a:r>
            <a:r>
              <a:rPr lang="ru-RU" sz="23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+mj-lt"/>
              </a:rPr>
              <a:t>Worm.P2P.Generic</a:t>
            </a:r>
          </a:p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Char char="§"/>
            </a:pPr>
            <a:r>
              <a:rPr lang="ru-RU" sz="2300" dirty="0">
                <a:solidFill>
                  <a:schemeClr val="tx1"/>
                </a:solidFill>
                <a:latin typeface="+mj-lt"/>
              </a:rPr>
              <a:t>Скрытые объекты</a:t>
            </a:r>
            <a:r>
              <a:rPr lang="en-US" sz="2300" dirty="0">
                <a:solidFill>
                  <a:schemeClr val="tx1"/>
                </a:solidFill>
                <a:latin typeface="+mj-lt"/>
              </a:rPr>
              <a:t> (Rootkits)</a:t>
            </a:r>
          </a:p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Char char="§"/>
            </a:pPr>
            <a:r>
              <a:rPr lang="ru-RU" sz="2300" dirty="0">
                <a:solidFill>
                  <a:schemeClr val="tx1"/>
                </a:solidFill>
                <a:latin typeface="+mj-lt"/>
              </a:rPr>
              <a:t>Клавиатурные шпионы (</a:t>
            </a:r>
            <a:r>
              <a:rPr lang="en-US" sz="2300" dirty="0" err="1">
                <a:solidFill>
                  <a:schemeClr val="tx1"/>
                </a:solidFill>
                <a:latin typeface="+mj-lt"/>
              </a:rPr>
              <a:t>Keyloggers</a:t>
            </a:r>
            <a:r>
              <a:rPr lang="ru-RU" sz="2300" dirty="0">
                <a:solidFill>
                  <a:schemeClr val="tx1"/>
                </a:solidFill>
                <a:latin typeface="+mj-lt"/>
              </a:rPr>
              <a:t>)</a:t>
            </a:r>
            <a:endParaRPr lang="en-US" sz="2300" dirty="0">
              <a:solidFill>
                <a:schemeClr val="tx1"/>
              </a:solidFill>
              <a:latin typeface="+mj-lt"/>
            </a:endParaRPr>
          </a:p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Char char="§"/>
            </a:pPr>
            <a:r>
              <a:rPr lang="ru-RU" sz="2300" dirty="0">
                <a:solidFill>
                  <a:schemeClr val="tx1"/>
                </a:solidFill>
                <a:latin typeface="+mj-lt"/>
              </a:rPr>
              <a:t>Внедрение в процесс (</a:t>
            </a:r>
            <a:r>
              <a:rPr lang="en-US" sz="2300" dirty="0">
                <a:solidFill>
                  <a:schemeClr val="tx1"/>
                </a:solidFill>
                <a:latin typeface="+mj-lt"/>
              </a:rPr>
              <a:t>Invaders</a:t>
            </a:r>
            <a:r>
              <a:rPr lang="ru-RU" sz="2300" dirty="0">
                <a:solidFill>
                  <a:schemeClr val="tx1"/>
                </a:solidFill>
                <a:latin typeface="+mj-lt"/>
              </a:rPr>
              <a:t>)</a:t>
            </a:r>
            <a:endParaRPr lang="en-US" sz="2300" dirty="0">
              <a:solidFill>
                <a:schemeClr val="tx1"/>
              </a:solidFill>
              <a:latin typeface="+mj-lt"/>
            </a:endParaRPr>
          </a:p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Char char="§"/>
            </a:pPr>
            <a:r>
              <a:rPr lang="ru-RU" sz="2300" dirty="0">
                <a:solidFill>
                  <a:schemeClr val="tx1"/>
                </a:solidFill>
                <a:latin typeface="+mj-lt"/>
              </a:rPr>
              <a:t>Скрытую отправку данных</a:t>
            </a:r>
          </a:p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Char char="§"/>
            </a:pPr>
            <a:r>
              <a:rPr lang="ru-RU" sz="2300" dirty="0">
                <a:solidFill>
                  <a:schemeClr val="tx1"/>
                </a:solidFill>
                <a:latin typeface="+mj-lt"/>
              </a:rPr>
              <a:t>Попытку сбора паролей в системе</a:t>
            </a:r>
            <a:endParaRPr lang="en-US" sz="2300" dirty="0">
              <a:solidFill>
                <a:schemeClr val="tx1"/>
              </a:solidFill>
              <a:latin typeface="+mj-lt"/>
            </a:endParaRPr>
          </a:p>
          <a:p>
            <a:pPr marL="342900" indent="-342900" eaLnBrk="0" hangingPunct="0">
              <a:spcBef>
                <a:spcPct val="5000"/>
              </a:spcBef>
              <a:spcAft>
                <a:spcPct val="30000"/>
              </a:spcAft>
              <a:buClr>
                <a:srgbClr val="A50021"/>
              </a:buClr>
              <a:buFont typeface="Wingdings" pitchFamily="2" charset="2"/>
              <a:buChar char="§"/>
            </a:pPr>
            <a:r>
              <a:rPr lang="ru-RU" sz="2300" dirty="0">
                <a:solidFill>
                  <a:schemeClr val="tx1"/>
                </a:solidFill>
                <a:latin typeface="+mj-lt"/>
              </a:rPr>
              <a:t>Аномальное поведение приложений</a:t>
            </a:r>
          </a:p>
        </p:txBody>
      </p:sp>
      <p:pic>
        <p:nvPicPr>
          <p:cNvPr id="4" name="Picture 7" descr="ga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1492672"/>
            <a:ext cx="274955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иконка_PD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8695" y="404664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867400" y="5445224"/>
            <a:ext cx="324008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dirty="0">
                <a:solidFill>
                  <a:srgbClr val="F61E42"/>
                </a:solidFill>
                <a:latin typeface="+mj-lt"/>
              </a:rPr>
              <a:t>+ откат вредоносных изменений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75840" y="470937"/>
            <a:ext cx="517160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Модуль </a:t>
            </a:r>
            <a:r>
              <a:rPr lang="ru-RU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проактивной</a:t>
            </a:r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защиты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00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5" y="1901155"/>
            <a:ext cx="5832648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3200" b="1" dirty="0">
                <a:latin typeface="+mj-lt"/>
              </a:rPr>
              <a:t>Сетевой экран</a:t>
            </a:r>
          </a:p>
          <a:p>
            <a:pPr marL="742950" lvl="1" indent="-28575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400" b="1" dirty="0">
                <a:latin typeface="+mj-lt"/>
              </a:rPr>
              <a:t>Автоматическая настройка</a:t>
            </a:r>
          </a:p>
          <a:p>
            <a:pPr marL="742950" lvl="1" indent="-28575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400" b="1" dirty="0">
                <a:latin typeface="+mj-lt"/>
              </a:rPr>
              <a:t>Гибкие правила фильтрации</a:t>
            </a:r>
          </a:p>
          <a:p>
            <a:pPr marL="742950" lvl="1" indent="-28575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400" b="1" dirty="0">
                <a:latin typeface="+mj-lt"/>
              </a:rPr>
              <a:t>Режим обучения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3200" b="1" dirty="0">
                <a:latin typeface="+mj-lt"/>
              </a:rPr>
              <a:t>Система обнаружения вторжений</a:t>
            </a:r>
            <a:endParaRPr lang="en-US" sz="3200" b="1" dirty="0">
              <a:latin typeface="+mj-lt"/>
            </a:endParaRPr>
          </a:p>
          <a:p>
            <a:pPr marL="742950" lvl="1" indent="-28575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400" b="1" dirty="0">
                <a:latin typeface="+mj-lt"/>
              </a:rPr>
              <a:t>Блокирование атакующего компьютера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3200" b="1" dirty="0">
                <a:latin typeface="+mj-lt"/>
              </a:rPr>
              <a:t>Сетевой монитор</a:t>
            </a:r>
            <a:endParaRPr lang="en-US" sz="3200" b="1" dirty="0">
              <a:latin typeface="+mj-lt"/>
            </a:endParaRPr>
          </a:p>
        </p:txBody>
      </p:sp>
      <p:pic>
        <p:nvPicPr>
          <p:cNvPr id="4" name="Picture 5" descr="Firewal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2761580"/>
            <a:ext cx="3251200" cy="274002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5" name="Picture 13" descr="иконка_антихак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515267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864231" y="470937"/>
            <a:ext cx="219483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Анти-Хакер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57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88263" y="1422424"/>
            <a:ext cx="357181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Механизм проверки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10857" y="5164162"/>
            <a:ext cx="15648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Вердикт: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43401" y="4673624"/>
            <a:ext cx="3621087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400" b="1" dirty="0">
                <a:latin typeface="+mj-lt"/>
              </a:rPr>
              <a:t>Чисто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en-US" sz="2400" b="1" dirty="0">
                <a:latin typeface="+mj-lt"/>
              </a:rPr>
              <a:t>!! SPAM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en-US" sz="2400" b="1" dirty="0">
                <a:latin typeface="+mj-lt"/>
              </a:rPr>
              <a:t>?? Probable </a:t>
            </a:r>
            <a:r>
              <a:rPr lang="en-US" sz="2400" b="1" dirty="0" smtClean="0">
                <a:latin typeface="+mj-lt"/>
              </a:rPr>
              <a:t>SPAM</a:t>
            </a:r>
            <a:endParaRPr lang="ru-RU" sz="2400" b="1" dirty="0">
              <a:latin typeface="+mj-lt"/>
            </a:endParaRPr>
          </a:p>
        </p:txBody>
      </p:sp>
      <p:pic>
        <p:nvPicPr>
          <p:cNvPr id="6" name="Picture 7" descr="spam2op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9613" y="1798662"/>
            <a:ext cx="3175000" cy="27051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913111"/>
            <a:ext cx="590232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300" b="1" dirty="0">
                <a:latin typeface="+mj-lt"/>
              </a:rPr>
              <a:t>Разрешающий список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300" b="1" dirty="0">
                <a:latin typeface="+mj-lt"/>
              </a:rPr>
              <a:t>Запрещающий список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300" b="1" dirty="0">
                <a:latin typeface="+mj-lt"/>
              </a:rPr>
              <a:t>Анализ заголовков, анализ текста самообучающимся алгоритмом</a:t>
            </a:r>
            <a:r>
              <a:rPr lang="en-US" sz="2300" b="1" dirty="0">
                <a:latin typeface="+mj-lt"/>
              </a:rPr>
              <a:t> </a:t>
            </a:r>
            <a:r>
              <a:rPr lang="en-US" sz="2300" b="1" dirty="0" err="1">
                <a:latin typeface="+mj-lt"/>
              </a:rPr>
              <a:t>iBayes</a:t>
            </a:r>
            <a:r>
              <a:rPr lang="ru-RU" sz="2300" b="1" dirty="0">
                <a:latin typeface="+mj-lt"/>
              </a:rPr>
              <a:t>, анализ вложенных изображений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300" b="1" dirty="0">
                <a:latin typeface="+mj-lt"/>
              </a:rPr>
              <a:t>Анализ структуры письма</a:t>
            </a:r>
            <a:endParaRPr lang="en-US" sz="2300" b="1" dirty="0">
              <a:latin typeface="+mj-lt"/>
            </a:endParaRPr>
          </a:p>
        </p:txBody>
      </p:sp>
      <p:pic>
        <p:nvPicPr>
          <p:cNvPr id="8" name="Picture 11" descr="иконка_антиспа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2603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633932" y="470937"/>
            <a:ext cx="465544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Персональный Анти-Спам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43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81766" y="380989"/>
            <a:ext cx="225414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spc="50" dirty="0" err="1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Вендоры</a:t>
            </a:r>
            <a:endParaRPr lang="ru-RU" sz="35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204387" y="1628800"/>
            <a:ext cx="2771800" cy="2880320"/>
            <a:chOff x="3204387" y="1628800"/>
            <a:chExt cx="2771800" cy="288032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204387" y="1628800"/>
              <a:ext cx="2771800" cy="288032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2060848"/>
              <a:ext cx="1872208" cy="2060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6381328" y="3140968"/>
            <a:ext cx="2605198" cy="1368152"/>
            <a:chOff x="6381328" y="3140968"/>
            <a:chExt cx="2605198" cy="136815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381328" y="3140968"/>
              <a:ext cx="2605198" cy="136815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3373243"/>
              <a:ext cx="1008112" cy="9918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3373246"/>
              <a:ext cx="970089" cy="991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381328" y="1600547"/>
            <a:ext cx="2605198" cy="1396405"/>
            <a:chOff x="6381328" y="1600547"/>
            <a:chExt cx="2605198" cy="1396405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381328" y="1600547"/>
              <a:ext cx="2605198" cy="139640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672" y="1816571"/>
              <a:ext cx="952656" cy="9918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1816571"/>
              <a:ext cx="1008112" cy="991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179512" y="5085184"/>
            <a:ext cx="8807014" cy="1584176"/>
            <a:chOff x="179512" y="5085184"/>
            <a:chExt cx="8807014" cy="158417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79512" y="5085184"/>
              <a:ext cx="8807014" cy="15841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24" y="5329094"/>
              <a:ext cx="1100877" cy="1160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9144" y="5317218"/>
              <a:ext cx="1493061" cy="1160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618" y="5329094"/>
              <a:ext cx="1117397" cy="1160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167" y="5329095"/>
              <a:ext cx="2176689" cy="1148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08" y="5317218"/>
              <a:ext cx="1776505" cy="1160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31" name="Группа 30"/>
          <p:cNvGrpSpPr/>
          <p:nvPr/>
        </p:nvGrpSpPr>
        <p:grpSpPr>
          <a:xfrm>
            <a:off x="179512" y="1628800"/>
            <a:ext cx="2771800" cy="2880320"/>
            <a:chOff x="179512" y="1628800"/>
            <a:chExt cx="2771800" cy="288032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79512" y="1628800"/>
              <a:ext cx="2771800" cy="288032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163402"/>
              <a:ext cx="1008112" cy="1057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866247"/>
              <a:ext cx="1008112" cy="11092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3169482"/>
              <a:ext cx="1008112" cy="10516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7" y="1866247"/>
              <a:ext cx="1008112" cy="1081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157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3850" y="1773659"/>
            <a:ext cx="662463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500" dirty="0" err="1">
                <a:latin typeface="+mj-lt"/>
              </a:rPr>
              <a:t>Антибаннер</a:t>
            </a:r>
            <a:endParaRPr lang="ru-RU" sz="35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500" dirty="0" err="1">
                <a:latin typeface="+mj-lt"/>
              </a:rPr>
              <a:t>Антидозвон</a:t>
            </a:r>
            <a:endParaRPr lang="ru-RU" sz="35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500" dirty="0">
                <a:latin typeface="+mj-lt"/>
              </a:rPr>
              <a:t>Блокирование всех типов </a:t>
            </a:r>
            <a:r>
              <a:rPr lang="ru-RU" sz="3500" dirty="0" err="1">
                <a:latin typeface="+mj-lt"/>
              </a:rPr>
              <a:t>кейлоггеров</a:t>
            </a:r>
            <a:endParaRPr lang="en-US" sz="3500" dirty="0">
              <a:latin typeface="+mj-lt"/>
            </a:endParaRPr>
          </a:p>
        </p:txBody>
      </p:sp>
      <p:pic>
        <p:nvPicPr>
          <p:cNvPr id="4" name="Picture 5" descr="шпион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70688" y="1916113"/>
            <a:ext cx="1905000" cy="1905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5" name="Picture 7" descr="иконка_антишпи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04664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837790" y="470937"/>
            <a:ext cx="224773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Анти-шпион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иконка_контроль устройст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5137" y="3333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123104" y="1630511"/>
            <a:ext cx="6913392" cy="4822825"/>
            <a:chOff x="671" y="936"/>
            <a:chExt cx="4717" cy="3038"/>
          </a:xfrm>
        </p:grpSpPr>
        <p:pic>
          <p:nvPicPr>
            <p:cNvPr id="5" name="Рисунок 6" descr="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1" y="946"/>
              <a:ext cx="4717" cy="3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671" y="936"/>
              <a:ext cx="2251" cy="19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68400" tIns="0" rIns="68400" bIns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sz="2000" b="1" dirty="0">
                  <a:solidFill>
                    <a:srgbClr val="333333"/>
                  </a:solidFill>
                </a:rPr>
                <a:t>Kaspersky Administration Kit 8.0</a:t>
              </a:r>
              <a:endParaRPr lang="ru-RU" sz="2000" b="1" dirty="0">
                <a:solidFill>
                  <a:srgbClr val="333333"/>
                </a:solidFill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297" y="1819"/>
              <a:ext cx="2066" cy="30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68400" tIns="0" rIns="68400" bIns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ru-RU" sz="1500" b="1" dirty="0">
                  <a:solidFill>
                    <a:srgbClr val="333333"/>
                  </a:solidFill>
                  <a:latin typeface="Arial" charset="0"/>
                </a:rPr>
                <a:t>Антивирус Касперского </a:t>
              </a:r>
              <a:r>
                <a:rPr lang="en-US" sz="1500" b="1" dirty="0">
                  <a:solidFill>
                    <a:srgbClr val="333333"/>
                  </a:solidFill>
                  <a:latin typeface="Arial" charset="0"/>
                </a:rPr>
                <a:t>6.0 R2</a:t>
              </a:r>
            </a:p>
            <a:p>
              <a:pPr>
                <a:spcBef>
                  <a:spcPts val="200"/>
                </a:spcBef>
              </a:pPr>
              <a:r>
                <a:rPr lang="ru-RU" sz="1500" b="1" dirty="0">
                  <a:solidFill>
                    <a:srgbClr val="333333"/>
                  </a:solidFill>
                  <a:latin typeface="Arial" charset="0"/>
                </a:rPr>
                <a:t>для </a:t>
              </a:r>
              <a:r>
                <a:rPr lang="en-US" sz="1500" b="1" dirty="0">
                  <a:solidFill>
                    <a:srgbClr val="333333"/>
                  </a:solidFill>
                  <a:latin typeface="Arial" charset="0"/>
                </a:rPr>
                <a:t>Windows Workstation</a:t>
              </a:r>
              <a:endParaRPr lang="ru-RU" sz="1500" b="1" dirty="0">
                <a:solidFill>
                  <a:srgbClr val="333333"/>
                </a:solidFill>
                <a:latin typeface="Arial" charset="0"/>
              </a:endParaRPr>
            </a:p>
          </p:txBody>
        </p:sp>
      </p:grpSp>
      <p:pic>
        <p:nvPicPr>
          <p:cNvPr id="8" name="Picture 8" descr="Контроль устройст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125538"/>
            <a:ext cx="388620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468313" y="5373688"/>
            <a:ext cx="2951162" cy="719137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54914" y="404664"/>
            <a:ext cx="361349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Контроль устройств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49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Group 9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733669"/>
              </p:ext>
            </p:extLst>
          </p:nvPr>
        </p:nvGraphicFramePr>
        <p:xfrm>
          <a:off x="179388" y="1412701"/>
          <a:ext cx="8713787" cy="5334000"/>
        </p:xfrm>
        <a:graphic>
          <a:graphicData uri="http://schemas.openxmlformats.org/drawingml/2006/table">
            <a:tbl>
              <a:tblPr/>
              <a:tblGrid>
                <a:gridCol w="3455987"/>
                <a:gridCol w="2665413"/>
                <a:gridCol w="2592387"/>
              </a:tblGrid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Антивирус Касперского для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рабочих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станций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BD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282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     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6.0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R2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D5B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Файловый антивирус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                    улучшено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Почтовый антивирус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                    улучшено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Веб-антивирус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                    улучшено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Проактивная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 защита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                    улучшено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Анти-шпион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Анти-спам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                     улучшено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Эвристический анализатор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Анти-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руткит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Проверка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ICQ/MSN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трафика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Проверка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IPv6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Контроль устройств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Диск аварийного восстановления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                    улучшено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Сертификация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Intel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Совместимость с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Windows 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pic>
        <p:nvPicPr>
          <p:cNvPr id="79" name="Рисунок 42" descr="ico_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1782588"/>
            <a:ext cx="36036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80" name="Рисунок 42" descr="ico_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782588"/>
            <a:ext cx="36036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81" name="Group 828"/>
          <p:cNvGrpSpPr>
            <a:grpSpLocks/>
          </p:cNvGrpSpPr>
          <p:nvPr/>
        </p:nvGrpSpPr>
        <p:grpSpPr bwMode="auto">
          <a:xfrm>
            <a:off x="7524750" y="2574751"/>
            <a:ext cx="107950" cy="153987"/>
            <a:chOff x="2971" y="2523"/>
            <a:chExt cx="317" cy="453"/>
          </a:xfrm>
        </p:grpSpPr>
        <p:sp>
          <p:nvSpPr>
            <p:cNvPr id="82" name="Line 826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83" name="Line 827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84" name="Group 829"/>
          <p:cNvGrpSpPr>
            <a:grpSpLocks/>
          </p:cNvGrpSpPr>
          <p:nvPr/>
        </p:nvGrpSpPr>
        <p:grpSpPr bwMode="auto">
          <a:xfrm>
            <a:off x="7524750" y="2881138"/>
            <a:ext cx="107950" cy="153988"/>
            <a:chOff x="2971" y="2523"/>
            <a:chExt cx="317" cy="453"/>
          </a:xfrm>
        </p:grpSpPr>
        <p:sp>
          <p:nvSpPr>
            <p:cNvPr id="85" name="Line 830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86" name="Line 831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87" name="Group 832"/>
          <p:cNvGrpSpPr>
            <a:grpSpLocks/>
          </p:cNvGrpSpPr>
          <p:nvPr/>
        </p:nvGrpSpPr>
        <p:grpSpPr bwMode="auto">
          <a:xfrm>
            <a:off x="7524750" y="3168476"/>
            <a:ext cx="107950" cy="153987"/>
            <a:chOff x="2971" y="2523"/>
            <a:chExt cx="317" cy="453"/>
          </a:xfrm>
        </p:grpSpPr>
        <p:sp>
          <p:nvSpPr>
            <p:cNvPr id="88" name="Line 833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89" name="Line 834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90" name="Group 835"/>
          <p:cNvGrpSpPr>
            <a:grpSpLocks/>
          </p:cNvGrpSpPr>
          <p:nvPr/>
        </p:nvGrpSpPr>
        <p:grpSpPr bwMode="auto">
          <a:xfrm>
            <a:off x="7524750" y="3492326"/>
            <a:ext cx="107950" cy="153987"/>
            <a:chOff x="2971" y="2523"/>
            <a:chExt cx="317" cy="453"/>
          </a:xfrm>
        </p:grpSpPr>
        <p:sp>
          <p:nvSpPr>
            <p:cNvPr id="91" name="Line 836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92" name="Line 837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93" name="Group 838"/>
          <p:cNvGrpSpPr>
            <a:grpSpLocks/>
          </p:cNvGrpSpPr>
          <p:nvPr/>
        </p:nvGrpSpPr>
        <p:grpSpPr bwMode="auto">
          <a:xfrm>
            <a:off x="7524750" y="3778076"/>
            <a:ext cx="107950" cy="153987"/>
            <a:chOff x="2971" y="2523"/>
            <a:chExt cx="317" cy="453"/>
          </a:xfrm>
        </p:grpSpPr>
        <p:sp>
          <p:nvSpPr>
            <p:cNvPr id="94" name="Line 839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95" name="Line 840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96" name="Group 841"/>
          <p:cNvGrpSpPr>
            <a:grpSpLocks/>
          </p:cNvGrpSpPr>
          <p:nvPr/>
        </p:nvGrpSpPr>
        <p:grpSpPr bwMode="auto">
          <a:xfrm>
            <a:off x="7524750" y="4063826"/>
            <a:ext cx="107950" cy="153987"/>
            <a:chOff x="2971" y="2523"/>
            <a:chExt cx="317" cy="453"/>
          </a:xfrm>
        </p:grpSpPr>
        <p:sp>
          <p:nvSpPr>
            <p:cNvPr id="97" name="Line 842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98" name="Line 843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99" name="Group 844"/>
          <p:cNvGrpSpPr>
            <a:grpSpLocks/>
          </p:cNvGrpSpPr>
          <p:nvPr/>
        </p:nvGrpSpPr>
        <p:grpSpPr bwMode="auto">
          <a:xfrm>
            <a:off x="7524750" y="4392438"/>
            <a:ext cx="107950" cy="153988"/>
            <a:chOff x="2971" y="2523"/>
            <a:chExt cx="317" cy="453"/>
          </a:xfrm>
        </p:grpSpPr>
        <p:sp>
          <p:nvSpPr>
            <p:cNvPr id="100" name="Line 845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01" name="Line 846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02" name="Group 847"/>
          <p:cNvGrpSpPr>
            <a:grpSpLocks/>
          </p:cNvGrpSpPr>
          <p:nvPr/>
        </p:nvGrpSpPr>
        <p:grpSpPr bwMode="auto">
          <a:xfrm>
            <a:off x="7524750" y="4978226"/>
            <a:ext cx="107950" cy="153987"/>
            <a:chOff x="2971" y="2523"/>
            <a:chExt cx="317" cy="453"/>
          </a:xfrm>
        </p:grpSpPr>
        <p:sp>
          <p:nvSpPr>
            <p:cNvPr id="103" name="Line 848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04" name="Line 849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05" name="Group 850"/>
          <p:cNvGrpSpPr>
            <a:grpSpLocks/>
          </p:cNvGrpSpPr>
          <p:nvPr/>
        </p:nvGrpSpPr>
        <p:grpSpPr bwMode="auto">
          <a:xfrm>
            <a:off x="7524750" y="5265563"/>
            <a:ext cx="107950" cy="153988"/>
            <a:chOff x="2971" y="2523"/>
            <a:chExt cx="317" cy="453"/>
          </a:xfrm>
        </p:grpSpPr>
        <p:sp>
          <p:nvSpPr>
            <p:cNvPr id="106" name="Line 851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07" name="Line 852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08" name="Group 853"/>
          <p:cNvGrpSpPr>
            <a:grpSpLocks/>
          </p:cNvGrpSpPr>
          <p:nvPr/>
        </p:nvGrpSpPr>
        <p:grpSpPr bwMode="auto">
          <a:xfrm>
            <a:off x="7524750" y="5575126"/>
            <a:ext cx="107950" cy="153987"/>
            <a:chOff x="2971" y="2523"/>
            <a:chExt cx="317" cy="453"/>
          </a:xfrm>
        </p:grpSpPr>
        <p:sp>
          <p:nvSpPr>
            <p:cNvPr id="109" name="Line 854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10" name="Line 855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11" name="Group 856"/>
          <p:cNvGrpSpPr>
            <a:grpSpLocks/>
          </p:cNvGrpSpPr>
          <p:nvPr/>
        </p:nvGrpSpPr>
        <p:grpSpPr bwMode="auto">
          <a:xfrm>
            <a:off x="7516813" y="5921201"/>
            <a:ext cx="107950" cy="153987"/>
            <a:chOff x="2971" y="2523"/>
            <a:chExt cx="317" cy="453"/>
          </a:xfrm>
        </p:grpSpPr>
        <p:sp>
          <p:nvSpPr>
            <p:cNvPr id="112" name="Line 857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13" name="Line 858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14" name="Group 859"/>
          <p:cNvGrpSpPr>
            <a:grpSpLocks/>
          </p:cNvGrpSpPr>
          <p:nvPr/>
        </p:nvGrpSpPr>
        <p:grpSpPr bwMode="auto">
          <a:xfrm>
            <a:off x="7524750" y="6206951"/>
            <a:ext cx="107950" cy="153987"/>
            <a:chOff x="2971" y="2523"/>
            <a:chExt cx="317" cy="453"/>
          </a:xfrm>
        </p:grpSpPr>
        <p:sp>
          <p:nvSpPr>
            <p:cNvPr id="115" name="Line 860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16" name="Line 861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17" name="Group 862"/>
          <p:cNvGrpSpPr>
            <a:grpSpLocks/>
          </p:cNvGrpSpPr>
          <p:nvPr/>
        </p:nvGrpSpPr>
        <p:grpSpPr bwMode="auto">
          <a:xfrm>
            <a:off x="4859338" y="2574751"/>
            <a:ext cx="107950" cy="153987"/>
            <a:chOff x="2971" y="2523"/>
            <a:chExt cx="317" cy="453"/>
          </a:xfrm>
        </p:grpSpPr>
        <p:sp>
          <p:nvSpPr>
            <p:cNvPr id="118" name="Line 863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19" name="Line 864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20" name="Group 865"/>
          <p:cNvGrpSpPr>
            <a:grpSpLocks/>
          </p:cNvGrpSpPr>
          <p:nvPr/>
        </p:nvGrpSpPr>
        <p:grpSpPr bwMode="auto">
          <a:xfrm>
            <a:off x="4859338" y="2881138"/>
            <a:ext cx="107950" cy="153988"/>
            <a:chOff x="2971" y="2523"/>
            <a:chExt cx="317" cy="453"/>
          </a:xfrm>
        </p:grpSpPr>
        <p:sp>
          <p:nvSpPr>
            <p:cNvPr id="121" name="Line 866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22" name="Line 867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23" name="Group 868"/>
          <p:cNvGrpSpPr>
            <a:grpSpLocks/>
          </p:cNvGrpSpPr>
          <p:nvPr/>
        </p:nvGrpSpPr>
        <p:grpSpPr bwMode="auto">
          <a:xfrm>
            <a:off x="4859338" y="3168476"/>
            <a:ext cx="107950" cy="153987"/>
            <a:chOff x="2971" y="2523"/>
            <a:chExt cx="317" cy="453"/>
          </a:xfrm>
        </p:grpSpPr>
        <p:sp>
          <p:nvSpPr>
            <p:cNvPr id="124" name="Line 869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25" name="Line 870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26" name="Group 871"/>
          <p:cNvGrpSpPr>
            <a:grpSpLocks/>
          </p:cNvGrpSpPr>
          <p:nvPr/>
        </p:nvGrpSpPr>
        <p:grpSpPr bwMode="auto">
          <a:xfrm>
            <a:off x="4859338" y="3492326"/>
            <a:ext cx="107950" cy="153987"/>
            <a:chOff x="2971" y="2523"/>
            <a:chExt cx="317" cy="453"/>
          </a:xfrm>
        </p:grpSpPr>
        <p:sp>
          <p:nvSpPr>
            <p:cNvPr id="127" name="Line 872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28" name="Line 873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29" name="Group 874"/>
          <p:cNvGrpSpPr>
            <a:grpSpLocks/>
          </p:cNvGrpSpPr>
          <p:nvPr/>
        </p:nvGrpSpPr>
        <p:grpSpPr bwMode="auto">
          <a:xfrm>
            <a:off x="4859338" y="3778076"/>
            <a:ext cx="107950" cy="153987"/>
            <a:chOff x="2971" y="2523"/>
            <a:chExt cx="317" cy="453"/>
          </a:xfrm>
        </p:grpSpPr>
        <p:sp>
          <p:nvSpPr>
            <p:cNvPr id="130" name="Line 875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31" name="Line 876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32" name="Group 877"/>
          <p:cNvGrpSpPr>
            <a:grpSpLocks/>
          </p:cNvGrpSpPr>
          <p:nvPr/>
        </p:nvGrpSpPr>
        <p:grpSpPr bwMode="auto">
          <a:xfrm>
            <a:off x="4859338" y="4063826"/>
            <a:ext cx="107950" cy="153987"/>
            <a:chOff x="2971" y="2523"/>
            <a:chExt cx="317" cy="453"/>
          </a:xfrm>
        </p:grpSpPr>
        <p:sp>
          <p:nvSpPr>
            <p:cNvPr id="133" name="Line 878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34" name="Line 879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35" name="Group 880"/>
          <p:cNvGrpSpPr>
            <a:grpSpLocks/>
          </p:cNvGrpSpPr>
          <p:nvPr/>
        </p:nvGrpSpPr>
        <p:grpSpPr bwMode="auto">
          <a:xfrm>
            <a:off x="4859338" y="6206951"/>
            <a:ext cx="107950" cy="153987"/>
            <a:chOff x="2971" y="2523"/>
            <a:chExt cx="317" cy="453"/>
          </a:xfrm>
        </p:grpSpPr>
        <p:sp>
          <p:nvSpPr>
            <p:cNvPr id="136" name="Line 881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37" name="Line 882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38" name="Group 883"/>
          <p:cNvGrpSpPr>
            <a:grpSpLocks/>
          </p:cNvGrpSpPr>
          <p:nvPr/>
        </p:nvGrpSpPr>
        <p:grpSpPr bwMode="auto">
          <a:xfrm>
            <a:off x="4859338" y="5921201"/>
            <a:ext cx="107950" cy="153987"/>
            <a:chOff x="2971" y="2523"/>
            <a:chExt cx="317" cy="453"/>
          </a:xfrm>
        </p:grpSpPr>
        <p:sp>
          <p:nvSpPr>
            <p:cNvPr id="139" name="Line 884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40" name="Line 885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41" name="Group 891"/>
          <p:cNvGrpSpPr>
            <a:grpSpLocks/>
          </p:cNvGrpSpPr>
          <p:nvPr/>
        </p:nvGrpSpPr>
        <p:grpSpPr bwMode="auto">
          <a:xfrm>
            <a:off x="7524750" y="6503813"/>
            <a:ext cx="107950" cy="153988"/>
            <a:chOff x="2971" y="2523"/>
            <a:chExt cx="317" cy="453"/>
          </a:xfrm>
        </p:grpSpPr>
        <p:sp>
          <p:nvSpPr>
            <p:cNvPr id="142" name="Line 892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43" name="Line 893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44" name="Group 901"/>
          <p:cNvGrpSpPr>
            <a:grpSpLocks/>
          </p:cNvGrpSpPr>
          <p:nvPr/>
        </p:nvGrpSpPr>
        <p:grpSpPr bwMode="auto">
          <a:xfrm>
            <a:off x="7524750" y="4681363"/>
            <a:ext cx="107950" cy="153988"/>
            <a:chOff x="2971" y="2523"/>
            <a:chExt cx="317" cy="453"/>
          </a:xfrm>
        </p:grpSpPr>
        <p:sp>
          <p:nvSpPr>
            <p:cNvPr id="145" name="Line 902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46" name="Line 903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47" name="Group 139"/>
          <p:cNvGrpSpPr>
            <a:grpSpLocks/>
          </p:cNvGrpSpPr>
          <p:nvPr/>
        </p:nvGrpSpPr>
        <p:grpSpPr bwMode="auto">
          <a:xfrm>
            <a:off x="179388" y="4294013"/>
            <a:ext cx="8713787" cy="1566863"/>
            <a:chOff x="113" y="2478"/>
            <a:chExt cx="5489" cy="952"/>
          </a:xfrm>
        </p:grpSpPr>
        <p:sp>
          <p:nvSpPr>
            <p:cNvPr id="148" name="Rectangle 137"/>
            <p:cNvSpPr>
              <a:spLocks noChangeArrowheads="1"/>
            </p:cNvSpPr>
            <p:nvPr/>
          </p:nvSpPr>
          <p:spPr bwMode="auto">
            <a:xfrm>
              <a:off x="113" y="2478"/>
              <a:ext cx="5489" cy="952"/>
            </a:xfrm>
            <a:prstGeom prst="rect">
              <a:avLst/>
            </a:prstGeom>
            <a:noFill/>
            <a:ln w="28575">
              <a:solidFill>
                <a:srgbClr val="E21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</a:endParaRPr>
            </a:p>
          </p:txBody>
        </p:sp>
        <p:sp>
          <p:nvSpPr>
            <p:cNvPr id="149" name="Text Box 138"/>
            <p:cNvSpPr txBox="1">
              <a:spLocks noChangeArrowheads="1"/>
            </p:cNvSpPr>
            <p:nvPr/>
          </p:nvSpPr>
          <p:spPr bwMode="auto">
            <a:xfrm rot="21044791">
              <a:off x="1405" y="2822"/>
              <a:ext cx="3074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600" b="1" dirty="0">
                  <a:solidFill>
                    <a:srgbClr val="E21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Повышение уровня защиты</a:t>
              </a:r>
            </a:p>
          </p:txBody>
        </p:sp>
      </p:grpSp>
      <p:grpSp>
        <p:nvGrpSpPr>
          <p:cNvPr id="150" name="Group 143"/>
          <p:cNvGrpSpPr>
            <a:grpSpLocks/>
          </p:cNvGrpSpPr>
          <p:nvPr/>
        </p:nvGrpSpPr>
        <p:grpSpPr bwMode="auto">
          <a:xfrm>
            <a:off x="179388" y="6324426"/>
            <a:ext cx="8713787" cy="492125"/>
            <a:chOff x="113" y="3757"/>
            <a:chExt cx="5489" cy="310"/>
          </a:xfrm>
        </p:grpSpPr>
        <p:sp>
          <p:nvSpPr>
            <p:cNvPr id="151" name="Rectangle 140"/>
            <p:cNvSpPr>
              <a:spLocks noChangeArrowheads="1"/>
            </p:cNvSpPr>
            <p:nvPr/>
          </p:nvSpPr>
          <p:spPr bwMode="auto">
            <a:xfrm>
              <a:off x="113" y="3823"/>
              <a:ext cx="5489" cy="227"/>
            </a:xfrm>
            <a:prstGeom prst="rect">
              <a:avLst/>
            </a:prstGeom>
            <a:noFill/>
            <a:ln w="28575">
              <a:solidFill>
                <a:srgbClr val="E21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</a:endParaRPr>
            </a:p>
          </p:txBody>
        </p:sp>
        <p:sp>
          <p:nvSpPr>
            <p:cNvPr id="152" name="Text Box 141"/>
            <p:cNvSpPr txBox="1">
              <a:spLocks noChangeArrowheads="1"/>
            </p:cNvSpPr>
            <p:nvPr/>
          </p:nvSpPr>
          <p:spPr bwMode="auto">
            <a:xfrm>
              <a:off x="2107" y="3757"/>
              <a:ext cx="208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600" b="1" dirty="0">
                  <a:solidFill>
                    <a:srgbClr val="E21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Новая платформа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>
          <a:xfrm>
            <a:off x="2318958" y="404664"/>
            <a:ext cx="528542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Сравнение версий 6.0 и 6.0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R2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23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69" decel="100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69" decel="100000"/>
                                        <p:tgtEl>
                                          <p:spTgt spid="1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431" accel="100000" fill="hold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26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431" accel="100000" fill="hold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26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431" accel="100000" fill="hold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5600" y="1375494"/>
            <a:ext cx="8339138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600" b="1" dirty="0">
                <a:latin typeface="+mj-lt"/>
              </a:rPr>
              <a:t>Сетевой </a:t>
            </a:r>
            <a:r>
              <a:rPr lang="en-US" sz="2600" b="1" dirty="0" err="1">
                <a:latin typeface="+mj-lt"/>
              </a:rPr>
              <a:t>iSwift</a:t>
            </a:r>
            <a:endParaRPr lang="ru-RU" sz="2600" b="1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600" b="1" dirty="0">
                <a:latin typeface="+mj-lt"/>
              </a:rPr>
              <a:t>Несколько экземпляров антивирусного ядра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600" b="1" dirty="0">
                <a:latin typeface="+mj-lt"/>
              </a:rPr>
              <a:t>Распределение нагрузки на процессоры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600" b="1" dirty="0">
                <a:latin typeface="+mj-lt"/>
              </a:rPr>
              <a:t>Приостановка сканирования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600" b="1" dirty="0">
                <a:latin typeface="+mj-lt"/>
              </a:rPr>
              <a:t>Блокирование доступа зараженным компьютерам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600" b="1" dirty="0">
                <a:latin typeface="+mj-lt"/>
              </a:rPr>
              <a:t>Четыре режима окончания сканирования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600" b="1" dirty="0">
                <a:latin typeface="+mj-lt"/>
              </a:rPr>
              <a:t>Гибкая настройка времени сканирования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600" b="1" dirty="0">
                <a:latin typeface="+mj-lt"/>
              </a:rPr>
              <a:t>Настройка уведомлений</a:t>
            </a:r>
            <a:endParaRPr lang="en-US" sz="26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9703" y="404664"/>
            <a:ext cx="432394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KAV 6.0 R2 for File Servers</a:t>
            </a:r>
          </a:p>
        </p:txBody>
      </p:sp>
    </p:spTree>
    <p:extLst>
      <p:ext uri="{BB962C8B-B14F-4D97-AF65-F5344CB8AC3E}">
        <p14:creationId xmlns:p14="http://schemas.microsoft.com/office/powerpoint/2010/main" val="25383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00933"/>
              </p:ext>
            </p:extLst>
          </p:nvPr>
        </p:nvGraphicFramePr>
        <p:xfrm>
          <a:off x="179388" y="2134344"/>
          <a:ext cx="8713787" cy="2590800"/>
        </p:xfrm>
        <a:graphic>
          <a:graphicData uri="http://schemas.openxmlformats.org/drawingml/2006/table">
            <a:tbl>
              <a:tblPr/>
              <a:tblGrid>
                <a:gridCol w="3455987"/>
                <a:gridCol w="2665413"/>
                <a:gridCol w="2592387"/>
              </a:tblGrid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Антивирус Касперского для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</a:rPr>
                        <a:t>файлового сервера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BD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282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     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6.0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R2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D5B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Файловый антивирус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                    улучшено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Эвристический анализатор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Анти-руткит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FCF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Поддержка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Widows Server 2008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Поддержка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j-lt"/>
                        </a:rPr>
                        <a:t>Windows Server 2008 R2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7524750" y="3267075"/>
            <a:ext cx="107950" cy="153988"/>
            <a:chOff x="2971" y="2523"/>
            <a:chExt cx="317" cy="453"/>
          </a:xfrm>
        </p:grpSpPr>
        <p:sp>
          <p:nvSpPr>
            <p:cNvPr id="6" name="Line 67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7" name="Line 68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8" name="Group 84"/>
          <p:cNvGrpSpPr>
            <a:grpSpLocks/>
          </p:cNvGrpSpPr>
          <p:nvPr/>
        </p:nvGrpSpPr>
        <p:grpSpPr bwMode="auto">
          <a:xfrm>
            <a:off x="7524750" y="3556000"/>
            <a:ext cx="107950" cy="153988"/>
            <a:chOff x="2971" y="2523"/>
            <a:chExt cx="317" cy="453"/>
          </a:xfrm>
        </p:grpSpPr>
        <p:sp>
          <p:nvSpPr>
            <p:cNvPr id="9" name="Line 85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0" name="Line 86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1" name="Group 102"/>
          <p:cNvGrpSpPr>
            <a:grpSpLocks/>
          </p:cNvGrpSpPr>
          <p:nvPr/>
        </p:nvGrpSpPr>
        <p:grpSpPr bwMode="auto">
          <a:xfrm>
            <a:off x="4859338" y="3267075"/>
            <a:ext cx="107950" cy="153988"/>
            <a:chOff x="2971" y="2523"/>
            <a:chExt cx="317" cy="453"/>
          </a:xfrm>
        </p:grpSpPr>
        <p:sp>
          <p:nvSpPr>
            <p:cNvPr id="12" name="Line 103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3" name="Line 104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pic>
        <p:nvPicPr>
          <p:cNvPr id="14" name="Рисунок 35" descr="ico_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2413000"/>
            <a:ext cx="5778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5" name="Рисунок 35" descr="ico_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000" y="2413000"/>
            <a:ext cx="5778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16" name="Group 134"/>
          <p:cNvGrpSpPr>
            <a:grpSpLocks/>
          </p:cNvGrpSpPr>
          <p:nvPr/>
        </p:nvGrpSpPr>
        <p:grpSpPr bwMode="auto">
          <a:xfrm>
            <a:off x="7524750" y="3843338"/>
            <a:ext cx="107950" cy="153987"/>
            <a:chOff x="2971" y="2523"/>
            <a:chExt cx="317" cy="453"/>
          </a:xfrm>
        </p:grpSpPr>
        <p:sp>
          <p:nvSpPr>
            <p:cNvPr id="17" name="Line 135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18" name="Line 136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19" name="Group 138"/>
          <p:cNvGrpSpPr>
            <a:grpSpLocks/>
          </p:cNvGrpSpPr>
          <p:nvPr/>
        </p:nvGrpSpPr>
        <p:grpSpPr bwMode="auto">
          <a:xfrm>
            <a:off x="7524750" y="4132263"/>
            <a:ext cx="107950" cy="153987"/>
            <a:chOff x="2971" y="2523"/>
            <a:chExt cx="317" cy="453"/>
          </a:xfrm>
        </p:grpSpPr>
        <p:sp>
          <p:nvSpPr>
            <p:cNvPr id="20" name="Line 139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1" name="Line 140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22" name="Group 138"/>
          <p:cNvGrpSpPr>
            <a:grpSpLocks/>
          </p:cNvGrpSpPr>
          <p:nvPr/>
        </p:nvGrpSpPr>
        <p:grpSpPr bwMode="auto">
          <a:xfrm>
            <a:off x="7535863" y="4418013"/>
            <a:ext cx="107950" cy="153987"/>
            <a:chOff x="2971" y="2523"/>
            <a:chExt cx="317" cy="453"/>
          </a:xfrm>
        </p:grpSpPr>
        <p:sp>
          <p:nvSpPr>
            <p:cNvPr id="23" name="Line 139"/>
            <p:cNvSpPr>
              <a:spLocks noChangeShapeType="1"/>
            </p:cNvSpPr>
            <p:nvPr/>
          </p:nvSpPr>
          <p:spPr bwMode="auto">
            <a:xfrm>
              <a:off x="2971" y="2750"/>
              <a:ext cx="131" cy="226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4" name="Line 140"/>
            <p:cNvSpPr>
              <a:spLocks noChangeShapeType="1"/>
            </p:cNvSpPr>
            <p:nvPr/>
          </p:nvSpPr>
          <p:spPr bwMode="auto">
            <a:xfrm flipV="1">
              <a:off x="3107" y="2523"/>
              <a:ext cx="181" cy="453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</p:grpSp>
      <p:grpSp>
        <p:nvGrpSpPr>
          <p:cNvPr id="25" name="Group 58"/>
          <p:cNvGrpSpPr>
            <a:grpSpLocks/>
          </p:cNvGrpSpPr>
          <p:nvPr/>
        </p:nvGrpSpPr>
        <p:grpSpPr bwMode="auto">
          <a:xfrm>
            <a:off x="179388" y="3500438"/>
            <a:ext cx="8713787" cy="631825"/>
            <a:chOff x="113" y="2024"/>
            <a:chExt cx="5489" cy="317"/>
          </a:xfrm>
        </p:grpSpPr>
        <p:sp>
          <p:nvSpPr>
            <p:cNvPr id="26" name="Rectangle 56"/>
            <p:cNvSpPr>
              <a:spLocks noChangeArrowheads="1"/>
            </p:cNvSpPr>
            <p:nvPr/>
          </p:nvSpPr>
          <p:spPr bwMode="auto">
            <a:xfrm>
              <a:off x="113" y="2024"/>
              <a:ext cx="5489" cy="317"/>
            </a:xfrm>
            <a:prstGeom prst="rect">
              <a:avLst/>
            </a:prstGeom>
            <a:noFill/>
            <a:ln w="28575">
              <a:solidFill>
                <a:srgbClr val="E21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Text Box 57"/>
            <p:cNvSpPr txBox="1">
              <a:spLocks noChangeArrowheads="1"/>
            </p:cNvSpPr>
            <p:nvPr/>
          </p:nvSpPr>
          <p:spPr bwMode="auto">
            <a:xfrm rot="21475012">
              <a:off x="1556" y="2054"/>
              <a:ext cx="3074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600" b="1" dirty="0">
                  <a:solidFill>
                    <a:srgbClr val="E21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Повышение уровня защиты</a:t>
              </a:r>
            </a:p>
          </p:txBody>
        </p:sp>
      </p:grpSp>
      <p:grpSp>
        <p:nvGrpSpPr>
          <p:cNvPr id="28" name="Group 62"/>
          <p:cNvGrpSpPr>
            <a:grpSpLocks/>
          </p:cNvGrpSpPr>
          <p:nvPr/>
        </p:nvGrpSpPr>
        <p:grpSpPr bwMode="auto">
          <a:xfrm>
            <a:off x="179388" y="4143375"/>
            <a:ext cx="8713787" cy="576263"/>
            <a:chOff x="113" y="2387"/>
            <a:chExt cx="5489" cy="363"/>
          </a:xfrm>
        </p:grpSpPr>
        <p:sp>
          <p:nvSpPr>
            <p:cNvPr id="29" name="Rectangle 59"/>
            <p:cNvSpPr>
              <a:spLocks noChangeArrowheads="1"/>
            </p:cNvSpPr>
            <p:nvPr/>
          </p:nvSpPr>
          <p:spPr bwMode="auto">
            <a:xfrm>
              <a:off x="113" y="2387"/>
              <a:ext cx="5489" cy="363"/>
            </a:xfrm>
            <a:prstGeom prst="rect">
              <a:avLst/>
            </a:prstGeom>
            <a:noFill/>
            <a:ln w="28575">
              <a:solidFill>
                <a:srgbClr val="E21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Text Box 61"/>
            <p:cNvSpPr txBox="1">
              <a:spLocks noChangeArrowheads="1"/>
            </p:cNvSpPr>
            <p:nvPr/>
          </p:nvSpPr>
          <p:spPr bwMode="auto">
            <a:xfrm rot="21464987">
              <a:off x="1858" y="2395"/>
              <a:ext cx="2558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600" b="1" dirty="0">
                  <a:solidFill>
                    <a:srgbClr val="E21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Поддержка платформ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2318958" y="404664"/>
            <a:ext cx="528542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Сравнение версий 6.0 и 6.0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R2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81748" y="5877272"/>
            <a:ext cx="313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KAV 4FS Enterprise Edition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37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79388" y="1292374"/>
            <a:ext cx="8785225" cy="49449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300" b="1" dirty="0" smtClean="0">
                <a:latin typeface="+mj-lt"/>
              </a:rPr>
              <a:t>KAV </a:t>
            </a:r>
            <a:r>
              <a:rPr lang="ru-RU" sz="3300" b="1" dirty="0" smtClean="0">
                <a:latin typeface="+mj-lt"/>
              </a:rPr>
              <a:t>для </a:t>
            </a:r>
            <a:r>
              <a:rPr lang="en-US" sz="3300" b="1" dirty="0" smtClean="0">
                <a:latin typeface="+mj-lt"/>
              </a:rPr>
              <a:t>MS Exchange Server</a:t>
            </a:r>
          </a:p>
          <a:p>
            <a:pPr>
              <a:defRPr/>
            </a:pPr>
            <a:r>
              <a:rPr lang="en-US" sz="3300" b="1" dirty="0" smtClean="0">
                <a:latin typeface="+mj-lt"/>
              </a:rPr>
              <a:t>Kaspersky Security </a:t>
            </a:r>
            <a:r>
              <a:rPr lang="ru-RU" sz="3300" b="1" dirty="0" smtClean="0">
                <a:latin typeface="+mj-lt"/>
              </a:rPr>
              <a:t>для </a:t>
            </a:r>
            <a:r>
              <a:rPr lang="en-US" sz="3300" b="1" dirty="0" smtClean="0">
                <a:latin typeface="+mj-lt"/>
              </a:rPr>
              <a:t>MS Exchange Server</a:t>
            </a:r>
          </a:p>
          <a:p>
            <a:pPr>
              <a:defRPr/>
            </a:pPr>
            <a:r>
              <a:rPr lang="en-US" sz="3300" b="1" dirty="0" smtClean="0">
                <a:latin typeface="+mj-lt"/>
              </a:rPr>
              <a:t>KAV </a:t>
            </a:r>
            <a:r>
              <a:rPr lang="ru-RU" sz="3300" b="1" dirty="0" smtClean="0">
                <a:latin typeface="+mj-lt"/>
              </a:rPr>
              <a:t>для </a:t>
            </a:r>
            <a:r>
              <a:rPr lang="en-US" sz="3300" b="1" dirty="0" smtClean="0">
                <a:latin typeface="+mj-lt"/>
              </a:rPr>
              <a:t>Lotus Domino</a:t>
            </a:r>
          </a:p>
          <a:p>
            <a:pPr>
              <a:defRPr/>
            </a:pPr>
            <a:r>
              <a:rPr lang="en-US" sz="3300" b="1" dirty="0" smtClean="0">
                <a:latin typeface="+mj-lt"/>
              </a:rPr>
              <a:t>KAV </a:t>
            </a:r>
            <a:r>
              <a:rPr lang="ru-RU" sz="3300" b="1" dirty="0" smtClean="0">
                <a:latin typeface="+mj-lt"/>
              </a:rPr>
              <a:t>для </a:t>
            </a:r>
            <a:r>
              <a:rPr lang="en-US" sz="3300" b="1" dirty="0" smtClean="0">
                <a:latin typeface="+mj-lt"/>
              </a:rPr>
              <a:t>Linux/Free BSD Mail Server</a:t>
            </a:r>
          </a:p>
          <a:p>
            <a:pPr>
              <a:defRPr/>
            </a:pPr>
            <a:r>
              <a:rPr lang="en-US" sz="3300" b="1" dirty="0" smtClean="0">
                <a:latin typeface="+mj-lt"/>
              </a:rPr>
              <a:t>Kaspersky Mail-Gateway </a:t>
            </a:r>
            <a:r>
              <a:rPr lang="ru-RU" sz="3300" b="1" dirty="0" smtClean="0">
                <a:latin typeface="+mj-lt"/>
              </a:rPr>
              <a:t>для </a:t>
            </a:r>
            <a:r>
              <a:rPr lang="en-US" sz="3300" b="1" dirty="0" smtClean="0">
                <a:latin typeface="+mj-lt"/>
              </a:rPr>
              <a:t>Linux/Free BSD</a:t>
            </a:r>
          </a:p>
          <a:p>
            <a:pPr>
              <a:defRPr/>
            </a:pPr>
            <a:r>
              <a:rPr lang="en-US" sz="3300" b="1" dirty="0" smtClean="0">
                <a:latin typeface="+mj-lt"/>
              </a:rPr>
              <a:t>Kaspersky </a:t>
            </a:r>
            <a:r>
              <a:rPr lang="en-US" sz="3300" b="1" dirty="0" err="1" smtClean="0">
                <a:latin typeface="+mj-lt"/>
              </a:rPr>
              <a:t>Antispam</a:t>
            </a:r>
            <a:endParaRPr lang="ru-RU" sz="33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2845" y="404664"/>
            <a:ext cx="455765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Защита почтовых систем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07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42875" y="1419175"/>
            <a:ext cx="6423025" cy="503416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1800" b="1" dirty="0" smtClean="0">
                <a:latin typeface="+mj-lt"/>
              </a:rPr>
              <a:t>Спама много (80-90% в почтовом трафике Рунета):</a:t>
            </a:r>
          </a:p>
          <a:p>
            <a:pPr lvl="1"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1800" b="1" dirty="0" smtClean="0">
                <a:latin typeface="+mj-lt"/>
              </a:rPr>
              <a:t>Потери производительности труда при работе с электронной почтой</a:t>
            </a:r>
          </a:p>
          <a:p>
            <a:pPr lvl="1">
              <a:spcAft>
                <a:spcPct val="70000"/>
              </a:spcAft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1800" b="1" dirty="0" smtClean="0">
                <a:latin typeface="+mj-lt"/>
              </a:rPr>
              <a:t>Повышенная нагрузка на почтовые серверы и хранилища данных</a:t>
            </a:r>
          </a:p>
          <a:p>
            <a:pPr>
              <a:lnSpc>
                <a:spcPct val="80000"/>
              </a:lnSpc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1800" b="1" dirty="0" smtClean="0">
                <a:latin typeface="+mj-lt"/>
              </a:rPr>
              <a:t>Спам криминализован:</a:t>
            </a:r>
          </a:p>
          <a:p>
            <a:pPr lvl="1"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1800" b="1" dirty="0" smtClean="0">
                <a:latin typeface="+mj-lt"/>
              </a:rPr>
              <a:t>Многие </a:t>
            </a:r>
            <a:r>
              <a:rPr lang="ru-RU" sz="1800" b="1" dirty="0" err="1" smtClean="0">
                <a:latin typeface="+mj-lt"/>
              </a:rPr>
              <a:t>спамовые</a:t>
            </a:r>
            <a:r>
              <a:rPr lang="ru-RU" sz="1800" b="1" dirty="0" smtClean="0">
                <a:latin typeface="+mj-lt"/>
              </a:rPr>
              <a:t> письма содержат опасные ссылки</a:t>
            </a:r>
          </a:p>
          <a:p>
            <a:pPr lvl="1">
              <a:spcAft>
                <a:spcPct val="70000"/>
              </a:spcAft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1800" b="1" dirty="0" smtClean="0">
                <a:latin typeface="+mj-lt"/>
              </a:rPr>
              <a:t>Сетевое мошенничество</a:t>
            </a:r>
            <a:r>
              <a:rPr lang="en-US" sz="1800" b="1" dirty="0" smtClean="0">
                <a:latin typeface="+mj-lt"/>
              </a:rPr>
              <a:t> </a:t>
            </a:r>
            <a:r>
              <a:rPr lang="ru-RU" sz="1800" b="1" dirty="0" smtClean="0">
                <a:latin typeface="+mj-lt"/>
              </a:rPr>
              <a:t>и </a:t>
            </a:r>
            <a:r>
              <a:rPr lang="ru-RU" sz="1800" b="1" dirty="0" err="1" smtClean="0">
                <a:latin typeface="+mj-lt"/>
              </a:rPr>
              <a:t>фишинг</a:t>
            </a:r>
            <a:r>
              <a:rPr lang="ru-RU" sz="1800" b="1" dirty="0" smtClean="0">
                <a:latin typeface="+mj-lt"/>
              </a:rPr>
              <a:t>: угроза и для работника, и для компании</a:t>
            </a:r>
          </a:p>
          <a:p>
            <a:pPr>
              <a:lnSpc>
                <a:spcPct val="80000"/>
              </a:lnSpc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1800" b="1" dirty="0" smtClean="0">
                <a:latin typeface="+mj-lt"/>
              </a:rPr>
              <a:t>Прямые финансовые потери:</a:t>
            </a:r>
          </a:p>
          <a:p>
            <a:pPr lvl="1"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1800" b="1" dirty="0" smtClean="0">
                <a:latin typeface="+mj-lt"/>
              </a:rPr>
              <a:t>По оценкам «</a:t>
            </a:r>
            <a:r>
              <a:rPr lang="ru-RU" sz="1800" b="1" dirty="0" err="1" smtClean="0">
                <a:latin typeface="+mj-lt"/>
              </a:rPr>
              <a:t>Вымпелком</a:t>
            </a:r>
            <a:r>
              <a:rPr lang="ru-RU" sz="1800" b="1" dirty="0" smtClean="0">
                <a:latin typeface="+mj-lt"/>
              </a:rPr>
              <a:t>» внедрение </a:t>
            </a:r>
            <a:r>
              <a:rPr lang="ru-RU" sz="1800" b="1" dirty="0" err="1" smtClean="0">
                <a:latin typeface="+mj-lt"/>
              </a:rPr>
              <a:t>антиспам</a:t>
            </a:r>
            <a:r>
              <a:rPr lang="ru-RU" sz="1800" b="1" dirty="0" smtClean="0">
                <a:latin typeface="+mj-lt"/>
              </a:rPr>
              <a:t>-решения позволило обеспечить ежегодную экономию </a:t>
            </a:r>
            <a:r>
              <a:rPr lang="en-US" sz="1800" b="1" dirty="0" smtClean="0">
                <a:latin typeface="+mj-lt"/>
              </a:rPr>
              <a:t>~</a:t>
            </a:r>
            <a:r>
              <a:rPr lang="ru-RU" sz="1800" b="1" dirty="0" smtClean="0">
                <a:latin typeface="+mj-lt"/>
              </a:rPr>
              <a:t> </a:t>
            </a:r>
            <a:r>
              <a:rPr lang="en-US" sz="1800" b="1" dirty="0" smtClean="0">
                <a:latin typeface="+mj-lt"/>
              </a:rPr>
              <a:t>500’</a:t>
            </a:r>
            <a:r>
              <a:rPr lang="ru-RU" sz="1800" b="1" dirty="0" smtClean="0">
                <a:latin typeface="+mj-lt"/>
              </a:rPr>
              <a:t>000</a:t>
            </a:r>
            <a:r>
              <a:rPr lang="en-US" sz="1800" b="1" dirty="0" smtClean="0">
                <a:latin typeface="+mj-lt"/>
              </a:rPr>
              <a:t>$</a:t>
            </a:r>
            <a:endParaRPr lang="ru-RU" sz="1800" b="1" dirty="0" smtClean="0">
              <a:latin typeface="+mj-lt"/>
            </a:endParaRPr>
          </a:p>
        </p:txBody>
      </p:sp>
      <p:pic>
        <p:nvPicPr>
          <p:cNvPr id="4" name="Picture 4" descr="spa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7488" y="2011759"/>
            <a:ext cx="2457450" cy="317341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48896" y="404664"/>
            <a:ext cx="322556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Проблема </a:t>
            </a:r>
            <a:r>
              <a:rPr lang="ru-RU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СПАМа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40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99592" y="2060848"/>
            <a:ext cx="7272808" cy="324036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b="1" dirty="0" smtClean="0">
                <a:latin typeface="+mj-lt"/>
              </a:rPr>
              <a:t>KAV </a:t>
            </a:r>
            <a:r>
              <a:rPr lang="ru-RU" sz="4000" b="1" dirty="0" smtClean="0">
                <a:latin typeface="+mj-lt"/>
              </a:rPr>
              <a:t>для </a:t>
            </a:r>
            <a:r>
              <a:rPr lang="en-US" sz="4000" b="1" dirty="0" smtClean="0">
                <a:latin typeface="+mj-lt"/>
              </a:rPr>
              <a:t>MS ISA Server</a:t>
            </a:r>
          </a:p>
          <a:p>
            <a:pPr>
              <a:defRPr/>
            </a:pPr>
            <a:r>
              <a:rPr lang="en-US" sz="4000" b="1" dirty="0" smtClean="0">
                <a:latin typeface="+mj-lt"/>
              </a:rPr>
              <a:t>KAV </a:t>
            </a:r>
            <a:r>
              <a:rPr lang="ru-RU" sz="4000" b="1" dirty="0" smtClean="0">
                <a:latin typeface="+mj-lt"/>
              </a:rPr>
              <a:t>для </a:t>
            </a:r>
            <a:r>
              <a:rPr lang="en-US" sz="4000" b="1" dirty="0" smtClean="0">
                <a:latin typeface="+mj-lt"/>
              </a:rPr>
              <a:t>Checkpoint Firewall</a:t>
            </a:r>
          </a:p>
          <a:p>
            <a:pPr>
              <a:defRPr/>
            </a:pPr>
            <a:r>
              <a:rPr lang="en-US" sz="4000" b="1" dirty="0" smtClean="0">
                <a:latin typeface="+mj-lt"/>
              </a:rPr>
              <a:t>KAV </a:t>
            </a:r>
            <a:r>
              <a:rPr lang="ru-RU" sz="4000" b="1" dirty="0" smtClean="0">
                <a:latin typeface="+mj-lt"/>
              </a:rPr>
              <a:t>для </a:t>
            </a:r>
            <a:r>
              <a:rPr lang="en-US" sz="4000" b="1" dirty="0" smtClean="0">
                <a:latin typeface="+mj-lt"/>
              </a:rPr>
              <a:t>Proxy Server</a:t>
            </a:r>
            <a:endParaRPr lang="ru-RU" sz="40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91095" y="476672"/>
            <a:ext cx="289053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Защита шлюзов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5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2447" y="404664"/>
            <a:ext cx="677461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Аксиомы Антивирусной безопасности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12428"/>
            <a:ext cx="8229600" cy="3760788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spcAft>
                <a:spcPct val="20000"/>
              </a:spcAft>
              <a:buClr>
                <a:srgbClr val="A50021"/>
              </a:buClr>
              <a:buFont typeface="Wingdings" pitchFamily="2" charset="2"/>
              <a:buChar char="§"/>
              <a:defRPr/>
            </a:pPr>
            <a:r>
              <a:rPr lang="ru-RU" sz="2200" dirty="0">
                <a:latin typeface="+mj-lt"/>
                <a:cs typeface="Arial" pitchFamily="34" charset="0"/>
              </a:rPr>
              <a:t>Рядовые сотрудники не являются специалистами по использованию средств антивирусной защиты</a:t>
            </a:r>
          </a:p>
          <a:p>
            <a:pPr marL="342900" indent="-342900">
              <a:lnSpc>
                <a:spcPct val="80000"/>
              </a:lnSpc>
              <a:spcAft>
                <a:spcPct val="20000"/>
              </a:spcAft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ru-RU" sz="2200" b="1" dirty="0">
                <a:latin typeface="+mj-lt"/>
                <a:cs typeface="Arial" pitchFamily="34" charset="0"/>
              </a:rPr>
              <a:t>=&gt; Нельзя доверять пользователям настройку AV рабочей станции</a:t>
            </a:r>
          </a:p>
          <a:p>
            <a:pPr marL="342900" indent="-342900">
              <a:lnSpc>
                <a:spcPct val="80000"/>
              </a:lnSpc>
              <a:spcAft>
                <a:spcPct val="20000"/>
              </a:spcAft>
              <a:buClr>
                <a:srgbClr val="A50021"/>
              </a:buClr>
              <a:buFont typeface="Wingdings" pitchFamily="2" charset="2"/>
              <a:buNone/>
              <a:defRPr/>
            </a:pPr>
            <a:endParaRPr lang="ru-RU" sz="2200" b="1" dirty="0"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Aft>
                <a:spcPct val="20000"/>
              </a:spcAft>
              <a:buClr>
                <a:srgbClr val="A50021"/>
              </a:buClr>
              <a:buFont typeface="Wingdings" pitchFamily="2" charset="2"/>
              <a:buChar char="§"/>
              <a:defRPr/>
            </a:pPr>
            <a:r>
              <a:rPr lang="ru-RU" sz="2200" dirty="0">
                <a:latin typeface="+mj-lt"/>
                <a:cs typeface="Arial" pitchFamily="34" charset="0"/>
              </a:rPr>
              <a:t>Контроль над антивирусной защитой всей компании лежит на сетевых администраторах, менеджерах по сетевой безопасности и т.д.</a:t>
            </a:r>
          </a:p>
          <a:p>
            <a:pPr marL="342900" indent="-342900">
              <a:lnSpc>
                <a:spcPct val="80000"/>
              </a:lnSpc>
              <a:spcAft>
                <a:spcPct val="20000"/>
              </a:spcAft>
              <a:buClr>
                <a:srgbClr val="A50021"/>
              </a:buClr>
              <a:defRPr/>
            </a:pPr>
            <a:r>
              <a:rPr lang="ru-RU" sz="2200" b="1" dirty="0">
                <a:latin typeface="+mj-lt"/>
                <a:cs typeface="Arial" pitchFamily="34" charset="0"/>
              </a:rPr>
              <a:t>=&gt; Администраторы отвечают не только за серверы (почтовые, файловые и др.)</a:t>
            </a:r>
            <a:r>
              <a:rPr lang="en-US" sz="2200" b="1" dirty="0">
                <a:latin typeface="+mj-lt"/>
                <a:cs typeface="Arial" pitchFamily="34" charset="0"/>
              </a:rPr>
              <a:t>,</a:t>
            </a:r>
            <a:r>
              <a:rPr lang="ru-RU" sz="2200" b="1" dirty="0">
                <a:latin typeface="+mj-lt"/>
                <a:cs typeface="Arial" pitchFamily="34" charset="0"/>
              </a:rPr>
              <a:t> но и за большое количество рабочих станций</a:t>
            </a:r>
          </a:p>
          <a:p>
            <a:pPr marL="342900" indent="-342900">
              <a:lnSpc>
                <a:spcPct val="80000"/>
              </a:lnSpc>
              <a:spcAft>
                <a:spcPct val="20000"/>
              </a:spcAft>
              <a:buClr>
                <a:srgbClr val="A50021"/>
              </a:buClr>
              <a:defRPr/>
            </a:pPr>
            <a:endParaRPr lang="ru-RU" sz="2200" b="1" dirty="0">
              <a:solidFill>
                <a:srgbClr val="22825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Aft>
                <a:spcPct val="20000"/>
              </a:spcAft>
              <a:buClr>
                <a:srgbClr val="A50021"/>
              </a:buClr>
              <a:buFont typeface="Symbol" pitchFamily="18" charset="2"/>
              <a:buNone/>
              <a:defRPr/>
            </a:pPr>
            <a:r>
              <a:rPr lang="ru-RU" sz="2200" dirty="0">
                <a:solidFill>
                  <a:srgbClr val="228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437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30175" y="1556916"/>
            <a:ext cx="8834438" cy="482441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Clr>
                <a:srgbClr val="993300"/>
              </a:buClr>
              <a:defRPr/>
            </a:pPr>
            <a:r>
              <a:rPr lang="ru-RU" sz="2500" b="1" dirty="0" smtClean="0">
                <a:latin typeface="+mj-lt"/>
              </a:rPr>
              <a:t>Быстрое и удобное начальное развертывания системы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993300"/>
              </a:buClr>
              <a:defRPr/>
            </a:pPr>
            <a:r>
              <a:rPr lang="ru-RU" sz="2500" b="1" dirty="0" smtClean="0">
                <a:latin typeface="+mj-lt"/>
              </a:rPr>
              <a:t>Удобное централизованное управление всей антивирусной защитой из одной точки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993300"/>
              </a:buClr>
              <a:defRPr/>
            </a:pPr>
            <a:r>
              <a:rPr lang="ru-RU" sz="2500" b="1" dirty="0" smtClean="0">
                <a:latin typeface="+mj-lt"/>
              </a:rPr>
              <a:t>Простота поддержания функционирования всей системы антивирусной защиты</a:t>
            </a:r>
            <a:endParaRPr lang="en-US" sz="2500" b="1" dirty="0" smtClean="0">
              <a:latin typeface="+mj-lt"/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993300"/>
              </a:buClr>
              <a:defRPr/>
            </a:pPr>
            <a:r>
              <a:rPr lang="ru-RU" sz="2500" b="1" dirty="0" smtClean="0">
                <a:latin typeface="+mj-lt"/>
              </a:rPr>
              <a:t>Мониторинг состояния всей системы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993300"/>
              </a:buClr>
              <a:defRPr/>
            </a:pPr>
            <a:r>
              <a:rPr lang="ru-RU" sz="2500" b="1" dirty="0" smtClean="0">
                <a:latin typeface="+mj-lt"/>
              </a:rPr>
              <a:t>Построение сводных отчетов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993300"/>
              </a:buClr>
              <a:defRPr/>
            </a:pPr>
            <a:r>
              <a:rPr lang="ru-RU" sz="2500" b="1" dirty="0" smtClean="0">
                <a:latin typeface="+mj-lt"/>
              </a:rPr>
              <a:t>В случае необходимости - возможность обратиться за помощью и консультацией к специалистам</a:t>
            </a:r>
            <a:endParaRPr lang="ru-RU" sz="25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2955" y="404664"/>
            <a:ext cx="495360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Что важно администратору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3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069160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latin typeface="+mj-lt"/>
              </a:rPr>
              <a:t>Основное направление деятельности:</a:t>
            </a:r>
          </a:p>
          <a:p>
            <a:pPr marL="0" indent="0">
              <a:buNone/>
            </a:pP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- Поставка лицензионного ПО.</a:t>
            </a:r>
          </a:p>
          <a:p>
            <a:pPr marL="0" indent="0">
              <a:buNone/>
            </a:pPr>
            <a:r>
              <a:rPr lang="ru-RU" sz="2800" b="1" dirty="0" smtClean="0">
                <a:latin typeface="+mj-lt"/>
              </a:rPr>
              <a:t>Дополнительное направление:</a:t>
            </a:r>
          </a:p>
          <a:p>
            <a:pPr marL="0" indent="0">
              <a:buNone/>
            </a:pP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- Поставка серверного оборудования;</a:t>
            </a:r>
          </a:p>
          <a:p>
            <a:pPr marL="0" indent="0">
              <a:buNone/>
            </a:pP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- Поставка сетевого оборудования.</a:t>
            </a:r>
          </a:p>
          <a:p>
            <a:pPr marL="0" indent="0">
              <a:buNone/>
            </a:pPr>
            <a:r>
              <a:rPr lang="ru-RU" sz="2800" b="1" dirty="0" smtClean="0">
                <a:latin typeface="+mj-lt"/>
              </a:rPr>
              <a:t>Партнерства:</a:t>
            </a:r>
          </a:p>
          <a:p>
            <a:pPr marL="0" indent="0">
              <a:buNone/>
            </a:pP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- Защита информации (в </a:t>
            </a:r>
            <a:r>
              <a:rPr lang="ru-RU" sz="2800" dirty="0" err="1" smtClean="0">
                <a:latin typeface="+mj-lt"/>
              </a:rPr>
              <a:t>т.ч</a:t>
            </a:r>
            <a:r>
              <a:rPr lang="ru-RU" sz="2800" dirty="0" smtClean="0">
                <a:latin typeface="+mj-lt"/>
              </a:rPr>
              <a:t>. 152-ФЗ);</a:t>
            </a:r>
          </a:p>
          <a:p>
            <a:pPr marL="0" indent="0">
              <a:buNone/>
            </a:pP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- Внедрение и адаптация программных решений ведущих </a:t>
            </a:r>
            <a:r>
              <a:rPr lang="ru-RU" sz="2800" dirty="0" err="1" smtClean="0">
                <a:latin typeface="+mj-lt"/>
              </a:rPr>
              <a:t>Вендоров</a:t>
            </a:r>
            <a:r>
              <a:rPr lang="ru-RU" sz="2800" dirty="0" smtClean="0">
                <a:latin typeface="+mj-lt"/>
              </a:rPr>
              <a:t>.</a:t>
            </a:r>
            <a:endParaRPr lang="ru-RU" sz="28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1751" y="411249"/>
            <a:ext cx="570220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cap="none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Направления деятельности</a:t>
            </a:r>
            <a:endParaRPr lang="ru-RU" sz="30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5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79388" y="1556792"/>
            <a:ext cx="8820150" cy="46799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Централизованная установка и управление</a:t>
            </a: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Группы администрирования</a:t>
            </a: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Наследование структуры групп из логической структуры сети</a:t>
            </a: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Управление настройками антивирусных приложений с помощью групповых политик</a:t>
            </a: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Блокирование настроек для пользователя компьютера</a:t>
            </a: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Групповые задачи получения обновлений и проверки по требованию</a:t>
            </a: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Специальные настройки для пользователей ноутбуков</a:t>
            </a: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Поддержка технологии </a:t>
            </a:r>
            <a:r>
              <a:rPr lang="en-US" sz="2100" b="1" dirty="0" smtClean="0">
                <a:latin typeface="+mj-lt"/>
              </a:rPr>
              <a:t>Cisco NAC, Microsoft NAP</a:t>
            </a:r>
            <a:endParaRPr lang="ru-RU" sz="2100" b="1" dirty="0" smtClean="0">
              <a:latin typeface="+mj-lt"/>
            </a:endParaRP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Гибкая система отчетов</a:t>
            </a:r>
          </a:p>
          <a:p>
            <a:pPr>
              <a:lnSpc>
                <a:spcPct val="80000"/>
              </a:lnSpc>
              <a:buClr>
                <a:srgbClr val="990000"/>
              </a:buClr>
              <a:defRPr/>
            </a:pPr>
            <a:r>
              <a:rPr lang="ru-RU" sz="2100" b="1" dirty="0" smtClean="0">
                <a:latin typeface="+mj-lt"/>
              </a:rPr>
              <a:t>И др.</a:t>
            </a:r>
            <a:endParaRPr lang="ru-RU" sz="21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8054" y="404664"/>
            <a:ext cx="592341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Kaspersky Administration Kit</a:t>
            </a:r>
          </a:p>
          <a:p>
            <a:pPr algn="ctr"/>
            <a:r>
              <a:rPr lang="ru-RU" sz="2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Система управления </a:t>
            </a:r>
            <a:r>
              <a:rPr lang="en-US" sz="2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AV </a:t>
            </a:r>
            <a:r>
              <a:rPr lang="ru-RU" sz="2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защитой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5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66675" y="2132013"/>
          <a:ext cx="4452938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Visio" r:id="rId3" imgW="9487002" imgH="8186538" progId="Visio.Drawing.11">
                  <p:embed/>
                </p:oleObj>
              </mc:Choice>
              <mc:Fallback>
                <p:oleObj name="Visio" r:id="rId3" imgW="9487002" imgH="818653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2132013"/>
                        <a:ext cx="4452938" cy="384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240213" y="1125538"/>
            <a:ext cx="4903787" cy="505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228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	</a:t>
            </a:r>
            <a:r>
              <a:rPr lang="ru-RU" sz="2600" b="1" dirty="0">
                <a:latin typeface="+mj-lt"/>
                <a:cs typeface="Arial" pitchFamily="34" charset="0"/>
              </a:rPr>
              <a:t>Производительность</a:t>
            </a:r>
            <a:r>
              <a:rPr lang="ru-RU" sz="2600" dirty="0">
                <a:latin typeface="+mj-lt"/>
                <a:cs typeface="Arial" pitchFamily="34" charset="0"/>
              </a:rPr>
              <a:t> - один сервер может поддерживать сеть из тысяч клиентов.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600" dirty="0">
                <a:latin typeface="+mj-lt"/>
                <a:cs typeface="Arial" pitchFamily="34" charset="0"/>
              </a:rPr>
              <a:t>	</a:t>
            </a:r>
            <a:r>
              <a:rPr lang="ru-RU" sz="2600" b="1" dirty="0">
                <a:latin typeface="+mj-lt"/>
                <a:cs typeface="Arial" pitchFamily="34" charset="0"/>
              </a:rPr>
              <a:t>Масштабируемость</a:t>
            </a:r>
            <a:r>
              <a:rPr lang="ru-RU" sz="2600" dirty="0">
                <a:latin typeface="+mj-lt"/>
                <a:cs typeface="Arial" pitchFamily="34" charset="0"/>
              </a:rPr>
              <a:t> и </a:t>
            </a:r>
            <a:r>
              <a:rPr lang="ru-RU" sz="2600" b="1" dirty="0">
                <a:latin typeface="+mj-lt"/>
                <a:cs typeface="Arial" pitchFamily="34" charset="0"/>
              </a:rPr>
              <a:t>поддержка иерархии </a:t>
            </a:r>
            <a:r>
              <a:rPr lang="ru-RU" sz="2600" dirty="0">
                <a:latin typeface="+mj-lt"/>
                <a:cs typeface="Arial" pitchFamily="34" charset="0"/>
              </a:rPr>
              <a:t>– несколько серверов со-существуют в одной сети.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600" dirty="0">
                <a:latin typeface="+mj-lt"/>
                <a:cs typeface="Arial" pitchFamily="34" charset="0"/>
              </a:rPr>
              <a:t>	</a:t>
            </a:r>
            <a:r>
              <a:rPr lang="en-US" sz="2600" b="1" dirty="0">
                <a:latin typeface="+mj-lt"/>
                <a:cs typeface="Arial" pitchFamily="34" charset="0"/>
              </a:rPr>
              <a:t>Connectivity</a:t>
            </a:r>
            <a:r>
              <a:rPr lang="en-US" sz="2600" dirty="0">
                <a:latin typeface="+mj-lt"/>
                <a:cs typeface="Arial" pitchFamily="34" charset="0"/>
              </a:rPr>
              <a:t> – </a:t>
            </a:r>
            <a:r>
              <a:rPr lang="ru-RU" sz="2600" dirty="0">
                <a:latin typeface="+mj-lt"/>
                <a:cs typeface="Arial" pitchFamily="34" charset="0"/>
              </a:rPr>
              <a:t>поддержка любых сетевых </a:t>
            </a:r>
            <a:r>
              <a:rPr lang="ru-RU" sz="2600" dirty="0" err="1">
                <a:latin typeface="+mj-lt"/>
                <a:cs typeface="Arial" pitchFamily="34" charset="0"/>
              </a:rPr>
              <a:t>конфи-гураций</a:t>
            </a:r>
            <a:r>
              <a:rPr lang="ru-RU" sz="2600" dirty="0">
                <a:latin typeface="+mj-lt"/>
                <a:cs typeface="Arial" pitchFamily="34" charset="0"/>
              </a:rPr>
              <a:t> и технологий (</a:t>
            </a:r>
            <a:r>
              <a:rPr lang="en-US" sz="2600" dirty="0">
                <a:latin typeface="+mj-lt"/>
                <a:cs typeface="Arial" pitchFamily="34" charset="0"/>
              </a:rPr>
              <a:t>VPN, </a:t>
            </a:r>
            <a:r>
              <a:rPr lang="ru-RU" sz="2600" dirty="0">
                <a:latin typeface="+mj-lt"/>
                <a:cs typeface="Arial" pitchFamily="34" charset="0"/>
              </a:rPr>
              <a:t>прокси и др.)</a:t>
            </a:r>
            <a:endParaRPr lang="en-US" sz="2600" dirty="0">
              <a:latin typeface="+mj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90708" y="404664"/>
            <a:ext cx="479810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Kaspersky Administration Kit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1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админ-кит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3" y="1237059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админ-кит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8" y="1381521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админ-кит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450" y="1525984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админ-кит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88" y="1638696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админ-кит-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5375" y="1741884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админ-кит-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8250" y="1854596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админ-кит-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2713" y="1957784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админ-кит-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4950" y="2070496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админ-кит-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0050" y="2173684"/>
            <a:ext cx="65024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731723" y="404664"/>
            <a:ext cx="371608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Интерфейс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en-US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AdminKit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56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85267"/>
            <a:ext cx="9144000" cy="47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Сервер администрирования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Агенты администрирования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Консоль администрирования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en-US" sz="2500" b="1" dirty="0">
                <a:latin typeface="+mj-lt"/>
              </a:rPr>
              <a:t>Posture Validation Server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en-US" sz="2500" b="1" dirty="0">
                <a:latin typeface="+mj-lt"/>
              </a:rPr>
              <a:t>NAP Health Validation Server</a:t>
            </a:r>
            <a:endParaRPr lang="ru-RU" sz="2500" b="1" dirty="0"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Компонент поддержки мобильных устройств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Агент </a:t>
            </a:r>
            <a:r>
              <a:rPr lang="en-US" sz="2500" b="1" dirty="0">
                <a:latin typeface="+mj-lt"/>
              </a:rPr>
              <a:t>SNMP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en-US" sz="2500" b="1" dirty="0">
                <a:latin typeface="+mj-lt"/>
              </a:rPr>
              <a:t>SQL Server (</a:t>
            </a:r>
            <a:r>
              <a:rPr lang="ru-RU" sz="2500" b="1" dirty="0">
                <a:latin typeface="+mj-lt"/>
              </a:rPr>
              <a:t>в поставку входит </a:t>
            </a:r>
            <a:r>
              <a:rPr lang="en-US" sz="2500" b="1" dirty="0">
                <a:latin typeface="+mj-lt"/>
              </a:rPr>
              <a:t>MS SQL 2005 Express Edition)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53928" y="404664"/>
            <a:ext cx="307167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Состав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AdminKit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13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1415" y="1700809"/>
            <a:ext cx="91440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С помощью </a:t>
            </a:r>
            <a:r>
              <a:rPr lang="en-US" sz="2500" b="1" dirty="0">
                <a:latin typeface="+mj-lt"/>
              </a:rPr>
              <a:t>RPC </a:t>
            </a:r>
            <a:r>
              <a:rPr lang="ru-RU" sz="2500" b="1" dirty="0">
                <a:latin typeface="+mj-lt"/>
              </a:rPr>
              <a:t>(форсированная)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С помощью политик </a:t>
            </a:r>
            <a:r>
              <a:rPr lang="en-US" sz="2500" b="1" dirty="0">
                <a:latin typeface="+mj-lt"/>
              </a:rPr>
              <a:t>Active Directory (</a:t>
            </a:r>
            <a:r>
              <a:rPr lang="ru-RU" sz="2500" b="1" dirty="0">
                <a:latin typeface="+mj-lt"/>
              </a:rPr>
              <a:t>отложенная)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С помощью сценариев запуска (отложенная)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С помощью агентов администрирования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 smtClean="0">
                <a:latin typeface="+mj-lt"/>
              </a:rPr>
              <a:t>С </a:t>
            </a:r>
            <a:r>
              <a:rPr lang="ru-RU" sz="2500" b="1" dirty="0">
                <a:latin typeface="+mj-lt"/>
              </a:rPr>
              <a:t>помощью автономного инсталляционного пакета (с привлечением пользователей)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b="1" dirty="0">
                <a:latin typeface="+mj-lt"/>
              </a:rPr>
              <a:t>Удаление стороннего антивирусного ПО</a:t>
            </a:r>
            <a:endParaRPr lang="en-US" sz="25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7679" y="404664"/>
            <a:ext cx="542969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Удаленная установка</a:t>
            </a:r>
            <a:r>
              <a:rPr lang="en-US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en-US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AdminKit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9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400300" y="1611313"/>
            <a:ext cx="5700092" cy="16065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400" b="1" dirty="0" smtClean="0">
                <a:latin typeface="+mj-lt"/>
              </a:rPr>
              <a:t>Активные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400" b="1" dirty="0" smtClean="0">
                <a:latin typeface="+mj-lt"/>
              </a:rPr>
              <a:t>Неактивные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400" b="1" dirty="0" smtClean="0">
                <a:latin typeface="+mj-lt"/>
              </a:rPr>
              <a:t>Для мобильных пользователей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512" y="4087713"/>
            <a:ext cx="8784976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300" dirty="0">
                <a:latin typeface="+mj-lt"/>
              </a:rPr>
              <a:t>Настройки политики повторяют интерфейс настроек приложения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300" dirty="0">
                <a:latin typeface="+mj-lt"/>
              </a:rPr>
              <a:t>Политики родительских групп наследуются подгруппами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Arial Narrow" pitchFamily="34" charset="0"/>
              <a:buChar char="●"/>
              <a:defRPr/>
            </a:pPr>
            <a:r>
              <a:rPr lang="ru-RU" sz="2300" dirty="0">
                <a:latin typeface="+mj-lt"/>
              </a:rPr>
              <a:t>Приоритет имеет политика родительской группы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43105" y="3687117"/>
            <a:ext cx="321594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Свойства политик</a:t>
            </a:r>
          </a:p>
        </p:txBody>
      </p:sp>
      <p:pic>
        <p:nvPicPr>
          <p:cNvPr id="6" name="Picture 5" descr="lis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46238" y="1958975"/>
            <a:ext cx="588962" cy="6778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41915" y="404664"/>
            <a:ext cx="518122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Групповые политики </a:t>
            </a:r>
            <a:r>
              <a:rPr lang="en-US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AdminKit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89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03450" y="2492375"/>
            <a:ext cx="5295900" cy="10588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dirty="0" smtClean="0"/>
              <a:t>Проверка по требованию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500" dirty="0" smtClean="0">
                <a:latin typeface="+mj-lt"/>
              </a:rPr>
              <a:t>Получение</a:t>
            </a:r>
            <a:r>
              <a:rPr lang="ru-RU" sz="2500" dirty="0" smtClean="0"/>
              <a:t> обновлений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0228" y="1860550"/>
            <a:ext cx="440377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Основное использование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14929" y="3990975"/>
            <a:ext cx="300755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Способы запуска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12963" y="4503738"/>
            <a:ext cx="46958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800" dirty="0">
                <a:latin typeface="+mj-lt"/>
              </a:rPr>
              <a:t>Периодически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800" dirty="0">
                <a:latin typeface="+mj-lt"/>
              </a:rPr>
              <a:t>По событию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800" dirty="0">
                <a:latin typeface="+mj-lt"/>
              </a:rPr>
              <a:t>Вручную</a:t>
            </a:r>
          </a:p>
        </p:txBody>
      </p:sp>
      <p:pic>
        <p:nvPicPr>
          <p:cNvPr id="7" name="Picture 6" descr="shesterenk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756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16416" y="404664"/>
            <a:ext cx="684212" cy="56832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990995" y="404664"/>
            <a:ext cx="488306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Групповые задачи </a:t>
            </a:r>
            <a:r>
              <a:rPr lang="en-US" sz="2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AdminKit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5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" y="1284288"/>
            <a:ext cx="8467725" cy="4776787"/>
          </a:xfrm>
          <a:noFill/>
          <a:ln>
            <a:miter lim="800000"/>
            <a:headEnd/>
            <a:tailEnd/>
          </a:ln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 flipH="1">
            <a:off x="1876425" y="2538413"/>
            <a:ext cx="2781300" cy="18478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2989263" y="2546350"/>
            <a:ext cx="1733550" cy="19335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4084638" y="2536825"/>
            <a:ext cx="695325" cy="19240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835525" y="2506663"/>
            <a:ext cx="333375" cy="19526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910138" y="2524125"/>
            <a:ext cx="1409700" cy="19526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003800" y="2484438"/>
            <a:ext cx="2552700" cy="20193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237038" y="1230313"/>
            <a:ext cx="1341437" cy="585787"/>
            <a:chOff x="2471" y="716"/>
            <a:chExt cx="846" cy="369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488" y="716"/>
              <a:ext cx="779" cy="364"/>
            </a:xfrm>
            <a:prstGeom prst="rect">
              <a:avLst/>
            </a:prstGeom>
            <a:solidFill>
              <a:srgbClr val="F9FD51"/>
            </a:solidFill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471" y="929"/>
              <a:ext cx="846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200" b="1">
                  <a:solidFill>
                    <a:srgbClr val="FF0000"/>
                  </a:solidFill>
                  <a:latin typeface="Arial" charset="0"/>
                </a:rPr>
                <a:t>Вирусная атака</a:t>
              </a:r>
            </a:p>
          </p:txBody>
        </p:sp>
        <p:graphicFrame>
          <p:nvGraphicFramePr>
            <p:cNvPr id="13" name="Object 13"/>
            <p:cNvGraphicFramePr>
              <a:graphicFrameLocks noChangeAspect="1"/>
            </p:cNvGraphicFramePr>
            <p:nvPr/>
          </p:nvGraphicFramePr>
          <p:xfrm>
            <a:off x="2765" y="747"/>
            <a:ext cx="228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4" name="Точечный рисунок" r:id="rId4" imgW="1409897" imgH="1362265" progId="PBrush">
                    <p:embed/>
                  </p:oleObj>
                </mc:Choice>
                <mc:Fallback>
                  <p:oleObj name="Точечный рисунок" r:id="rId4" imgW="1409897" imgH="1362265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EFEFE"/>
                            </a:clrFrom>
                            <a:clrTo>
                              <a:srgbClr val="FEFEFE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5" y="747"/>
                          <a:ext cx="228" cy="2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301625" y="5778500"/>
            <a:ext cx="749300" cy="254000"/>
            <a:chOff x="2162" y="2761"/>
            <a:chExt cx="472" cy="160"/>
          </a:xfrm>
        </p:grpSpPr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176" y="2786"/>
              <a:ext cx="434" cy="135"/>
            </a:xfrm>
            <a:prstGeom prst="rect">
              <a:avLst/>
            </a:prstGeom>
            <a:solidFill>
              <a:srgbClr val="13DD82"/>
            </a:solidFill>
            <a:ln w="28575" algn="ctr">
              <a:solidFill>
                <a:srgbClr val="378731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162" y="2761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политика</a:t>
              </a:r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290513" y="5821363"/>
            <a:ext cx="749300" cy="254000"/>
            <a:chOff x="2162" y="2761"/>
            <a:chExt cx="472" cy="160"/>
          </a:xfrm>
        </p:grpSpPr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176" y="2786"/>
              <a:ext cx="434" cy="135"/>
            </a:xfrm>
            <a:prstGeom prst="rect">
              <a:avLst/>
            </a:prstGeom>
            <a:solidFill>
              <a:srgbClr val="13DD82"/>
            </a:solidFill>
            <a:ln w="28575" algn="ctr">
              <a:solidFill>
                <a:srgbClr val="378731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2162" y="2761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политика</a:t>
              </a:r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293688" y="5822950"/>
            <a:ext cx="749300" cy="254000"/>
            <a:chOff x="2162" y="2761"/>
            <a:chExt cx="472" cy="160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176" y="2786"/>
              <a:ext cx="434" cy="135"/>
            </a:xfrm>
            <a:prstGeom prst="rect">
              <a:avLst/>
            </a:prstGeom>
            <a:solidFill>
              <a:srgbClr val="13DD82"/>
            </a:solidFill>
            <a:ln w="28575" algn="ctr">
              <a:solidFill>
                <a:srgbClr val="378731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162" y="2761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политика</a:t>
              </a:r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349250" y="5824538"/>
            <a:ext cx="749300" cy="254000"/>
            <a:chOff x="2162" y="2761"/>
            <a:chExt cx="472" cy="160"/>
          </a:xfrm>
        </p:grpSpPr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176" y="2786"/>
              <a:ext cx="434" cy="135"/>
            </a:xfrm>
            <a:prstGeom prst="rect">
              <a:avLst/>
            </a:prstGeom>
            <a:solidFill>
              <a:srgbClr val="13DD82"/>
            </a:solidFill>
            <a:ln w="28575" algn="ctr">
              <a:solidFill>
                <a:srgbClr val="378731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2162" y="2761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 dirty="0">
                  <a:latin typeface="Arial" charset="0"/>
                </a:rPr>
                <a:t>политика</a:t>
              </a:r>
            </a:p>
          </p:txBody>
        </p:sp>
      </p:grp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365125" y="5813425"/>
            <a:ext cx="749300" cy="254000"/>
            <a:chOff x="2162" y="2761"/>
            <a:chExt cx="472" cy="160"/>
          </a:xfrm>
        </p:grpSpPr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176" y="2786"/>
              <a:ext cx="434" cy="135"/>
            </a:xfrm>
            <a:prstGeom prst="rect">
              <a:avLst/>
            </a:prstGeom>
            <a:solidFill>
              <a:srgbClr val="13DD82"/>
            </a:solidFill>
            <a:ln w="28575" algn="ctr">
              <a:solidFill>
                <a:srgbClr val="378731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2162" y="2761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политика</a:t>
              </a:r>
            </a:p>
          </p:txBody>
        </p:sp>
      </p:grpSp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4545013" y="1862138"/>
            <a:ext cx="2952750" cy="792162"/>
            <a:chOff x="2863" y="1038"/>
            <a:chExt cx="1860" cy="499"/>
          </a:xfrm>
        </p:grpSpPr>
        <p:pic>
          <p:nvPicPr>
            <p:cNvPr id="30" name="Picture 30" descr="server-small-green-rotated-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63" y="1038"/>
              <a:ext cx="442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3317" y="1129"/>
              <a:ext cx="1316" cy="2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5447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3501" y="1227"/>
              <a:ext cx="1222" cy="1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ru-RU" sz="900" b="1">
                  <a:latin typeface="Arial" charset="0"/>
                </a:rPr>
                <a:t>Сервер администрирования</a:t>
              </a:r>
            </a:p>
          </p:txBody>
        </p:sp>
      </p:grpSp>
      <p:pic>
        <p:nvPicPr>
          <p:cNvPr id="33" name="Picture 33" descr="KAV-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0513" y="2108200"/>
            <a:ext cx="227012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34"/>
          <p:cNvGrpSpPr>
            <a:grpSpLocks/>
          </p:cNvGrpSpPr>
          <p:nvPr/>
        </p:nvGrpSpPr>
        <p:grpSpPr bwMode="auto">
          <a:xfrm>
            <a:off x="4462463" y="2151063"/>
            <a:ext cx="749300" cy="254000"/>
            <a:chOff x="2162" y="2761"/>
            <a:chExt cx="472" cy="160"/>
          </a:xfrm>
        </p:grpSpPr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2176" y="2786"/>
              <a:ext cx="434" cy="135"/>
            </a:xfrm>
            <a:prstGeom prst="rect">
              <a:avLst/>
            </a:prstGeom>
            <a:solidFill>
              <a:srgbClr val="13DD82"/>
            </a:solidFill>
            <a:ln w="28575" algn="ctr">
              <a:solidFill>
                <a:srgbClr val="378731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2162" y="2761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политика</a:t>
              </a:r>
            </a:p>
          </p:txBody>
        </p:sp>
      </p:grpSp>
      <p:grpSp>
        <p:nvGrpSpPr>
          <p:cNvPr id="37" name="Group 37"/>
          <p:cNvGrpSpPr>
            <a:grpSpLocks/>
          </p:cNvGrpSpPr>
          <p:nvPr/>
        </p:nvGrpSpPr>
        <p:grpSpPr bwMode="auto">
          <a:xfrm>
            <a:off x="4452938" y="2190750"/>
            <a:ext cx="749300" cy="254000"/>
            <a:chOff x="3443" y="2955"/>
            <a:chExt cx="472" cy="160"/>
          </a:xfrm>
        </p:grpSpPr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3457" y="2980"/>
              <a:ext cx="434" cy="135"/>
            </a:xfrm>
            <a:prstGeom prst="rect">
              <a:avLst/>
            </a:prstGeom>
            <a:solidFill>
              <a:srgbClr val="EAE652"/>
            </a:solidFill>
            <a:ln w="28575" algn="ctr">
              <a:solidFill>
                <a:srgbClr val="DC7426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3443" y="2955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задача</a:t>
              </a:r>
            </a:p>
          </p:txBody>
        </p:sp>
      </p:grpSp>
      <p:grpSp>
        <p:nvGrpSpPr>
          <p:cNvPr id="40" name="Group 40"/>
          <p:cNvGrpSpPr>
            <a:grpSpLocks/>
          </p:cNvGrpSpPr>
          <p:nvPr/>
        </p:nvGrpSpPr>
        <p:grpSpPr bwMode="auto">
          <a:xfrm>
            <a:off x="739775" y="5819775"/>
            <a:ext cx="749300" cy="254000"/>
            <a:chOff x="3443" y="2955"/>
            <a:chExt cx="472" cy="160"/>
          </a:xfrm>
        </p:grpSpPr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3457" y="2980"/>
              <a:ext cx="434" cy="135"/>
            </a:xfrm>
            <a:prstGeom prst="rect">
              <a:avLst/>
            </a:prstGeom>
            <a:solidFill>
              <a:srgbClr val="EAE652"/>
            </a:solidFill>
            <a:ln w="28575" algn="ctr">
              <a:solidFill>
                <a:srgbClr val="DC7426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3443" y="2955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задача</a:t>
              </a:r>
            </a:p>
          </p:txBody>
        </p:sp>
      </p:grpSp>
      <p:grpSp>
        <p:nvGrpSpPr>
          <p:cNvPr id="43" name="Group 43"/>
          <p:cNvGrpSpPr>
            <a:grpSpLocks/>
          </p:cNvGrpSpPr>
          <p:nvPr/>
        </p:nvGrpSpPr>
        <p:grpSpPr bwMode="auto">
          <a:xfrm>
            <a:off x="765175" y="5846763"/>
            <a:ext cx="749300" cy="254000"/>
            <a:chOff x="3443" y="2955"/>
            <a:chExt cx="472" cy="160"/>
          </a:xfrm>
        </p:grpSpPr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3457" y="2980"/>
              <a:ext cx="434" cy="135"/>
            </a:xfrm>
            <a:prstGeom prst="rect">
              <a:avLst/>
            </a:prstGeom>
            <a:solidFill>
              <a:srgbClr val="EAE652"/>
            </a:solidFill>
            <a:ln w="28575" algn="ctr">
              <a:solidFill>
                <a:srgbClr val="DC7426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45" name="Text Box 45"/>
            <p:cNvSpPr txBox="1">
              <a:spLocks noChangeArrowheads="1"/>
            </p:cNvSpPr>
            <p:nvPr/>
          </p:nvSpPr>
          <p:spPr bwMode="auto">
            <a:xfrm>
              <a:off x="3443" y="2955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задача</a:t>
              </a:r>
            </a:p>
          </p:txBody>
        </p:sp>
      </p:grpSp>
      <p:grpSp>
        <p:nvGrpSpPr>
          <p:cNvPr id="46" name="Group 46"/>
          <p:cNvGrpSpPr>
            <a:grpSpLocks/>
          </p:cNvGrpSpPr>
          <p:nvPr/>
        </p:nvGrpSpPr>
        <p:grpSpPr bwMode="auto">
          <a:xfrm>
            <a:off x="749300" y="5872163"/>
            <a:ext cx="749300" cy="254000"/>
            <a:chOff x="3443" y="2955"/>
            <a:chExt cx="472" cy="160"/>
          </a:xfrm>
        </p:grpSpPr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3457" y="2980"/>
              <a:ext cx="434" cy="135"/>
            </a:xfrm>
            <a:prstGeom prst="rect">
              <a:avLst/>
            </a:prstGeom>
            <a:solidFill>
              <a:srgbClr val="EAE652"/>
            </a:solidFill>
            <a:ln w="28575" algn="ctr">
              <a:solidFill>
                <a:srgbClr val="DC7426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48" name="Text Box 48"/>
            <p:cNvSpPr txBox="1">
              <a:spLocks noChangeArrowheads="1"/>
            </p:cNvSpPr>
            <p:nvPr/>
          </p:nvSpPr>
          <p:spPr bwMode="auto">
            <a:xfrm>
              <a:off x="3443" y="2955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задача</a:t>
              </a:r>
            </a:p>
          </p:txBody>
        </p:sp>
      </p:grpSp>
      <p:grpSp>
        <p:nvGrpSpPr>
          <p:cNvPr id="49" name="Group 49"/>
          <p:cNvGrpSpPr>
            <a:grpSpLocks/>
          </p:cNvGrpSpPr>
          <p:nvPr/>
        </p:nvGrpSpPr>
        <p:grpSpPr bwMode="auto">
          <a:xfrm>
            <a:off x="746125" y="5868988"/>
            <a:ext cx="749300" cy="254000"/>
            <a:chOff x="3443" y="2955"/>
            <a:chExt cx="472" cy="160"/>
          </a:xfrm>
        </p:grpSpPr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3457" y="2980"/>
              <a:ext cx="434" cy="135"/>
            </a:xfrm>
            <a:prstGeom prst="rect">
              <a:avLst/>
            </a:prstGeom>
            <a:solidFill>
              <a:srgbClr val="EAE652"/>
            </a:solidFill>
            <a:ln w="28575" algn="ctr">
              <a:solidFill>
                <a:srgbClr val="DC7426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3443" y="2955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задача</a:t>
              </a:r>
            </a:p>
          </p:txBody>
        </p:sp>
      </p:grpSp>
      <p:grpSp>
        <p:nvGrpSpPr>
          <p:cNvPr id="52" name="Group 52"/>
          <p:cNvGrpSpPr>
            <a:grpSpLocks/>
          </p:cNvGrpSpPr>
          <p:nvPr/>
        </p:nvGrpSpPr>
        <p:grpSpPr bwMode="auto">
          <a:xfrm>
            <a:off x="746125" y="5854700"/>
            <a:ext cx="749300" cy="254000"/>
            <a:chOff x="3443" y="2955"/>
            <a:chExt cx="472" cy="160"/>
          </a:xfrm>
        </p:grpSpPr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3457" y="2980"/>
              <a:ext cx="434" cy="135"/>
            </a:xfrm>
            <a:prstGeom prst="rect">
              <a:avLst/>
            </a:prstGeom>
            <a:solidFill>
              <a:srgbClr val="EAE652"/>
            </a:solidFill>
            <a:ln w="28575" algn="ctr">
              <a:solidFill>
                <a:srgbClr val="DC7426"/>
              </a:solidFill>
              <a:miter lim="800000"/>
              <a:headEnd/>
              <a:tailEnd/>
            </a:ln>
            <a:effectLst/>
          </p:spPr>
          <p:txBody>
            <a:bodyPr wrap="none" lIns="82124" tIns="41061" rIns="82124" bIns="41061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3443" y="2955"/>
              <a:ext cx="472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ru-RU" sz="1400" b="1" baseline="-25000">
                  <a:latin typeface="Arial" charset="0"/>
                </a:rPr>
                <a:t>задача</a:t>
              </a:r>
            </a:p>
          </p:txBody>
        </p:sp>
      </p:grp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206375" y="5502275"/>
            <a:ext cx="1512888" cy="80645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56" name="Group 56"/>
          <p:cNvGrpSpPr>
            <a:grpSpLocks/>
          </p:cNvGrpSpPr>
          <p:nvPr/>
        </p:nvGrpSpPr>
        <p:grpSpPr bwMode="auto">
          <a:xfrm>
            <a:off x="1535113" y="4222750"/>
            <a:ext cx="650875" cy="777875"/>
            <a:chOff x="1041" y="3068"/>
            <a:chExt cx="279" cy="334"/>
          </a:xfrm>
        </p:grpSpPr>
        <p:pic>
          <p:nvPicPr>
            <p:cNvPr id="57" name="Picture 57" descr="server-small-green-rotated-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41" y="3114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58" descr="KAV-ico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77" y="3068"/>
              <a:ext cx="14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" name="Group 59"/>
          <p:cNvGrpSpPr>
            <a:grpSpLocks/>
          </p:cNvGrpSpPr>
          <p:nvPr/>
        </p:nvGrpSpPr>
        <p:grpSpPr bwMode="auto">
          <a:xfrm>
            <a:off x="2601913" y="4281488"/>
            <a:ext cx="852487" cy="636587"/>
            <a:chOff x="3243" y="1616"/>
            <a:chExt cx="415" cy="310"/>
          </a:xfrm>
        </p:grpSpPr>
        <p:pic>
          <p:nvPicPr>
            <p:cNvPr id="60" name="Picture 60" descr="04-computer-rot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43" y="1661"/>
              <a:ext cx="38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61" descr="KAV-ico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5" y="1616"/>
              <a:ext cx="14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2" name="Group 62"/>
          <p:cNvGrpSpPr>
            <a:grpSpLocks/>
          </p:cNvGrpSpPr>
          <p:nvPr/>
        </p:nvGrpSpPr>
        <p:grpSpPr bwMode="auto">
          <a:xfrm>
            <a:off x="3762375" y="4264025"/>
            <a:ext cx="852488" cy="636588"/>
            <a:chOff x="3243" y="1616"/>
            <a:chExt cx="415" cy="310"/>
          </a:xfrm>
        </p:grpSpPr>
        <p:pic>
          <p:nvPicPr>
            <p:cNvPr id="63" name="Picture 63" descr="04-computer-rot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43" y="1661"/>
              <a:ext cx="38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64" descr="KAV-ico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5" y="1616"/>
              <a:ext cx="14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Group 65"/>
          <p:cNvGrpSpPr>
            <a:grpSpLocks/>
          </p:cNvGrpSpPr>
          <p:nvPr/>
        </p:nvGrpSpPr>
        <p:grpSpPr bwMode="auto">
          <a:xfrm>
            <a:off x="4872038" y="4264025"/>
            <a:ext cx="852487" cy="636588"/>
            <a:chOff x="3243" y="1616"/>
            <a:chExt cx="415" cy="310"/>
          </a:xfrm>
        </p:grpSpPr>
        <p:pic>
          <p:nvPicPr>
            <p:cNvPr id="66" name="Picture 66" descr="04-computer-rot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43" y="1661"/>
              <a:ext cx="38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67" descr="KAV-ico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5" y="1616"/>
              <a:ext cx="14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8" name="Group 68"/>
          <p:cNvGrpSpPr>
            <a:grpSpLocks/>
          </p:cNvGrpSpPr>
          <p:nvPr/>
        </p:nvGrpSpPr>
        <p:grpSpPr bwMode="auto">
          <a:xfrm>
            <a:off x="6059488" y="4252913"/>
            <a:ext cx="852487" cy="636587"/>
            <a:chOff x="3243" y="1616"/>
            <a:chExt cx="415" cy="310"/>
          </a:xfrm>
        </p:grpSpPr>
        <p:pic>
          <p:nvPicPr>
            <p:cNvPr id="69" name="Picture 69" descr="04-computer-rot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43" y="1661"/>
              <a:ext cx="38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70" descr="KAV-ico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5" y="1616"/>
              <a:ext cx="14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" name="Group 71"/>
          <p:cNvGrpSpPr>
            <a:grpSpLocks/>
          </p:cNvGrpSpPr>
          <p:nvPr/>
        </p:nvGrpSpPr>
        <p:grpSpPr bwMode="auto">
          <a:xfrm>
            <a:off x="7196138" y="4252913"/>
            <a:ext cx="852487" cy="636587"/>
            <a:chOff x="3243" y="1616"/>
            <a:chExt cx="415" cy="310"/>
          </a:xfrm>
        </p:grpSpPr>
        <p:pic>
          <p:nvPicPr>
            <p:cNvPr id="72" name="Picture 72" descr="04-computer-rot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43" y="1661"/>
              <a:ext cx="38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73" descr="KAV-ico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5" y="1616"/>
              <a:ext cx="14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" name="Text Box 74"/>
          <p:cNvSpPr txBox="1">
            <a:spLocks noChangeArrowheads="1"/>
          </p:cNvSpPr>
          <p:nvPr/>
        </p:nvSpPr>
        <p:spPr bwMode="auto">
          <a:xfrm>
            <a:off x="3455988" y="5011738"/>
            <a:ext cx="2894012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baseline="-25000">
                <a:solidFill>
                  <a:srgbClr val="800000"/>
                </a:solidFill>
                <a:latin typeface="Arial" charset="0"/>
              </a:rPr>
              <a:t>Корпоративная сеть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2676010" y="404664"/>
            <a:ext cx="551304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Автоматическое принятие мер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44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7 -0.49907 L 0.11857 -0.21068 " pathEditMode="relative" ptsTypes="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83 -0.50486 L 0.24098 -0.2046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15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122 -0.50278 L 0.36927 -0.1926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15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121 -0.50278 L 0.48576 -0.208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14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122 -0.51873 L 0.62309 -0.1868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16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30799 0.343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17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6.93802E-7 L -0.34149 0.31337 " pathEditMode="relative" ptsTypes="AA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73 -0.52567 L 0.19966 -0.19982 " pathEditMode="relative" ptsTypes="AA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434 -0.534 L 0.31806 -0.2120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16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416 -0.54209 L 0.44271 -0.2058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16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73 -0.54418 L 0.58576 -0.2058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16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-0.53815 L 0.71198 -0.1993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16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409" y="1988840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С главного сервера администрирования</a:t>
            </a:r>
          </a:p>
          <a:p>
            <a:pPr marL="342900" indent="-342900"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С подчинённого сервера администрирования</a:t>
            </a:r>
          </a:p>
          <a:p>
            <a:pPr marL="342900" indent="-342900"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С агента обновления (есть возможность использования </a:t>
            </a:r>
            <a:r>
              <a:rPr lang="en-US" sz="3000" dirty="0">
                <a:latin typeface="+mj-lt"/>
              </a:rPr>
              <a:t>IP-multicast)</a:t>
            </a:r>
            <a:endParaRPr lang="ru-RU" sz="3000" dirty="0">
              <a:latin typeface="+mj-lt"/>
            </a:endParaRPr>
          </a:p>
          <a:p>
            <a:pPr marL="342900" indent="-342900"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С серверов обновлений Лаборатории Касперского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8471" y="404664"/>
            <a:ext cx="416812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Получение обновлений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938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73175" y="1317625"/>
            <a:ext cx="5267325" cy="1254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800" dirty="0" smtClean="0">
                <a:latin typeface="+mj-lt"/>
              </a:rPr>
              <a:t>Карантин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800" dirty="0" smtClean="0">
                <a:latin typeface="+mj-lt"/>
              </a:rPr>
              <a:t>Резервное хранилище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60588" y="2565400"/>
            <a:ext cx="545694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Возможность централизованно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обрабатывать файлы: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149475" y="3516313"/>
            <a:ext cx="526732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800" dirty="0">
                <a:latin typeface="+mj-lt"/>
              </a:rPr>
              <a:t>Перепроверять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800" dirty="0">
                <a:latin typeface="+mj-lt"/>
              </a:rPr>
              <a:t>Восстанавливать</a:t>
            </a:r>
          </a:p>
          <a:p>
            <a:pPr marL="342900" indent="-342900"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2800" dirty="0">
                <a:latin typeface="+mj-lt"/>
              </a:rPr>
              <a:t>Удалять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195513" y="5157788"/>
            <a:ext cx="59055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Возможность копирования объекта на рабочее место администратора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85209" y="404664"/>
            <a:ext cx="509466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Распределенное хранилище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5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1548" y="380989"/>
            <a:ext cx="291458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cap="none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Территория</a:t>
            </a:r>
            <a:endParaRPr lang="ru-RU" sz="35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99592" y="571098"/>
            <a:ext cx="8280920" cy="6314286"/>
            <a:chOff x="899592" y="571098"/>
            <a:chExt cx="8280920" cy="631428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178" y="571098"/>
              <a:ext cx="4333334" cy="6314286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899592" y="1556792"/>
              <a:ext cx="4608512" cy="1872208"/>
              <a:chOff x="899592" y="1556792"/>
              <a:chExt cx="4608512" cy="1872208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899592" y="1556792"/>
                <a:ext cx="4608512" cy="504056"/>
                <a:chOff x="899592" y="1556792"/>
                <a:chExt cx="4608512" cy="504056"/>
              </a:xfrm>
            </p:grpSpPr>
            <p:sp>
              <p:nvSpPr>
                <p:cNvPr id="6" name="5-конечная звезда 5"/>
                <p:cNvSpPr/>
                <p:nvPr/>
              </p:nvSpPr>
              <p:spPr>
                <a:xfrm>
                  <a:off x="899592" y="1556792"/>
                  <a:ext cx="576064" cy="504056"/>
                </a:xfrm>
                <a:prstGeom prst="star5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835696" y="1624154"/>
                  <a:ext cx="36724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>
                      <a:latin typeface="+mj-lt"/>
                    </a:rPr>
                    <a:t>Действующие офисы </a:t>
                  </a:r>
                  <a:r>
                    <a:rPr lang="en-US" dirty="0" smtClean="0">
                      <a:latin typeface="+mj-lt"/>
                    </a:rPr>
                    <a:t>OLOF</a:t>
                  </a:r>
                  <a:endParaRPr lang="ru-RU" dirty="0">
                    <a:latin typeface="+mj-lt"/>
                  </a:endParaRPr>
                </a:p>
              </p:txBody>
            </p: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899592" y="2924944"/>
                <a:ext cx="4392488" cy="504056"/>
                <a:chOff x="899592" y="2924944"/>
                <a:chExt cx="4392488" cy="504056"/>
              </a:xfrm>
            </p:grpSpPr>
            <p:sp>
              <p:nvSpPr>
                <p:cNvPr id="9" name="5-конечная звезда 8"/>
                <p:cNvSpPr/>
                <p:nvPr/>
              </p:nvSpPr>
              <p:spPr>
                <a:xfrm>
                  <a:off x="899592" y="2924944"/>
                  <a:ext cx="576064" cy="504056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829400" y="2992306"/>
                  <a:ext cx="34626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>
                      <a:latin typeface="+mj-lt"/>
                    </a:rPr>
                    <a:t>Перспективы на 2010-2011гг.</a:t>
                  </a:r>
                  <a:endParaRPr lang="ru-RU" dirty="0">
                    <a:latin typeface="+mj-lt"/>
                  </a:endParaRPr>
                </a:p>
              </p:txBody>
            </p:sp>
          </p:grpSp>
        </p:grpSp>
      </p:grpSp>
      <p:sp>
        <p:nvSpPr>
          <p:cNvPr id="11" name="TextBox 10"/>
          <p:cNvSpPr txBox="1"/>
          <p:nvPr/>
        </p:nvSpPr>
        <p:spPr>
          <a:xfrm>
            <a:off x="251520" y="3933056"/>
            <a:ext cx="4523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+mj-lt"/>
              </a:rPr>
              <a:t>Наши клиенты: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dirty="0" smtClean="0">
                <a:latin typeface="+mj-lt"/>
              </a:rPr>
              <a:t>Государственные организации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dirty="0" smtClean="0">
                <a:latin typeface="+mj-lt"/>
              </a:rPr>
              <a:t>Образовательные учреждения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dirty="0" smtClean="0">
                <a:latin typeface="+mj-lt"/>
              </a:rPr>
              <a:t>Коммерческие компании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+mj-lt"/>
              </a:rPr>
              <a:t>Территория продаж – вся РФ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+mj-lt"/>
              </a:rPr>
              <a:t>Проекты муниципального уровня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69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06388" y="1507331"/>
            <a:ext cx="8229600" cy="42259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dirty="0" smtClean="0">
                <a:latin typeface="+mj-lt"/>
              </a:rPr>
              <a:t>Гибкая настройка уведомлений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dirty="0" smtClean="0">
                <a:latin typeface="+mj-lt"/>
              </a:rPr>
              <a:t>Доставка уведомлений разными способами</a:t>
            </a:r>
          </a:p>
          <a:p>
            <a:pPr lvl="1">
              <a:buClr>
                <a:srgbClr val="993300"/>
              </a:buClr>
              <a:buSzPct val="120000"/>
              <a:buFont typeface="Arial Black" pitchFamily="34" charset="0"/>
              <a:buChar char="∙"/>
              <a:defRPr/>
            </a:pPr>
            <a:r>
              <a:rPr lang="en-US" sz="3200" dirty="0" smtClean="0">
                <a:latin typeface="+mj-lt"/>
              </a:rPr>
              <a:t>E-mail</a:t>
            </a:r>
            <a:endParaRPr lang="ru-RU" sz="3200" dirty="0" smtClean="0">
              <a:latin typeface="+mj-lt"/>
            </a:endParaRPr>
          </a:p>
          <a:p>
            <a:pPr lvl="1">
              <a:buClr>
                <a:srgbClr val="993300"/>
              </a:buClr>
              <a:buSzPct val="120000"/>
              <a:buFont typeface="Arial Black" pitchFamily="34" charset="0"/>
              <a:buChar char="∙"/>
              <a:defRPr/>
            </a:pPr>
            <a:r>
              <a:rPr lang="en-US" sz="3200" dirty="0" smtClean="0">
                <a:latin typeface="+mj-lt"/>
              </a:rPr>
              <a:t>NET SEND</a:t>
            </a:r>
            <a:endParaRPr lang="ru-RU" sz="3200" dirty="0" smtClean="0">
              <a:latin typeface="+mj-lt"/>
            </a:endParaRPr>
          </a:p>
          <a:p>
            <a:pPr lvl="1">
              <a:buClr>
                <a:srgbClr val="993300"/>
              </a:buClr>
              <a:buSzPct val="120000"/>
              <a:buFont typeface="Arial Black" pitchFamily="34" charset="0"/>
              <a:buChar char="∙"/>
              <a:defRPr/>
            </a:pPr>
            <a:r>
              <a:rPr lang="ru-RU" sz="3200" dirty="0" smtClean="0">
                <a:latin typeface="+mj-lt"/>
              </a:rPr>
              <a:t>Запуском исполняемого файла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dirty="0" smtClean="0">
                <a:latin typeface="+mj-lt"/>
              </a:rPr>
              <a:t>Выборки событий</a:t>
            </a:r>
          </a:p>
          <a:p>
            <a:pPr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dirty="0" smtClean="0">
                <a:latin typeface="+mj-lt"/>
              </a:rPr>
              <a:t>Генерация отчётов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86767" y="404664"/>
            <a:ext cx="429155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События и уведомления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45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7624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Выборки компьютеров и запуск на них задач</a:t>
            </a:r>
          </a:p>
          <a:p>
            <a:pPr marL="342900" indent="-342900">
              <a:lnSpc>
                <a:spcPct val="150000"/>
              </a:lnSpc>
              <a:buClr>
                <a:srgbClr val="993300"/>
              </a:buClr>
              <a:buFont typeface="Wingdings" pitchFamily="2" charset="2"/>
              <a:buChar char=""/>
              <a:defRPr/>
            </a:pPr>
            <a:r>
              <a:rPr lang="ru-RU" sz="3000" dirty="0">
                <a:latin typeface="+mj-lt"/>
              </a:rPr>
              <a:t>Резервное копирование сервера администрирования</a:t>
            </a:r>
          </a:p>
          <a:p>
            <a:pPr marL="1600200" lvl="3" indent="-228600">
              <a:lnSpc>
                <a:spcPct val="150000"/>
              </a:lnSpc>
              <a:buClr>
                <a:srgbClr val="993300"/>
              </a:buClr>
              <a:buSzPct val="120000"/>
              <a:buFont typeface="Arial Black" pitchFamily="34" charset="0"/>
              <a:buChar char="∙"/>
              <a:defRPr/>
            </a:pPr>
            <a:r>
              <a:rPr lang="ru-RU" sz="3000" dirty="0">
                <a:latin typeface="+mj-lt"/>
              </a:rPr>
              <a:t>Во время деинсталляции</a:t>
            </a:r>
          </a:p>
          <a:p>
            <a:pPr marL="1600200" lvl="3" indent="-228600">
              <a:lnSpc>
                <a:spcPct val="150000"/>
              </a:lnSpc>
              <a:buClr>
                <a:srgbClr val="993300"/>
              </a:buClr>
              <a:buSzPct val="120000"/>
              <a:buFont typeface="Arial Black" pitchFamily="34" charset="0"/>
              <a:buChar char="∙"/>
              <a:defRPr/>
            </a:pPr>
            <a:r>
              <a:rPr lang="ru-RU" sz="3000" dirty="0">
                <a:latin typeface="+mj-lt"/>
              </a:rPr>
              <a:t>Периодически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89530" y="431666"/>
            <a:ext cx="180209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Что еще?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21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Взаимодействие с пользователем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196975"/>
            <a:ext cx="404018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3190" y="3589322"/>
            <a:ext cx="4826000" cy="26280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2800" dirty="0">
                <a:latin typeface="+mj-lt"/>
              </a:rPr>
              <a:t>Возможность задавать различные варианты визуализации приложения для пользователя</a:t>
            </a:r>
          </a:p>
        </p:txBody>
      </p:sp>
      <p:pic>
        <p:nvPicPr>
          <p:cNvPr id="5" name="Picture 6" descr="маскиров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56" y="1214422"/>
            <a:ext cx="3733800" cy="2438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38309" y="404664"/>
            <a:ext cx="598112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Взаимодействие с пользователем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68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2" y="3573463"/>
            <a:ext cx="4103688" cy="2143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2800" b="1" dirty="0">
                <a:latin typeface="+mj-lt"/>
              </a:rPr>
              <a:t>Ведение реестра приложений, установленных на компьютерах сети</a:t>
            </a:r>
          </a:p>
        </p:txBody>
      </p:sp>
      <p:pic>
        <p:nvPicPr>
          <p:cNvPr id="4" name="Picture 5" descr="all_seeing_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196975"/>
            <a:ext cx="2663825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реестр_приложен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179528"/>
            <a:ext cx="37401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22848" y="404664"/>
            <a:ext cx="541205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Дополнительные возможности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3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12775" y="1484313"/>
            <a:ext cx="3527425" cy="1117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2800" b="1" dirty="0">
                <a:latin typeface="+mj-lt"/>
              </a:rPr>
              <a:t>Задача проверки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b="1" dirty="0">
                <a:latin typeface="+mj-lt"/>
              </a:rPr>
              <a:t>обновлений</a:t>
            </a:r>
          </a:p>
        </p:txBody>
      </p:sp>
      <p:pic>
        <p:nvPicPr>
          <p:cNvPr id="4" name="Рисунок 4" descr="Провекра_обновлений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285875"/>
            <a:ext cx="4000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643438" y="3644900"/>
            <a:ext cx="3673475" cy="431800"/>
          </a:xfrm>
          <a:prstGeom prst="rect">
            <a:avLst/>
          </a:prstGeom>
          <a:noFill/>
          <a:ln w="28575" algn="ctr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Picture 7" descr="Quality_approv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4608512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62637" y="404664"/>
            <a:ext cx="393248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Проверка обновлений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3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2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2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67335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Лицензирование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Продуктов Лаборатории Касперского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16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910" y="404664"/>
            <a:ext cx="397095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Стандартные условия</a:t>
            </a:r>
            <a:endParaRPr lang="ru-RU" sz="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98890054"/>
              </p:ext>
            </p:extLst>
          </p:nvPr>
        </p:nvGraphicFramePr>
        <p:xfrm>
          <a:off x="1524000" y="1397000"/>
          <a:ext cx="6096000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88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1244" y="404664"/>
            <a:ext cx="297228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HOME &amp; SOHO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82235683"/>
              </p:ext>
            </p:extLst>
          </p:nvPr>
        </p:nvGraphicFramePr>
        <p:xfrm>
          <a:off x="467544" y="1397000"/>
          <a:ext cx="8496944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5294684"/>
              </p:ext>
            </p:extLst>
          </p:nvPr>
        </p:nvGraphicFramePr>
        <p:xfrm>
          <a:off x="1547664" y="3933056"/>
          <a:ext cx="6096000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83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8F7FBE-5017-404A-B9EA-5F7B35C6F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4506B4-CF8D-4D22-85F8-068322C68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C03E92-BD80-4D98-A865-18C622DFA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987B49-BF3C-4A04-BE74-B65310CEF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5" grpId="0">
        <p:bldAsOne/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49305" y="404664"/>
            <a:ext cx="333617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SMB &amp; Enterprise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20596390"/>
              </p:ext>
            </p:extLst>
          </p:nvPr>
        </p:nvGraphicFramePr>
        <p:xfrm>
          <a:off x="467544" y="1397000"/>
          <a:ext cx="8496944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39552" y="3717032"/>
            <a:ext cx="3897312" cy="2808312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78000" tIns="0" bIns="0" anchor="b"/>
          <a:lstStyle/>
          <a:p>
            <a:pPr algn="r">
              <a:defRPr/>
            </a:pPr>
            <a:r>
              <a:rPr lang="ru-RU" sz="2200" b="1" baseline="-25000">
                <a:solidFill>
                  <a:schemeClr val="bg1"/>
                </a:solidFill>
                <a:latin typeface="+mj-lt"/>
              </a:rPr>
              <a:t>Защита почтовых серверов и Антиспам – 150%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11560" y="3861049"/>
            <a:ext cx="3456384" cy="201622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78000" tIns="0" bIns="0" anchor="b"/>
          <a:lstStyle/>
          <a:p>
            <a:pPr algn="r">
              <a:defRPr/>
            </a:pPr>
            <a:r>
              <a:rPr lang="ru-RU" sz="2200" b="1" baseline="-25000" dirty="0">
                <a:solidFill>
                  <a:schemeClr val="bg1"/>
                </a:solidFill>
                <a:latin typeface="+mj-lt"/>
              </a:rPr>
              <a:t>Защита интернет-шлюзов – 110%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83568" y="4077072"/>
            <a:ext cx="3096344" cy="108454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78000" tIns="0" bIns="0" anchor="b"/>
          <a:lstStyle/>
          <a:p>
            <a:pPr algn="r">
              <a:defRPr/>
            </a:pPr>
            <a:r>
              <a:rPr lang="en-US" sz="2200" b="1" baseline="-2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200" b="1" baseline="-25000" dirty="0">
                <a:solidFill>
                  <a:schemeClr val="bg1"/>
                </a:solidFill>
                <a:latin typeface="+mj-lt"/>
              </a:rPr>
              <a:t>Защита рабочих станций  и файловых серверов – 100%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024" y="4149080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latin typeface="+mj-lt"/>
              </a:rPr>
              <a:t>Ценовые диапазоны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+mj-lt"/>
              </a:rPr>
              <a:t>Переход на другие продукты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+mj-lt"/>
              </a:rPr>
              <a:t>Увеличение узлов в течение действия лицензии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+mj-lt"/>
              </a:rPr>
              <a:t>Продление с расширением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+mj-lt"/>
              </a:rPr>
              <a:t>Бесплатный переход на новые версии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6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8F7FBE-5017-404A-B9EA-5F7B35C6F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4506B4-CF8D-4D22-85F8-068322C68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C03E92-BD80-4D98-A865-18C622DFA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987B49-BF3C-4A04-BE74-B65310CEF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animBg="1"/>
      <p:bldP spid="6" grpId="0" animBg="1"/>
      <p:bldP spid="7" grpId="0" animBg="1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6018" y="404664"/>
            <a:ext cx="584967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Маркетинговые программы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57200" y="1927373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ru-RU" dirty="0" smtClean="0">
                <a:latin typeface="+mj-lt"/>
              </a:rPr>
              <a:t>Защита образования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ru-RU" dirty="0" smtClean="0">
                <a:latin typeface="+mj-lt"/>
              </a:rPr>
              <a:t>Медицина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ru-RU" dirty="0" smtClean="0">
                <a:latin typeface="+mj-lt"/>
              </a:rPr>
              <a:t>Наука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ru-RU" dirty="0" smtClean="0">
                <a:latin typeface="+mj-lt"/>
              </a:rPr>
              <a:t>Мигрируй!</a:t>
            </a:r>
          </a:p>
        </p:txBody>
      </p:sp>
    </p:spTree>
    <p:extLst>
      <p:ext uri="{BB962C8B-B14F-4D97-AF65-F5344CB8AC3E}">
        <p14:creationId xmlns:p14="http://schemas.microsoft.com/office/powerpoint/2010/main" val="18110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Организация интерактивного обучения клиентов и партнеров;</a:t>
            </a:r>
          </a:p>
          <a:p>
            <a:r>
              <a:rPr lang="ru-RU" dirty="0" smtClean="0">
                <a:latin typeface="+mj-lt"/>
              </a:rPr>
              <a:t>Развитие направления «Сдача ПО </a:t>
            </a:r>
            <a:r>
              <a:rPr lang="en-US" dirty="0" smtClean="0">
                <a:latin typeface="+mj-lt"/>
              </a:rPr>
              <a:t>Microsoft </a:t>
            </a:r>
            <a:r>
              <a:rPr lang="ru-RU" dirty="0" smtClean="0">
                <a:latin typeface="+mj-lt"/>
              </a:rPr>
              <a:t>в Аренду» (</a:t>
            </a:r>
            <a:r>
              <a:rPr lang="en-US" dirty="0" smtClean="0">
                <a:latin typeface="+mj-lt"/>
              </a:rPr>
              <a:t>SPLA)</a:t>
            </a:r>
            <a:r>
              <a:rPr lang="ru-RU" dirty="0" smtClean="0">
                <a:latin typeface="+mj-lt"/>
              </a:rPr>
              <a:t>;</a:t>
            </a:r>
          </a:p>
          <a:p>
            <a:r>
              <a:rPr lang="ru-RU" dirty="0" smtClean="0">
                <a:latin typeface="+mj-lt"/>
              </a:rPr>
              <a:t>Направление информационной безопасности - </a:t>
            </a:r>
            <a:r>
              <a:rPr lang="en-US" dirty="0">
                <a:latin typeface="+mj-lt"/>
              </a:rPr>
              <a:t>Kaspersky Hosted Security </a:t>
            </a:r>
            <a:r>
              <a:rPr lang="en-US" dirty="0" smtClean="0">
                <a:latin typeface="+mj-lt"/>
              </a:rPr>
              <a:t>Solutions</a:t>
            </a:r>
            <a:r>
              <a:rPr lang="ru-RU" dirty="0" smtClean="0">
                <a:latin typeface="+mj-lt"/>
              </a:rPr>
              <a:t>;</a:t>
            </a:r>
          </a:p>
          <a:p>
            <a:r>
              <a:rPr lang="ru-RU" dirty="0" smtClean="0">
                <a:latin typeface="+mj-lt"/>
              </a:rPr>
              <a:t>Семинары, Тренинги, Форумы…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8794" y="380989"/>
            <a:ext cx="577914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Перспективные направления </a:t>
            </a:r>
          </a:p>
          <a:p>
            <a:pPr algn="ctr"/>
            <a:r>
              <a:rPr lang="ru-RU" sz="2800" b="1" cap="none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развития</a:t>
            </a:r>
            <a:endParaRPr lang="ru-RU" sz="28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11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772816"/>
            <a:ext cx="74168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Программа (от </a:t>
            </a:r>
            <a:r>
              <a:rPr lang="ru-RU" sz="2000" dirty="0" smtClean="0">
                <a:latin typeface="+mj-lt"/>
              </a:rPr>
              <a:t>01.04.2009) </a:t>
            </a:r>
            <a:r>
              <a:rPr lang="ru-RU" sz="2000" dirty="0">
                <a:latin typeface="+mj-lt"/>
              </a:rPr>
              <a:t>дает возможность организациям, имеющим принадлежность к одной из нижеперечисленных групп, приобрести программное обеспечение Лаборатории Касперского со скидкой до 80%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Государственные ВУЗы (академии, университеты, институты)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Негосударственные (коммерческие) ВУЗы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Средние общеобразовательные учреждения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Средние специальные образовательные учреждения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Государственные дошкольные учреждения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Детские дома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Интернаты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Библиотеки</a:t>
            </a:r>
          </a:p>
          <a:p>
            <a:pPr marL="800100" lvl="1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Музеи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0174" y="404664"/>
            <a:ext cx="447430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Защита образования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45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66631" y="404664"/>
            <a:ext cx="22813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Медицина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Rectangle 16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latin typeface="+mj-lt"/>
              </a:rPr>
              <a:t>Государственные медицинские учреждения (оказывающие услуги населению) могут приобретать программные продукты Лаборатории Касперского по льготной цене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400" dirty="0" smtClean="0">
                <a:latin typeface="+mj-lt"/>
              </a:rPr>
              <a:t>поставка</a:t>
            </a:r>
            <a:r>
              <a:rPr lang="en-US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продуктов</a:t>
            </a:r>
            <a:r>
              <a:rPr lang="en-US" sz="2400" dirty="0" smtClean="0">
                <a:latin typeface="+mj-lt"/>
              </a:rPr>
              <a:t> Kaspersky Open Space Security </a:t>
            </a:r>
            <a:r>
              <a:rPr lang="ru-RU" sz="2400" dirty="0" smtClean="0">
                <a:latin typeface="+mj-lt"/>
              </a:rPr>
              <a:t>и </a:t>
            </a:r>
            <a:r>
              <a:rPr lang="en-US" sz="2400" dirty="0" smtClean="0">
                <a:latin typeface="+mj-lt"/>
              </a:rPr>
              <a:t>Kaspersky Mail</a:t>
            </a:r>
            <a:r>
              <a:rPr lang="ru-RU" sz="2400" dirty="0" smtClean="0">
                <a:latin typeface="+mj-lt"/>
              </a:rPr>
              <a:t> &amp; </a:t>
            </a:r>
            <a:r>
              <a:rPr lang="en-US" sz="2400" dirty="0" smtClean="0">
                <a:latin typeface="+mj-lt"/>
              </a:rPr>
              <a:t>Gateway Security</a:t>
            </a:r>
            <a:r>
              <a:rPr lang="ru-RU" sz="2400" dirty="0" smtClean="0">
                <a:latin typeface="+mj-lt"/>
              </a:rPr>
              <a:t> с 30% скидкой от стоимости, указанной в прайс-листе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400" dirty="0" smtClean="0">
                <a:latin typeface="+mj-lt"/>
              </a:rPr>
              <a:t>продление подписки на приобретенный продукт на льготных условиях (со скидкой 30% от стоимости продления, указанной в прайс-листе)</a:t>
            </a:r>
          </a:p>
        </p:txBody>
      </p:sp>
    </p:spTree>
    <p:extLst>
      <p:ext uri="{BB962C8B-B14F-4D97-AF65-F5344CB8AC3E}">
        <p14:creationId xmlns:p14="http://schemas.microsoft.com/office/powerpoint/2010/main" val="3525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55488" y="404664"/>
            <a:ext cx="141417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Наука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28625" y="1238399"/>
            <a:ext cx="8229600" cy="5214937"/>
          </a:xfrm>
        </p:spPr>
        <p:txBody>
          <a:bodyPr/>
          <a:lstStyle/>
          <a:p>
            <a:pPr marL="342900" lvl="1" indent="-342900" eaLnBrk="1" hangingPunct="1">
              <a:buFontTx/>
              <a:buNone/>
            </a:pPr>
            <a:r>
              <a:rPr lang="ru-RU" sz="2400" dirty="0" smtClean="0">
                <a:latin typeface="+mj-lt"/>
              </a:rPr>
              <a:t>    Поставка</a:t>
            </a:r>
            <a:r>
              <a:rPr lang="en-US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и продление подписки на продукты</a:t>
            </a:r>
            <a:r>
              <a:rPr lang="en-US" sz="2400" dirty="0" smtClean="0">
                <a:latin typeface="+mj-lt"/>
              </a:rPr>
              <a:t> Kaspersky</a:t>
            </a:r>
            <a:r>
              <a:rPr lang="ru-RU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Open Space Security </a:t>
            </a:r>
            <a:r>
              <a:rPr lang="ru-RU" sz="2400" dirty="0" smtClean="0">
                <a:latin typeface="+mj-lt"/>
              </a:rPr>
              <a:t>и </a:t>
            </a:r>
            <a:r>
              <a:rPr lang="en-US" sz="2400" dirty="0" smtClean="0">
                <a:latin typeface="+mj-lt"/>
              </a:rPr>
              <a:t>Kaspersky Mail</a:t>
            </a:r>
            <a:r>
              <a:rPr lang="ru-RU" sz="2400" dirty="0" smtClean="0">
                <a:latin typeface="+mj-lt"/>
              </a:rPr>
              <a:t> &amp; </a:t>
            </a:r>
            <a:r>
              <a:rPr lang="en-US" sz="2400" dirty="0" smtClean="0">
                <a:latin typeface="+mj-lt"/>
              </a:rPr>
              <a:t>Gateway Security</a:t>
            </a:r>
            <a:r>
              <a:rPr lang="ru-RU" sz="2400" dirty="0" smtClean="0">
                <a:latin typeface="+mj-lt"/>
              </a:rPr>
              <a:t> с 30% скидкой от стоимости, указанной в прайс-листе</a:t>
            </a:r>
          </a:p>
          <a:p>
            <a:pPr marL="342900" lvl="1" indent="-342900" eaLnBrk="1" hangingPunct="1">
              <a:buFontTx/>
              <a:buNone/>
            </a:pPr>
            <a:endParaRPr lang="ru-RU" sz="2400" dirty="0" smtClean="0">
              <a:latin typeface="+mj-lt"/>
            </a:endParaRPr>
          </a:p>
          <a:p>
            <a:pPr eaLnBrk="1" hangingPunct="1">
              <a:buClr>
                <a:srgbClr val="FF0000"/>
              </a:buClr>
            </a:pPr>
            <a:r>
              <a:rPr lang="ru-RU" sz="2400" dirty="0" smtClean="0">
                <a:latin typeface="+mj-lt"/>
              </a:rPr>
              <a:t>Научно-исследовательские институты </a:t>
            </a:r>
          </a:p>
          <a:p>
            <a:pPr eaLnBrk="1" hangingPunct="1">
              <a:buClr>
                <a:srgbClr val="FF0000"/>
              </a:buClr>
            </a:pPr>
            <a:r>
              <a:rPr lang="ru-RU" sz="2400" dirty="0" smtClean="0">
                <a:latin typeface="+mj-lt"/>
              </a:rPr>
              <a:t>Учебные центры подготовки и переподготовки кадров </a:t>
            </a:r>
          </a:p>
          <a:p>
            <a:pPr eaLnBrk="1" hangingPunct="1">
              <a:buClr>
                <a:srgbClr val="FF0000"/>
              </a:buClr>
            </a:pPr>
            <a:r>
              <a:rPr lang="ru-RU" sz="2400" dirty="0" smtClean="0">
                <a:latin typeface="+mj-lt"/>
              </a:rPr>
              <a:t>Институты повышения квалификации </a:t>
            </a:r>
          </a:p>
          <a:p>
            <a:pPr eaLnBrk="1" hangingPunct="1">
              <a:buClr>
                <a:srgbClr val="FF0000"/>
              </a:buClr>
            </a:pPr>
            <a:r>
              <a:rPr lang="ru-RU" sz="2400" dirty="0" smtClean="0">
                <a:latin typeface="+mj-lt"/>
              </a:rPr>
              <a:t>Институты РАН </a:t>
            </a:r>
          </a:p>
          <a:p>
            <a:pPr eaLnBrk="1" hangingPunct="1">
              <a:buClr>
                <a:srgbClr val="FF0000"/>
              </a:buClr>
            </a:pPr>
            <a:r>
              <a:rPr lang="ru-RU" sz="2400" dirty="0" smtClean="0">
                <a:latin typeface="+mj-lt"/>
              </a:rPr>
              <a:t>Государственные организации, оказывающие услуги по дополнительному образованию </a:t>
            </a:r>
          </a:p>
          <a:p>
            <a:pPr eaLnBrk="1" hangingPunct="1"/>
            <a:endParaRPr lang="ru-RU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03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 txBox="1">
            <a:spLocks noChangeArrowheads="1"/>
          </p:cNvSpPr>
          <p:nvPr/>
        </p:nvSpPr>
        <p:spPr>
          <a:xfrm>
            <a:off x="457200" y="148478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latin typeface="+mj-lt"/>
              </a:rPr>
              <a:t>Официальные пользователи антивирусного программного обеспечения других производителей могут приобретать программные продукты Лаборатории Касперского по льготной цене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поставка продуктов Лаборатории Касперского с 50% скидкой от стоимости, указанной в прайс-листе</a:t>
            </a:r>
          </a:p>
          <a:p>
            <a:pPr lvl="1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скидка предоставляется на то же количество лицензий и на тот же продукт, что указано в лицензионном соглашении другого производителя</a:t>
            </a:r>
          </a:p>
          <a:p>
            <a:endParaRPr lang="ru-RU" sz="2000" dirty="0" smtClean="0">
              <a:latin typeface="+mj-lt"/>
            </a:endParaRPr>
          </a:p>
          <a:p>
            <a:pPr marL="0" indent="0">
              <a:buNone/>
            </a:pPr>
            <a:r>
              <a:rPr lang="ru-RU" sz="2000" dirty="0" smtClean="0">
                <a:latin typeface="+mj-lt"/>
              </a:rPr>
              <a:t>Приобретение продуктов по данной программе возможно как во время действия лицензионного соглашения, так и в течении 1 месяца после его окончания.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26686" y="404664"/>
            <a:ext cx="227177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Мигрируй!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85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212976"/>
            <a:ext cx="8568952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Хотите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потестировать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? 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забудьте попросить в </a:t>
            </a:r>
            <a:r>
              <a:rPr lang="ru-RU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Олофе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пробную версию этих отличных продуктов!!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5508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023081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Спасибо за внимание!</a:t>
            </a:r>
          </a:p>
          <a:p>
            <a:pPr algn="ctr"/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Ваши вопросы?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541039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Дмитрий Пухов</a:t>
            </a:r>
          </a:p>
          <a:p>
            <a:r>
              <a:rPr lang="ru-RU" b="1" dirty="0" smtClean="0">
                <a:latin typeface="+mj-lt"/>
              </a:rPr>
              <a:t>Исполнительный директор </a:t>
            </a:r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OLOF Tyumen</a:t>
            </a:r>
          </a:p>
          <a:p>
            <a:r>
              <a:rPr lang="en-US" b="1" dirty="0" smtClean="0">
                <a:latin typeface="+mj-lt"/>
              </a:rPr>
              <a:t>puhov@olof.ru</a:t>
            </a:r>
            <a:endParaRPr lang="ru-RU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203290"/>
            <a:ext cx="2057143" cy="347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2241" y="5589240"/>
            <a:ext cx="16561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+mj-lt"/>
              </a:rPr>
              <a:t>@</a:t>
            </a:r>
            <a:r>
              <a:rPr lang="en-US" sz="2500" b="1" dirty="0" err="1" smtClean="0">
                <a:latin typeface="+mj-lt"/>
              </a:rPr>
              <a:t>dpuhov</a:t>
            </a:r>
            <a:endParaRPr lang="ru-RU" sz="2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841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67335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Новая линейка продуктов для дома – </a:t>
            </a:r>
            <a:r>
              <a:rPr lang="en-US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Kaspersky Antivirus 2011</a:t>
            </a:r>
          </a:p>
          <a:p>
            <a:pPr algn="ctr"/>
            <a:r>
              <a:rPr lang="en-US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Kaspersky Internet Security 2011</a:t>
            </a:r>
            <a:endParaRPr lang="ru-RU" sz="32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05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4807" l="4493" r="90000">
                        <a14:foregroundMark x1="13768" y1="14614" x2="72319" y2="7367"/>
                        <a14:foregroundMark x1="72899" y1="7367" x2="82319" y2="9179"/>
                        <a14:foregroundMark x1="82464" y1="10386" x2="82319" y2="86353"/>
                        <a14:foregroundMark x1="82464" y1="86594" x2="24493" y2="94324"/>
                        <a14:foregroundMark x1="14058" y1="92029" x2="24928" y2="94324"/>
                        <a14:foregroundMark x1="13478" y1="14855" x2="14058" y2="9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64" y="966936"/>
            <a:ext cx="457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36" b="958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457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98339" y="380989"/>
            <a:ext cx="342100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500" b="1" cap="none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KAV / KIS 2011</a:t>
            </a:r>
            <a:endParaRPr lang="ru-RU" sz="3500" b="1" cap="none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49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of-ppt-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DA25043BF6DDC418DAD385E45340D3B" ma:contentTypeVersion="0" ma:contentTypeDescription="Создание документа." ma:contentTypeScope="" ma:versionID="f3cbc0e59b3d62343710bd781070b62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9d58f4857a619b7c345529988bca3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48BFA4-0D51-4BCF-AC92-21D33F0F07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4E875C0-34DF-49F7-BBDF-9DA8BDF9F265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4D8CC54-B8D4-45CA-849A-8B9C2EA912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2284</Words>
  <Application>Microsoft Office PowerPoint</Application>
  <PresentationFormat>Экран (4:3)</PresentationFormat>
  <Paragraphs>601</Paragraphs>
  <Slides>75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78" baseType="lpstr">
      <vt:lpstr>Olof-ppt-template</vt:lpstr>
      <vt:lpstr>Visio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Dimm_ik</dc:creator>
  <cp:lastModifiedBy>Dimm_ik</cp:lastModifiedBy>
  <cp:revision>70</cp:revision>
  <dcterms:created xsi:type="dcterms:W3CDTF">2010-09-09T03:28:02Z</dcterms:created>
  <dcterms:modified xsi:type="dcterms:W3CDTF">2010-10-26T04:05:46Z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0x010100FDA25043BF6DDC418DAD385E45340D3B</vt:lpwstr>
  </property>
</Properties>
</file>