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 id="2147483652" r:id="rId4"/>
  </p:sldMasterIdLst>
  <p:notesMasterIdLst>
    <p:notesMasterId r:id="rId26"/>
  </p:notesMasterIdLst>
  <p:sldIdLst>
    <p:sldId id="256" r:id="rId5"/>
    <p:sldId id="267" r:id="rId6"/>
    <p:sldId id="268" r:id="rId7"/>
    <p:sldId id="258" r:id="rId8"/>
    <p:sldId id="261" r:id="rId9"/>
    <p:sldId id="263" r:id="rId10"/>
    <p:sldId id="262" r:id="rId11"/>
    <p:sldId id="265" r:id="rId12"/>
    <p:sldId id="283" r:id="rId13"/>
    <p:sldId id="280" r:id="rId14"/>
    <p:sldId id="266" r:id="rId15"/>
    <p:sldId id="281" r:id="rId16"/>
    <p:sldId id="273" r:id="rId17"/>
    <p:sldId id="282" r:id="rId18"/>
    <p:sldId id="274" r:id="rId19"/>
    <p:sldId id="275" r:id="rId20"/>
    <p:sldId id="276" r:id="rId21"/>
    <p:sldId id="278" r:id="rId22"/>
    <p:sldId id="270" r:id="rId23"/>
    <p:sldId id="269" r:id="rId24"/>
    <p:sldId id="259" r:id="rId25"/>
  </p:sldIdLst>
  <p:sldSz cx="9144000" cy="6858000" type="screen4x3"/>
  <p:notesSz cx="6858000" cy="9144000"/>
  <p:defaultTextStyle>
    <a:defPPr>
      <a:defRPr lang="en-US"/>
    </a:defPPr>
    <a:lvl1pPr algn="l" rtl="0" fontAlgn="base">
      <a:spcBef>
        <a:spcPct val="0"/>
      </a:spcBef>
      <a:spcAft>
        <a:spcPct val="0"/>
      </a:spcAft>
      <a:defRPr kern="1200">
        <a:solidFill>
          <a:srgbClr val="000000"/>
        </a:solidFill>
        <a:latin typeface="Arial" charset="0"/>
        <a:ea typeface="ヒラギノ角ゴ ProN W3" charset="-128"/>
        <a:cs typeface="+mn-cs"/>
        <a:sym typeface="Arial" charset="0"/>
      </a:defRPr>
    </a:lvl1pPr>
    <a:lvl2pPr marL="457200" algn="l" rtl="0" fontAlgn="base">
      <a:spcBef>
        <a:spcPct val="0"/>
      </a:spcBef>
      <a:spcAft>
        <a:spcPct val="0"/>
      </a:spcAft>
      <a:defRPr kern="1200">
        <a:solidFill>
          <a:srgbClr val="000000"/>
        </a:solidFill>
        <a:latin typeface="Arial" charset="0"/>
        <a:ea typeface="ヒラギノ角ゴ ProN W3" charset="-128"/>
        <a:cs typeface="+mn-cs"/>
        <a:sym typeface="Arial" charset="0"/>
      </a:defRPr>
    </a:lvl2pPr>
    <a:lvl3pPr marL="914400" algn="l" rtl="0" fontAlgn="base">
      <a:spcBef>
        <a:spcPct val="0"/>
      </a:spcBef>
      <a:spcAft>
        <a:spcPct val="0"/>
      </a:spcAft>
      <a:defRPr kern="1200">
        <a:solidFill>
          <a:srgbClr val="000000"/>
        </a:solidFill>
        <a:latin typeface="Arial" charset="0"/>
        <a:ea typeface="ヒラギノ角ゴ ProN W3" charset="-128"/>
        <a:cs typeface="+mn-cs"/>
        <a:sym typeface="Arial" charset="0"/>
      </a:defRPr>
    </a:lvl3pPr>
    <a:lvl4pPr marL="1371600" algn="l" rtl="0" fontAlgn="base">
      <a:spcBef>
        <a:spcPct val="0"/>
      </a:spcBef>
      <a:spcAft>
        <a:spcPct val="0"/>
      </a:spcAft>
      <a:defRPr kern="1200">
        <a:solidFill>
          <a:srgbClr val="000000"/>
        </a:solidFill>
        <a:latin typeface="Arial" charset="0"/>
        <a:ea typeface="ヒラギノ角ゴ ProN W3" charset="-128"/>
        <a:cs typeface="+mn-cs"/>
        <a:sym typeface="Arial" charset="0"/>
      </a:defRPr>
    </a:lvl4pPr>
    <a:lvl5pPr marL="1828800" algn="l" rtl="0" fontAlgn="base">
      <a:spcBef>
        <a:spcPct val="0"/>
      </a:spcBef>
      <a:spcAft>
        <a:spcPct val="0"/>
      </a:spcAft>
      <a:defRPr kern="1200">
        <a:solidFill>
          <a:srgbClr val="000000"/>
        </a:solidFill>
        <a:latin typeface="Arial" charset="0"/>
        <a:ea typeface="ヒラギノ角ゴ ProN W3" charset="-128"/>
        <a:cs typeface="+mn-cs"/>
        <a:sym typeface="Arial" charset="0"/>
      </a:defRPr>
    </a:lvl5pPr>
    <a:lvl6pPr marL="2286000" algn="l" defTabSz="914400" rtl="0" eaLnBrk="1" latinLnBrk="0" hangingPunct="1">
      <a:defRPr kern="1200">
        <a:solidFill>
          <a:srgbClr val="000000"/>
        </a:solidFill>
        <a:latin typeface="Arial" charset="0"/>
        <a:ea typeface="ヒラギノ角ゴ ProN W3" charset="-128"/>
        <a:cs typeface="+mn-cs"/>
        <a:sym typeface="Arial" charset="0"/>
      </a:defRPr>
    </a:lvl6pPr>
    <a:lvl7pPr marL="2743200" algn="l" defTabSz="914400" rtl="0" eaLnBrk="1" latinLnBrk="0" hangingPunct="1">
      <a:defRPr kern="1200">
        <a:solidFill>
          <a:srgbClr val="000000"/>
        </a:solidFill>
        <a:latin typeface="Arial" charset="0"/>
        <a:ea typeface="ヒラギノ角ゴ ProN W3" charset="-128"/>
        <a:cs typeface="+mn-cs"/>
        <a:sym typeface="Arial" charset="0"/>
      </a:defRPr>
    </a:lvl7pPr>
    <a:lvl8pPr marL="3200400" algn="l" defTabSz="914400" rtl="0" eaLnBrk="1" latinLnBrk="0" hangingPunct="1">
      <a:defRPr kern="1200">
        <a:solidFill>
          <a:srgbClr val="000000"/>
        </a:solidFill>
        <a:latin typeface="Arial" charset="0"/>
        <a:ea typeface="ヒラギノ角ゴ ProN W3" charset="-128"/>
        <a:cs typeface="+mn-cs"/>
        <a:sym typeface="Arial" charset="0"/>
      </a:defRPr>
    </a:lvl8pPr>
    <a:lvl9pPr marL="3657600" algn="l" defTabSz="914400" rtl="0" eaLnBrk="1" latinLnBrk="0" hangingPunct="1">
      <a:defRPr kern="1200">
        <a:solidFill>
          <a:srgbClr val="000000"/>
        </a:solidFill>
        <a:latin typeface="Arial" charset="0"/>
        <a:ea typeface="ヒラギノ角ゴ ProN W3" charset="-128"/>
        <a:cs typeface="+mn-cs"/>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59951" autoAdjust="0"/>
  </p:normalViewPr>
  <p:slideViewPr>
    <p:cSldViewPr>
      <p:cViewPr varScale="1">
        <p:scale>
          <a:sx n="43" d="100"/>
          <a:sy n="43" d="100"/>
        </p:scale>
        <p:origin x="-213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8EE70DD-4E6D-4CE5-B30E-D2374058CF0C}" type="datetime1">
              <a:rPr lang="en-US"/>
              <a:pPr/>
              <a:t>10/27/2010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ru-RU"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7F57578-F825-4C94-926B-91347F98015D}" type="slidenum">
              <a:rPr lang="en-US"/>
              <a:pPr/>
              <a:t>‹#›</a:t>
            </a:fld>
            <a:endParaRPr lang="en-US"/>
          </a:p>
        </p:txBody>
      </p:sp>
    </p:spTree>
    <p:extLst>
      <p:ext uri="{BB962C8B-B14F-4D97-AF65-F5344CB8AC3E}">
        <p14:creationId xmlns:p14="http://schemas.microsoft.com/office/powerpoint/2010/main" val="46150240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ecurelist.com/en/weblog?discuss=208187897"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ve.mitre.org/cgi-bin/cvename.cgi?name=CVE-2010-0886"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Compensation_methods#Pay-per-install_.28PPI.2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ecurelist.com/ru/analysis/208050633/Reyting_vredonosnykh_programm_aprel_2010"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securelist.com/ru/analysis/208050637/Razvitie_informatsionnykh_ugroz_v_pervom_kvartale_2010_goda#2" TargetMode="External"/><Relationship Id="rId4" Type="http://schemas.openxmlformats.org/officeDocument/2006/relationships/hyperlink" Target="http://www.securelist.com/ru/analysis/208050559/Fabrika_nazhivy#4"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ecurelist.com/ru/images/vlill/namest_spamq2_july2010_pic02.png"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securelist.com/ru/images/vlill/namest_spamq2_july2010_pic06.png" TargetMode="External"/><Relationship Id="rId4" Type="http://schemas.openxmlformats.org/officeDocument/2006/relationships/hyperlink" Target="http://www.securelist.com/ru/images/vlill/namest_spamq2_july2010_pic04.pn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ecurelist.com/ru/descriptions/5116990/Trojan.JS.Popupper.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Social_engineering_(securit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Social_engineering_(secur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pPr>
              <a:spcBef>
                <a:spcPct val="0"/>
              </a:spcBef>
            </a:pPr>
            <a:r>
              <a:rPr lang="en-US" smtClean="0">
                <a:sym typeface="Calibri" charset="0"/>
              </a:rPr>
              <a:t>Есть в США такая организация - называется </a:t>
            </a:r>
            <a:r>
              <a:rPr lang="en-US" smtClean="0">
                <a:latin typeface="Calibri Bold" charset="0"/>
                <a:sym typeface="Calibri Bold" charset="0"/>
              </a:rPr>
              <a:t>Computer Security Institute </a:t>
            </a:r>
            <a:r>
              <a:rPr lang="en-US" smtClean="0">
                <a:sym typeface="Calibri" charset="0"/>
              </a:rPr>
              <a:t>(CSI). Данная организация совместно с </a:t>
            </a:r>
            <a:r>
              <a:rPr lang="en-US" smtClean="0">
                <a:latin typeface="Calibri Bold" charset="0"/>
                <a:sym typeface="Calibri Bold" charset="0"/>
              </a:rPr>
              <a:t>ФБР</a:t>
            </a:r>
            <a:r>
              <a:rPr lang="en-US" smtClean="0">
                <a:sym typeface="Calibri" charset="0"/>
              </a:rPr>
              <a:t> по результатам каждого года публикует </a:t>
            </a:r>
            <a:r>
              <a:rPr lang="en-US" smtClean="0">
                <a:latin typeface="Calibri Bold" charset="0"/>
                <a:sym typeface="Calibri Bold" charset="0"/>
              </a:rPr>
              <a:t>статистический отчёт </a:t>
            </a:r>
            <a:r>
              <a:rPr lang="en-US" smtClean="0">
                <a:sym typeface="Calibri" charset="0"/>
              </a:rPr>
              <a:t>о современной ситуации из мира угроз информационной безопасности и противостояния этим угрозам со стороны различных организаций, вынужденных защищать свои корпоративные сети.</a:t>
            </a:r>
          </a:p>
          <a:p>
            <a:pPr>
              <a:spcBef>
                <a:spcPct val="0"/>
              </a:spcBef>
            </a:pPr>
            <a:endParaRPr lang="en-US" smtClean="0">
              <a:sym typeface="Calibri" charset="0"/>
            </a:endParaRPr>
          </a:p>
          <a:p>
            <a:pPr>
              <a:spcBef>
                <a:spcPct val="0"/>
              </a:spcBef>
            </a:pPr>
            <a:r>
              <a:rPr lang="en-US" smtClean="0">
                <a:sym typeface="Calibri" charset="0"/>
              </a:rPr>
              <a:t>Исследование проводится на основании большой </a:t>
            </a:r>
            <a:r>
              <a:rPr lang="en-US" smtClean="0">
                <a:latin typeface="Calibri Bold" charset="0"/>
                <a:sym typeface="Calibri Bold" charset="0"/>
              </a:rPr>
              <a:t>статистической выборки компаний из числа крупного и среднего бизнеса</a:t>
            </a:r>
            <a:r>
              <a:rPr lang="en-US" smtClean="0">
                <a:sym typeface="Calibri" charset="0"/>
              </a:rPr>
              <a:t>. Абсолютные статистические </a:t>
            </a:r>
            <a:r>
              <a:rPr lang="en-US" smtClean="0">
                <a:latin typeface="Calibri Bold" charset="0"/>
                <a:sym typeface="Calibri Bold" charset="0"/>
              </a:rPr>
              <a:t>показатели имеют смысл только по отношению к данной выборке</a:t>
            </a:r>
            <a:r>
              <a:rPr lang="en-US" smtClean="0">
                <a:sym typeface="Calibri" charset="0"/>
              </a:rPr>
              <a:t>, а вот изменение этих показателей во времени даёт наглядное представление о том, в каком направлении </a:t>
            </a:r>
            <a:r>
              <a:rPr lang="en-US" smtClean="0">
                <a:latin typeface="Calibri Bold" charset="0"/>
                <a:sym typeface="Calibri Bold" charset="0"/>
              </a:rPr>
              <a:t>развивается ситуация в целом</a:t>
            </a:r>
            <a:r>
              <a:rPr lang="en-US" smtClean="0">
                <a:sym typeface="Calibri" charset="0"/>
              </a:rPr>
              <a:t>.</a:t>
            </a:r>
          </a:p>
          <a:p>
            <a:pPr>
              <a:spcBef>
                <a:spcPct val="0"/>
              </a:spcBef>
            </a:pPr>
            <a:endParaRPr lang="en-US" smtClean="0">
              <a:sym typeface="Calibri" charset="0"/>
            </a:endParaRPr>
          </a:p>
          <a:p>
            <a:pPr>
              <a:spcBef>
                <a:spcPct val="0"/>
              </a:spcBef>
            </a:pPr>
            <a:r>
              <a:rPr lang="en-US" smtClean="0">
                <a:sym typeface="Calibri" charset="0"/>
              </a:rPr>
              <a:t>Как видим, средний ущерб, который разные организации несут от реализовавшихся угроз информационной безопасности, существенно уменьшился по сравнению с периодом начала двухтысячных. Связано это с широким осознанием компьютерным и бизнес-сообществом необходимости использования средств защиты от угроз информационной безопасности и повсеместным внедрением таких средств. Как видим, это принесло свои результаты, что однозначно подтверждает оправданность использования таких средств. Тем не менее, потери, которые организации несут от различных типов кибер-атак, всё ещё остаются довольно высокими.</a:t>
            </a:r>
          </a:p>
          <a:p>
            <a:pPr>
              <a:spcBef>
                <a:spcPct val="0"/>
              </a:spcBef>
            </a:pPr>
            <a:endParaRPr lang="en-US" sz="1600" smtClean="0">
              <a:solidFill>
                <a:srgbClr val="262626"/>
              </a:solidFill>
              <a:latin typeface="Marker Felt" charset="0"/>
              <a:sym typeface="Marker Felt" charset="0"/>
            </a:endParaRPr>
          </a:p>
          <a:p>
            <a:pPr>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5CFFC406-60FF-4682-81D7-810D53FDD610}"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r>
              <a:rPr lang="ru-RU" dirty="0" smtClean="0"/>
              <a:t>Рассмотрим подробнее один из наиболее распространенных сегодня методов </a:t>
            </a:r>
            <a:r>
              <a:rPr lang="ru-RU" dirty="0" err="1" smtClean="0"/>
              <a:t>drive-by</a:t>
            </a:r>
            <a:r>
              <a:rPr lang="ru-RU" dirty="0" smtClean="0"/>
              <a:t> атак — с использованием набора </a:t>
            </a:r>
            <a:r>
              <a:rPr lang="ru-RU" dirty="0" err="1" smtClean="0"/>
              <a:t>эксплойтов</a:t>
            </a:r>
            <a:r>
              <a:rPr lang="ru-RU" dirty="0" smtClean="0"/>
              <a:t>. Набор </a:t>
            </a:r>
            <a:r>
              <a:rPr lang="ru-RU" dirty="0" err="1" smtClean="0"/>
              <a:t>эксплойтов</a:t>
            </a:r>
            <a:r>
              <a:rPr lang="ru-RU" dirty="0" smtClean="0"/>
              <a:t> — это совокупность программ, эксплуатирующих уязвимости в легитимном ПО на стороне пользователя. Проще говоря, </a:t>
            </a:r>
            <a:r>
              <a:rPr lang="ru-RU" dirty="0" err="1" smtClean="0"/>
              <a:t>эксплойты</a:t>
            </a:r>
            <a:r>
              <a:rPr lang="ru-RU" dirty="0" smtClean="0"/>
              <a:t> открывают черный ход, через который вредоносные программы попадают на компьютер. Учитывая, что атаки в </a:t>
            </a:r>
            <a:r>
              <a:rPr lang="ru-RU" dirty="0" err="1" smtClean="0"/>
              <a:t>вебе</a:t>
            </a:r>
            <a:r>
              <a:rPr lang="ru-RU" dirty="0" smtClean="0"/>
              <a:t> происходят через браузер, злоумышленнику необходимо использовать уязвимости либо в браузере, либо в дополнительных модулях к браузеру, либо в стороннем ПО, которое загружается браузером для обработки </a:t>
            </a:r>
            <a:r>
              <a:rPr lang="ru-RU" dirty="0" err="1" smtClean="0"/>
              <a:t>контента</a:t>
            </a:r>
            <a:r>
              <a:rPr lang="ru-RU" dirty="0" smtClean="0"/>
              <a:t>. Конечной целью работы набора </a:t>
            </a:r>
            <a:r>
              <a:rPr lang="ru-RU" dirty="0" err="1" smtClean="0"/>
              <a:t>эксплойтов</a:t>
            </a:r>
            <a:r>
              <a:rPr lang="ru-RU" dirty="0" smtClean="0"/>
              <a:t> является незаметная для пользователя загрузка и запуск на его компьютере исполняемого вредоносного файла.</a:t>
            </a:r>
          </a:p>
          <a:p>
            <a:r>
              <a:rPr lang="ru-RU" dirty="0" smtClean="0"/>
              <a:t>На рисунке ниже приведен типичный набор дополнительных модулей для браузера </a:t>
            </a:r>
            <a:r>
              <a:rPr lang="ru-RU" dirty="0" err="1" smtClean="0"/>
              <a:t>Firefox</a:t>
            </a:r>
            <a:r>
              <a:rPr lang="ru-RU" dirty="0" smtClean="0"/>
              <a:t>. Маркером выделены модули, уязвимые версии которых когда-либо уже использовались при атаках на пользователей. Кроме того, обнаруживались и использовались уязвимости непосредственно в </a:t>
            </a:r>
            <a:r>
              <a:rPr lang="ru-RU" dirty="0" err="1" smtClean="0"/>
              <a:t>Firefox</a:t>
            </a:r>
            <a:r>
              <a:rPr lang="ru-RU" dirty="0" smtClean="0"/>
              <a:t>.</a:t>
            </a:r>
          </a:p>
          <a:p>
            <a:pPr>
              <a:spcBef>
                <a:spcPct val="0"/>
              </a:spcBef>
            </a:pPr>
            <a:endParaRPr lang="en-US" dirty="0" smtClean="0"/>
          </a:p>
          <a:p>
            <a:pPr>
              <a:spcBef>
                <a:spcPct val="0"/>
              </a:spcBef>
            </a:pPr>
            <a:endParaRPr lang="en-US" dirty="0" smtClean="0"/>
          </a:p>
          <a:p>
            <a:r>
              <a:rPr lang="ru-RU" dirty="0" smtClean="0"/>
              <a:t>Наборы </a:t>
            </a:r>
            <a:r>
              <a:rPr lang="ru-RU" dirty="0" err="1" smtClean="0"/>
              <a:t>эксплойтов</a:t>
            </a:r>
            <a:r>
              <a:rPr lang="ru-RU" dirty="0" smtClean="0"/>
              <a:t> являются на сегодняшний день вершиной эволюции </a:t>
            </a:r>
            <a:r>
              <a:rPr lang="ru-RU" dirty="0" err="1" smtClean="0"/>
              <a:t>drive-by</a:t>
            </a:r>
            <a:r>
              <a:rPr lang="ru-RU" dirty="0" smtClean="0"/>
              <a:t> загрузок, они оперативно модифицируются и обновляются, чтобы включить </a:t>
            </a:r>
            <a:r>
              <a:rPr lang="ru-RU" dirty="0" err="1" smtClean="0"/>
              <a:t>эксплойты</a:t>
            </a:r>
            <a:r>
              <a:rPr lang="ru-RU" dirty="0" smtClean="0"/>
              <a:t> для новых уязвимостей, а также эффективно противодействовать средствам защиты. </a:t>
            </a:r>
          </a:p>
          <a:p>
            <a:r>
              <a:rPr lang="ru-RU" dirty="0" smtClean="0"/>
              <a:t>Наборы </a:t>
            </a:r>
            <a:r>
              <a:rPr lang="ru-RU" dirty="0" err="1" smtClean="0"/>
              <a:t>эксплойтов</a:t>
            </a:r>
            <a:r>
              <a:rPr lang="ru-RU" dirty="0" smtClean="0"/>
              <a:t> плотно заняли свою нишу на рынке </a:t>
            </a:r>
            <a:r>
              <a:rPr lang="ru-RU" dirty="0" err="1" smtClean="0"/>
              <a:t>киберпреступных</a:t>
            </a:r>
            <a:r>
              <a:rPr lang="ru-RU" dirty="0" smtClean="0"/>
              <a:t> услуг. На сегодняшний день на черном </a:t>
            </a:r>
            <a:r>
              <a:rPr lang="ru-RU" dirty="0" err="1" smtClean="0"/>
              <a:t>интернет-рынке</a:t>
            </a:r>
            <a:r>
              <a:rPr lang="ru-RU" dirty="0" smtClean="0"/>
              <a:t> продается множество таких наборов, которые отличаются ценой, количеством включенных </a:t>
            </a:r>
            <a:r>
              <a:rPr lang="ru-RU" dirty="0" err="1" smtClean="0"/>
              <a:t>эксплойтов</a:t>
            </a:r>
            <a:r>
              <a:rPr lang="ru-RU" dirty="0" smtClean="0"/>
              <a:t>, удобством административного интерфейса, а также качеством предоставляемого сервиса по обслуживанию. Помимо готовых наборов </a:t>
            </a:r>
            <a:r>
              <a:rPr lang="ru-RU" dirty="0" err="1" smtClean="0"/>
              <a:t>эксплойтов</a:t>
            </a:r>
            <a:r>
              <a:rPr lang="ru-RU" dirty="0" smtClean="0"/>
              <a:t>, которые имеются в продаже, есть такие, которые создаются на заказ и используются отдельными </a:t>
            </a:r>
            <a:r>
              <a:rPr lang="ru-RU" dirty="0" err="1" smtClean="0"/>
              <a:t>киберпреступными</a:t>
            </a:r>
            <a:r>
              <a:rPr lang="ru-RU" dirty="0" smtClean="0"/>
              <a:t> группировками.</a:t>
            </a:r>
          </a:p>
          <a:p>
            <a:r>
              <a:rPr lang="ru-RU" dirty="0" smtClean="0"/>
              <a:t>Среди сделанных на заказ наиболее распространенными являются наборы </a:t>
            </a:r>
            <a:r>
              <a:rPr lang="ru-RU" dirty="0" err="1" smtClean="0"/>
              <a:t>эксплойтов</a:t>
            </a:r>
            <a:r>
              <a:rPr lang="ru-RU" dirty="0" smtClean="0"/>
              <a:t>, используемые в атаках популярных </a:t>
            </a:r>
            <a:r>
              <a:rPr lang="ru-RU" dirty="0" err="1" smtClean="0"/>
              <a:t>скриптовых</a:t>
            </a:r>
            <a:r>
              <a:rPr lang="ru-RU" dirty="0" smtClean="0"/>
              <a:t> загрузчиков </a:t>
            </a:r>
            <a:r>
              <a:rPr lang="ru-RU" dirty="0" err="1" smtClean="0"/>
              <a:t>Gumblar</a:t>
            </a:r>
            <a:r>
              <a:rPr lang="ru-RU" dirty="0" smtClean="0"/>
              <a:t> и </a:t>
            </a:r>
            <a:r>
              <a:rPr lang="ru-RU" dirty="0" err="1" smtClean="0"/>
              <a:t>Pegel</a:t>
            </a:r>
            <a:r>
              <a:rPr lang="ru-RU" dirty="0" smtClean="0"/>
              <a:t>.</a:t>
            </a:r>
          </a:p>
          <a:p>
            <a:r>
              <a:rPr lang="ru-RU" dirty="0" smtClean="0"/>
              <a:t>Особенность последней версии </a:t>
            </a:r>
            <a:r>
              <a:rPr lang="ru-RU" dirty="0" err="1" smtClean="0"/>
              <a:t>Gumblar</a:t>
            </a:r>
            <a:r>
              <a:rPr lang="ru-RU" dirty="0" smtClean="0"/>
              <a:t> — это </a:t>
            </a:r>
            <a:r>
              <a:rPr lang="ru-RU" dirty="0" smtClean="0">
                <a:hlinkClick r:id="rId3"/>
              </a:rPr>
              <a:t>автоматизированный</a:t>
            </a:r>
            <a:r>
              <a:rPr lang="ru-RU" dirty="0" smtClean="0"/>
              <a:t> процесс заражения </a:t>
            </a:r>
            <a:r>
              <a:rPr lang="ru-RU" dirty="0" err="1" smtClean="0"/>
              <a:t>веб-сайтов</a:t>
            </a:r>
            <a:r>
              <a:rPr lang="ru-RU" dirty="0" smtClean="0"/>
              <a:t> и компьютеров пользователей, при котором все инструменты атаки — и </a:t>
            </a:r>
            <a:r>
              <a:rPr lang="ru-RU" dirty="0" err="1" smtClean="0"/>
              <a:t>эксплойты</a:t>
            </a:r>
            <a:r>
              <a:rPr lang="ru-RU" dirty="0" smtClean="0"/>
              <a:t>, </a:t>
            </a:r>
            <a:r>
              <a:rPr lang="ru-RU" dirty="0" err="1" smtClean="0"/>
              <a:t>и</a:t>
            </a:r>
            <a:r>
              <a:rPr lang="ru-RU" dirty="0" smtClean="0"/>
              <a:t> исполняемый файл — располагаются на взломанных легитимных ресурсах. При посещении одного зараженного </a:t>
            </a:r>
            <a:r>
              <a:rPr lang="ru-RU" dirty="0" err="1" smtClean="0"/>
              <a:t>веб-сайта</a:t>
            </a:r>
            <a:r>
              <a:rPr lang="ru-RU" dirty="0" smtClean="0"/>
              <a:t> пользователь перенаправляется на другой зараженный </a:t>
            </a:r>
            <a:r>
              <a:rPr lang="ru-RU" dirty="0" err="1" smtClean="0"/>
              <a:t>веб-сайт</a:t>
            </a:r>
            <a:r>
              <a:rPr lang="ru-RU" dirty="0" smtClean="0"/>
              <a:t>, с которого и происходит заражение.</a:t>
            </a:r>
          </a:p>
          <a:p>
            <a:r>
              <a:rPr lang="ru-RU" dirty="0" smtClean="0"/>
              <a:t>В атаке </a:t>
            </a:r>
            <a:r>
              <a:rPr lang="ru-RU" dirty="0" err="1" smtClean="0"/>
              <a:t>Gumblar</a:t>
            </a:r>
            <a:r>
              <a:rPr lang="ru-RU" dirty="0" smtClean="0"/>
              <a:t> эксплуатируются уже известные уязвимости в </a:t>
            </a:r>
            <a:r>
              <a:rPr lang="ru-RU" dirty="0" err="1" smtClean="0"/>
              <a:t>Internet</a:t>
            </a:r>
            <a:r>
              <a:rPr lang="ru-RU" dirty="0" smtClean="0"/>
              <a:t> </a:t>
            </a:r>
            <a:r>
              <a:rPr lang="ru-RU" dirty="0" err="1" smtClean="0"/>
              <a:t>Explorer</a:t>
            </a:r>
            <a:r>
              <a:rPr lang="ru-RU" dirty="0" smtClean="0"/>
              <a:t>, </a:t>
            </a:r>
            <a:r>
              <a:rPr lang="ru-RU" dirty="0" err="1" smtClean="0"/>
              <a:t>Adobe</a:t>
            </a:r>
            <a:r>
              <a:rPr lang="ru-RU" dirty="0" smtClean="0"/>
              <a:t> </a:t>
            </a:r>
            <a:r>
              <a:rPr lang="ru-RU" dirty="0" err="1" smtClean="0"/>
              <a:t>Acrobat</a:t>
            </a:r>
            <a:r>
              <a:rPr lang="ru-RU" dirty="0" smtClean="0"/>
              <a:t>/</a:t>
            </a:r>
            <a:r>
              <a:rPr lang="ru-RU" dirty="0" err="1" smtClean="0"/>
              <a:t>Reader</a:t>
            </a:r>
            <a:r>
              <a:rPr lang="ru-RU" dirty="0" smtClean="0"/>
              <a:t>, </a:t>
            </a:r>
            <a:r>
              <a:rPr lang="ru-RU" dirty="0" err="1" smtClean="0"/>
              <a:t>Adobe</a:t>
            </a:r>
            <a:r>
              <a:rPr lang="ru-RU" dirty="0" smtClean="0"/>
              <a:t> </a:t>
            </a:r>
            <a:r>
              <a:rPr lang="ru-RU" dirty="0" err="1" smtClean="0"/>
              <a:t>Flash</a:t>
            </a:r>
            <a:r>
              <a:rPr lang="ru-RU" dirty="0" smtClean="0"/>
              <a:t> </a:t>
            </a:r>
            <a:r>
              <a:rPr lang="ru-RU" dirty="0" err="1" smtClean="0"/>
              <a:t>Player</a:t>
            </a:r>
            <a:r>
              <a:rPr lang="ru-RU" dirty="0" smtClean="0"/>
              <a:t> и </a:t>
            </a:r>
            <a:r>
              <a:rPr lang="ru-RU" dirty="0" err="1" smtClean="0"/>
              <a:t>Java</a:t>
            </a:r>
            <a:r>
              <a:rPr lang="ru-RU" dirty="0" smtClean="0"/>
              <a:t>. </a:t>
            </a:r>
          </a:p>
          <a:p>
            <a:r>
              <a:rPr lang="ru-RU" dirty="0" err="1" smtClean="0"/>
              <a:t>Pegel</a:t>
            </a:r>
            <a:r>
              <a:rPr lang="ru-RU" dirty="0" smtClean="0"/>
              <a:t> также располагается на зараженных легитимных страницах, но заражение компьютеров пользователей происходит уже с серверов, которые контролируются злоумышленниками. Благодаря этому им проще менять как целевой исполняемый файл, так и используемый набор </a:t>
            </a:r>
            <a:r>
              <a:rPr lang="ru-RU" dirty="0" err="1" smtClean="0"/>
              <a:t>эксплойтов</a:t>
            </a:r>
            <a:r>
              <a:rPr lang="ru-RU" dirty="0" smtClean="0"/>
              <a:t>. Например, злоумышленники встроили в свой набор </a:t>
            </a:r>
            <a:r>
              <a:rPr lang="ru-RU" dirty="0" err="1" smtClean="0"/>
              <a:t>эксплойт</a:t>
            </a:r>
            <a:r>
              <a:rPr lang="ru-RU" dirty="0" smtClean="0"/>
              <a:t> к уязвимости </a:t>
            </a:r>
            <a:r>
              <a:rPr lang="ru-RU" dirty="0" smtClean="0">
                <a:hlinkClick r:id="rId4"/>
              </a:rPr>
              <a:t>CVE-2010-0886</a:t>
            </a:r>
            <a:r>
              <a:rPr lang="ru-RU" dirty="0" smtClean="0"/>
              <a:t> в </a:t>
            </a:r>
            <a:r>
              <a:rPr lang="ru-RU" dirty="0" err="1" smtClean="0"/>
              <a:t>Java</a:t>
            </a:r>
            <a:r>
              <a:rPr lang="ru-RU" dirty="0" smtClean="0"/>
              <a:t> </a:t>
            </a:r>
            <a:r>
              <a:rPr lang="ru-RU" dirty="0" err="1" smtClean="0"/>
              <a:t>Deployment</a:t>
            </a:r>
            <a:r>
              <a:rPr lang="ru-RU" dirty="0" smtClean="0"/>
              <a:t> </a:t>
            </a:r>
            <a:r>
              <a:rPr lang="ru-RU" dirty="0" err="1" smtClean="0"/>
              <a:t>Toolkit</a:t>
            </a:r>
            <a:r>
              <a:rPr lang="ru-RU" dirty="0" smtClean="0"/>
              <a:t> практически сразу после того, как его исходный код стал общедоступен.</a:t>
            </a:r>
          </a:p>
          <a:p>
            <a:r>
              <a:rPr lang="ru-RU" dirty="0" smtClean="0"/>
              <a:t>Стоит вспомнить также очень интересного с технологической точки зрения загрузчика </a:t>
            </a:r>
            <a:r>
              <a:rPr lang="ru-RU" dirty="0" err="1" smtClean="0"/>
              <a:t>Twetti</a:t>
            </a:r>
            <a:r>
              <a:rPr lang="ru-RU" dirty="0" smtClean="0"/>
              <a:t>, который формирует несколько запросов к API социальной сети </a:t>
            </a:r>
            <a:r>
              <a:rPr lang="ru-RU" dirty="0" err="1" smtClean="0"/>
              <a:t>Twitter</a:t>
            </a:r>
            <a:r>
              <a:rPr lang="ru-RU" dirty="0" smtClean="0"/>
              <a:t>. Из полученных данных генерируется псевдослучайное имя домена, на который пересылается пользователь. Злоумышленники заранее по аналогичному алгоритму получают имя домена, регистрируют его и размещают на сайте вредоносные объекты для загрузки на компьютеры пользователей.</a:t>
            </a:r>
          </a:p>
          <a:p>
            <a:pPr>
              <a:spcBef>
                <a:spcPct val="0"/>
              </a:spcBef>
            </a:pPr>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BD66D4A4-0D79-49FB-AA5E-9FEB116349E6}"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r>
              <a:rPr lang="ru-RU" dirty="0" smtClean="0"/>
              <a:t>Кто же и как наживается на описанных атаках?</a:t>
            </a:r>
          </a:p>
          <a:p>
            <a:r>
              <a:rPr lang="ru-RU" dirty="0" smtClean="0"/>
              <a:t>Атака с использованием рекламного баннера выгодна владельцам </a:t>
            </a:r>
            <a:r>
              <a:rPr lang="ru-RU" dirty="0" err="1" smtClean="0"/>
              <a:t>веб-ресурсов</a:t>
            </a:r>
            <a:r>
              <a:rPr lang="ru-RU" dirty="0" smtClean="0"/>
              <a:t>, на которых размещается баннер, — они получают деньги за его размещение. На успешной загрузке и инсталляции </a:t>
            </a:r>
            <a:r>
              <a:rPr lang="ru-RU" dirty="0" err="1" smtClean="0"/>
              <a:t>XBlocker</a:t>
            </a:r>
            <a:r>
              <a:rPr lang="ru-RU" dirty="0" smtClean="0"/>
              <a:t> зарабатывают авторы вредоносной программы — в том случае, если пользователь отправит SMS на платный номер. А неопытные пользователи, как правило, отправляют.</a:t>
            </a:r>
          </a:p>
          <a:p>
            <a:r>
              <a:rPr lang="ru-RU" dirty="0" smtClean="0"/>
              <a:t>На черной оптимизации и атаках с использованием раскрученных таким способом сайтов наживаются те, кто реализовал схему распространения, кто разработал программные средства для автоматизации создания поддельных </a:t>
            </a:r>
            <a:r>
              <a:rPr lang="ru-RU" dirty="0" err="1" smtClean="0"/>
              <a:t>веб-сайтов</a:t>
            </a:r>
            <a:r>
              <a:rPr lang="ru-RU" dirty="0" smtClean="0"/>
              <a:t>, кто связал все части схемы воедино. При успешной загрузке и инсталляции фальшивых антивирусов в прибыли оказываются те, кто организовал атаку. А неопытные пользователи, как правило, соглашаются на установку и платят за «антивирус». Зарабатывают на этом и разработчики самих фальшивых антивирусов.</a:t>
            </a:r>
          </a:p>
          <a:p>
            <a:r>
              <a:rPr lang="ru-RU" dirty="0" smtClean="0"/>
              <a:t>На </a:t>
            </a:r>
            <a:r>
              <a:rPr lang="ru-RU" dirty="0" err="1" smtClean="0"/>
              <a:t>drive-by</a:t>
            </a:r>
            <a:r>
              <a:rPr lang="ru-RU" dirty="0" smtClean="0"/>
              <a:t> атаках наживаются разработчики наборов </a:t>
            </a:r>
            <a:r>
              <a:rPr lang="ru-RU" dirty="0" err="1" smtClean="0"/>
              <a:t>эксплойтов</a:t>
            </a:r>
            <a:r>
              <a:rPr lang="ru-RU" dirty="0" smtClean="0"/>
              <a:t> и те, кто пользуются этими наборами. Например, схема «Набор </a:t>
            </a:r>
            <a:r>
              <a:rPr lang="ru-RU" dirty="0" err="1" smtClean="0"/>
              <a:t>эксплойтов</a:t>
            </a:r>
            <a:r>
              <a:rPr lang="ru-RU" dirty="0" smtClean="0"/>
              <a:t> + </a:t>
            </a:r>
            <a:r>
              <a:rPr lang="ru-RU" dirty="0" err="1" smtClean="0"/>
              <a:t>ZeuS</a:t>
            </a:r>
            <a:r>
              <a:rPr lang="ru-RU" dirty="0" smtClean="0"/>
              <a:t> </a:t>
            </a:r>
            <a:r>
              <a:rPr lang="ru-RU" dirty="0" err="1" smtClean="0"/>
              <a:t>Toolkit</a:t>
            </a:r>
            <a:r>
              <a:rPr lang="ru-RU" dirty="0" smtClean="0"/>
              <a:t>» эффективно работает для получения конфиденциальных данных пользователей, которые затем можно продать на черном рынке. А в результате регулярных атак </a:t>
            </a:r>
            <a:r>
              <a:rPr lang="ru-RU" dirty="0" err="1" smtClean="0"/>
              <a:t>Pegel</a:t>
            </a:r>
            <a:r>
              <a:rPr lang="ru-RU" dirty="0" smtClean="0"/>
              <a:t> злоумышленникам удалось создать бот-сеть из зараженных Backdoor.Win32.Bredolab компьютеров, используя которую они могут загружать на зараженные компьютеры другие вредоносные программы.</a:t>
            </a:r>
          </a:p>
          <a:p>
            <a:r>
              <a:rPr lang="ru-RU" dirty="0" smtClean="0"/>
              <a:t>Выходит так, что зарабатывают даже собственно на загрузках вредоносного ПО? Конечно, зарабатывают. Организуется такой заработок с помощью партнерских программ (</a:t>
            </a:r>
            <a:r>
              <a:rPr lang="ru-RU" dirty="0" err="1" smtClean="0"/>
              <a:t>партнерок</a:t>
            </a:r>
            <a:r>
              <a:rPr lang="ru-RU" dirty="0" smtClean="0"/>
              <a:t>), или </a:t>
            </a:r>
            <a:r>
              <a:rPr lang="ru-RU" dirty="0" smtClean="0">
                <a:hlinkClick r:id="rId3"/>
              </a:rPr>
              <a:t>PPI-схем (</a:t>
            </a:r>
            <a:r>
              <a:rPr lang="ru-RU" dirty="0" err="1" smtClean="0">
                <a:hlinkClick r:id="rId3"/>
              </a:rPr>
              <a:t>Pay-Per-Install</a:t>
            </a:r>
            <a:r>
              <a:rPr lang="ru-RU" dirty="0" smtClean="0">
                <a:hlinkClick r:id="rId3"/>
              </a:rPr>
              <a:t>)</a:t>
            </a:r>
            <a:r>
              <a:rPr lang="ru-RU" dirty="0" smtClean="0"/>
              <a:t>.</a:t>
            </a:r>
          </a:p>
          <a:p>
            <a:r>
              <a:rPr lang="ru-RU" b="1" dirty="0" err="1" smtClean="0"/>
              <a:t>Партнерки</a:t>
            </a:r>
            <a:endParaRPr lang="ru-RU" b="1" dirty="0" smtClean="0"/>
          </a:p>
          <a:p>
            <a:r>
              <a:rPr lang="ru-RU" dirty="0" err="1" smtClean="0"/>
              <a:t>Партнерки</a:t>
            </a:r>
            <a:r>
              <a:rPr lang="ru-RU" dirty="0" smtClean="0"/>
              <a:t> появились довольно давно и изначально использовались в основном для распространения рекламных программ, «склеенных» с бесплатными приложениями: пользователь вместе с интересующей его программой в виде «бонуса» получал программу, которая показывала рекламу. Теперь такие схемы активно используются для распространения вредоносных программ.</a:t>
            </a:r>
          </a:p>
          <a:p>
            <a:r>
              <a:rPr lang="ru-RU" dirty="0" smtClean="0"/>
              <a:t>Черная PPI-модель включает в себя следующих действующих лиц (партнеров):</a:t>
            </a:r>
          </a:p>
          <a:p>
            <a:r>
              <a:rPr lang="ru-RU" dirty="0" smtClean="0"/>
              <a:t>Заказчики — это </a:t>
            </a:r>
            <a:r>
              <a:rPr lang="ru-RU" dirty="0" err="1" smtClean="0"/>
              <a:t>киберпреступники</a:t>
            </a:r>
            <a:r>
              <a:rPr lang="ru-RU" dirty="0" smtClean="0"/>
              <a:t>, которые обладают определенными денежными ресурсами и вредоносной программой, которую им необходимо распространить.</a:t>
            </a:r>
          </a:p>
          <a:p>
            <a:r>
              <a:rPr lang="ru-RU" dirty="0" smtClean="0"/>
              <a:t>Исполнители — это люди, которые берутся распространять эту программу и получают за это деньги. Часто случается так, что партнер не интересуется тем, что именно ему предстоит распространять, и становится пособником </a:t>
            </a:r>
            <a:r>
              <a:rPr lang="ru-RU" dirty="0" err="1" smtClean="0"/>
              <a:t>киберпреступников</a:t>
            </a:r>
            <a:r>
              <a:rPr lang="ru-RU" dirty="0" smtClean="0"/>
              <a:t>, не подозревая об этом (что не умаляет, конечно, его вины).</a:t>
            </a:r>
          </a:p>
          <a:p>
            <a:r>
              <a:rPr lang="ru-RU" dirty="0" smtClean="0"/>
              <a:t>PPI-ресурс — это организация, которая связывает заказчиков и исполнителей и получает процент от их сделки.</a:t>
            </a:r>
          </a:p>
          <a:p>
            <a:pPr>
              <a:spcBef>
                <a:spcPct val="0"/>
              </a:spcBef>
            </a:pPr>
            <a:endParaRPr lang="ru-RU" dirty="0" smtClean="0"/>
          </a:p>
          <a:p>
            <a:pPr>
              <a:spcBef>
                <a:spcPct val="0"/>
              </a:spcBef>
            </a:pPr>
            <a:endParaRPr lang="ru-RU" dirty="0" smtClean="0"/>
          </a:p>
          <a:p>
            <a:r>
              <a:rPr lang="ru-RU" dirty="0" smtClean="0"/>
              <a:t>Помимо партнерских программ, в которых, по сути, может участвовать любой, существует еще множество «закрытых» </a:t>
            </a:r>
            <a:r>
              <a:rPr lang="ru-RU" dirty="0" err="1" smtClean="0"/>
              <a:t>партнерок</a:t>
            </a:r>
            <a:r>
              <a:rPr lang="ru-RU" dirty="0" smtClean="0"/>
              <a:t>, куда допускаются только крупные игроки </a:t>
            </a:r>
            <a:r>
              <a:rPr lang="ru-RU" dirty="0" err="1" smtClean="0"/>
              <a:t>киберпреступного</a:t>
            </a:r>
            <a:r>
              <a:rPr lang="ru-RU" dirty="0" smtClean="0"/>
              <a:t> бизнеса, например, владельцы </a:t>
            </a:r>
            <a:r>
              <a:rPr lang="ru-RU" dirty="0" err="1" smtClean="0"/>
              <a:t>ботнетов</a:t>
            </a:r>
            <a:r>
              <a:rPr lang="ru-RU" dirty="0" smtClean="0"/>
              <a:t>. Можно лишь предполагать, какие деньги крутятся при таком сотрудничестве. </a:t>
            </a:r>
          </a:p>
          <a:p>
            <a:r>
              <a:rPr lang="ru-RU" dirty="0" smtClean="0"/>
              <a:t>Остался один вопрос — кто является источником дохода злоумышленников? Ответ здесь однозначен и очевиден — пользователи. Это их личные деньги, их конфиденциальные данные или вычислительные мощности их компьютеров. </a:t>
            </a:r>
          </a:p>
          <a:p>
            <a:pPr>
              <a:spcBef>
                <a:spcPct val="0"/>
              </a:spcBef>
            </a:pPr>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BD66D4A4-0D79-49FB-AA5E-9FEB116349E6}"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ru-RU" sz="900" dirty="0" smtClean="0"/>
              <a:t>Большинство атак в интернете начинается с использования </a:t>
            </a:r>
            <a:r>
              <a:rPr lang="ru-RU" sz="900" dirty="0" err="1" smtClean="0"/>
              <a:t>эксплойтов</a:t>
            </a:r>
            <a:r>
              <a:rPr lang="ru-RU" sz="900" dirty="0" smtClean="0"/>
              <a:t>, которые позволяют злоумышленникам незаметно получить доступ к системе и загрузить на компьютер пользователя нужную им вредоносную программу. Недаром цены на наборы </a:t>
            </a:r>
            <a:r>
              <a:rPr lang="ru-RU" sz="900" dirty="0" err="1" smtClean="0"/>
              <a:t>эксплойтов</a:t>
            </a:r>
            <a:r>
              <a:rPr lang="ru-RU" sz="900" dirty="0" smtClean="0"/>
              <a:t> на черном рынке колеблются в районе нескольких тысяч долларов.</a:t>
            </a:r>
          </a:p>
          <a:p>
            <a:r>
              <a:rPr lang="ru-RU" sz="900" dirty="0" smtClean="0"/>
              <a:t>Во втором квартале было обнаружено 8 540 223 </a:t>
            </a:r>
            <a:r>
              <a:rPr lang="ru-RU" sz="900" dirty="0" err="1" smtClean="0"/>
              <a:t>эксплойтов</a:t>
            </a:r>
            <a:r>
              <a:rPr lang="ru-RU" sz="900" dirty="0" smtClean="0"/>
              <a:t>. </a:t>
            </a:r>
          </a:p>
          <a:p>
            <a:r>
              <a:rPr lang="ru-RU" sz="900" dirty="0" smtClean="0"/>
              <a:t>Лидируют по-прежнему </a:t>
            </a:r>
            <a:r>
              <a:rPr lang="ru-RU" sz="900" dirty="0" err="1" smtClean="0"/>
              <a:t>эксплойты</a:t>
            </a:r>
            <a:r>
              <a:rPr lang="ru-RU" sz="900" dirty="0" smtClean="0"/>
              <a:t>, использующие уязвимости в </a:t>
            </a:r>
            <a:r>
              <a:rPr lang="ru-RU" sz="900" dirty="0" err="1" smtClean="0"/>
              <a:t>Adobe</a:t>
            </a:r>
            <a:r>
              <a:rPr lang="ru-RU" sz="900" dirty="0" smtClean="0"/>
              <a:t> </a:t>
            </a:r>
            <a:r>
              <a:rPr lang="ru-RU" sz="900" dirty="0" err="1" smtClean="0"/>
              <a:t>Reader</a:t>
            </a:r>
            <a:r>
              <a:rPr lang="ru-RU" sz="900" dirty="0" smtClean="0"/>
              <a:t>. Однако первое, что бросается в глаза, — это значительное уменьшение доли этих вредоносных программ по сравнению с первым кварталом 2010 (-17,11%). </a:t>
            </a:r>
          </a:p>
          <a:p>
            <a:r>
              <a:rPr lang="ru-RU" sz="900" dirty="0" smtClean="0"/>
              <a:t>Причиной уменьшения доли </a:t>
            </a:r>
            <a:r>
              <a:rPr lang="ru-RU" sz="900" dirty="0" err="1" smtClean="0"/>
              <a:t>эксплойтов</a:t>
            </a:r>
            <a:r>
              <a:rPr lang="ru-RU" sz="900" dirty="0" smtClean="0"/>
              <a:t> к </a:t>
            </a:r>
            <a:r>
              <a:rPr lang="ru-RU" sz="900" dirty="0" err="1" smtClean="0"/>
              <a:t>Adobe</a:t>
            </a:r>
            <a:r>
              <a:rPr lang="ru-RU" sz="900" dirty="0" smtClean="0"/>
              <a:t> </a:t>
            </a:r>
            <a:r>
              <a:rPr lang="ru-RU" sz="900" dirty="0" err="1" smtClean="0"/>
              <a:t>Reader</a:t>
            </a:r>
            <a:r>
              <a:rPr lang="ru-RU" sz="900" dirty="0" smtClean="0"/>
              <a:t> стал рост популярности семейств Exploit.JS.CVE-2010-0806 и </a:t>
            </a:r>
            <a:r>
              <a:rPr lang="ru-RU" sz="900" dirty="0" err="1" smtClean="0"/>
              <a:t>Exploit.JS.Agent.bab</a:t>
            </a:r>
            <a:r>
              <a:rPr lang="ru-RU" sz="900" dirty="0" smtClean="0"/>
              <a:t>, использующих уязвимость в браузерах MS </a:t>
            </a:r>
            <a:r>
              <a:rPr lang="ru-RU" sz="900" dirty="0" err="1" smtClean="0"/>
              <a:t>Internet</a:t>
            </a:r>
            <a:r>
              <a:rPr lang="ru-RU" sz="900" dirty="0" smtClean="0"/>
              <a:t> </a:t>
            </a:r>
            <a:r>
              <a:rPr lang="ru-RU" sz="900" dirty="0" err="1" smtClean="0"/>
              <a:t>Explorer</a:t>
            </a:r>
            <a:r>
              <a:rPr lang="ru-RU" sz="900" dirty="0" smtClean="0"/>
              <a:t> версий 6 и 7 в компоненте «</a:t>
            </a:r>
            <a:r>
              <a:rPr lang="ru-RU" sz="900" dirty="0" err="1" smtClean="0"/>
              <a:t>Peer</a:t>
            </a:r>
            <a:r>
              <a:rPr lang="ru-RU" sz="900" dirty="0" smtClean="0"/>
              <a:t> </a:t>
            </a:r>
            <a:r>
              <a:rPr lang="ru-RU" sz="900" dirty="0" err="1" smtClean="0"/>
              <a:t>Object</a:t>
            </a:r>
            <a:r>
              <a:rPr lang="ru-RU" sz="900" dirty="0" smtClean="0"/>
              <a:t>» библиотеки </a:t>
            </a:r>
            <a:r>
              <a:rPr lang="ru-RU" sz="900" dirty="0" err="1" smtClean="0"/>
              <a:t>iepeers.dll</a:t>
            </a:r>
            <a:r>
              <a:rPr lang="ru-RU" sz="900" dirty="0" smtClean="0"/>
              <a:t> (CVE-2010-0806). Досадную историю быстрого распространения этих </a:t>
            </a:r>
            <a:r>
              <a:rPr lang="ru-RU" sz="900" dirty="0" err="1" smtClean="0"/>
              <a:t>эксплойтов</a:t>
            </a:r>
            <a:r>
              <a:rPr lang="ru-RU" sz="900" dirty="0" smtClean="0"/>
              <a:t> мы описали в прошлом отчете. После попадания в </a:t>
            </a:r>
            <a:r>
              <a:rPr lang="ru-RU" sz="900" dirty="0" err="1" smtClean="0"/>
              <a:t>metasploit</a:t>
            </a:r>
            <a:r>
              <a:rPr lang="ru-RU" sz="900" dirty="0" smtClean="0"/>
              <a:t> </a:t>
            </a:r>
            <a:r>
              <a:rPr lang="ru-RU" sz="900" dirty="0" err="1" smtClean="0"/>
              <a:t>framework</a:t>
            </a:r>
            <a:r>
              <a:rPr lang="ru-RU" sz="900" dirty="0" smtClean="0"/>
              <a:t> они практически в неизменном виде были добавлены во многие продаваемые наборы </a:t>
            </a:r>
            <a:r>
              <a:rPr lang="ru-RU" sz="900" dirty="0" err="1" smtClean="0"/>
              <a:t>эксплойтов</a:t>
            </a:r>
            <a:r>
              <a:rPr lang="ru-RU" sz="900" dirty="0" smtClean="0"/>
              <a:t>, что и привело к их массовому использованию. В среднем в течение квартала наши продукты ежедневно отражали 31 тысячу атак, эксплуатирующих уязвимость CVE-2010-0806 с помощью </a:t>
            </a:r>
            <a:r>
              <a:rPr lang="ru-RU" sz="900" dirty="0" err="1" smtClean="0"/>
              <a:t>эсплойтов</a:t>
            </a:r>
            <a:r>
              <a:rPr lang="ru-RU" sz="900" dirty="0" smtClean="0"/>
              <a:t> </a:t>
            </a:r>
            <a:r>
              <a:rPr lang="ru-RU" sz="900" dirty="0" err="1" smtClean="0"/>
              <a:t>Exploit.JS.Agent.bab</a:t>
            </a:r>
            <a:r>
              <a:rPr lang="ru-RU" sz="900" dirty="0" smtClean="0"/>
              <a:t> и Exploit.JS.CVE-2010-0806. </a:t>
            </a:r>
          </a:p>
          <a:p>
            <a:r>
              <a:rPr lang="ru-RU" sz="900" dirty="0" smtClean="0"/>
              <a:t>Эти </a:t>
            </a:r>
            <a:r>
              <a:rPr lang="ru-RU" sz="900" dirty="0" err="1" smtClean="0"/>
              <a:t>эксплойты</a:t>
            </a:r>
            <a:r>
              <a:rPr lang="ru-RU" sz="900" dirty="0" smtClean="0"/>
              <a:t> использовались в различных криминальных схемах, однако можно с уверенность сказать, что основной целью злоумышленников были </a:t>
            </a:r>
            <a:r>
              <a:rPr lang="ru-RU" sz="900" dirty="0" err="1" smtClean="0"/>
              <a:t>аккаунты</a:t>
            </a:r>
            <a:r>
              <a:rPr lang="ru-RU" sz="900" dirty="0" smtClean="0"/>
              <a:t> к </a:t>
            </a:r>
            <a:r>
              <a:rPr lang="ru-RU" sz="900" dirty="0" err="1" smtClean="0"/>
              <a:t>онлайн-играм</a:t>
            </a:r>
            <a:r>
              <a:rPr lang="ru-RU" sz="900" dirty="0" smtClean="0"/>
              <a:t>. Согласно результатам наших </a:t>
            </a:r>
            <a:r>
              <a:rPr lang="ru-RU" sz="900" dirty="0" smtClean="0">
                <a:hlinkClick r:id="rId3"/>
              </a:rPr>
              <a:t>исследований</a:t>
            </a:r>
            <a:r>
              <a:rPr lang="ru-RU" sz="900" dirty="0" smtClean="0"/>
              <a:t>, загрузчики, устанавливаемые после использования </a:t>
            </a:r>
            <a:r>
              <a:rPr lang="ru-RU" sz="900" dirty="0" err="1" smtClean="0"/>
              <a:t>эксплойта</a:t>
            </a:r>
            <a:r>
              <a:rPr lang="ru-RU" sz="900" dirty="0" smtClean="0"/>
              <a:t> Exploit.JS.CVE-2010-0806, чаще всего пытаются загрузить на компьютер пользователя Trojan-GameThief.Win32.Magania и Trojan-GameThief.Win32.WOW. Интерес злоумышленников к </a:t>
            </a:r>
            <a:r>
              <a:rPr lang="ru-RU" sz="900" dirty="0" err="1" smtClean="0"/>
              <a:t>аккаунтам</a:t>
            </a:r>
            <a:r>
              <a:rPr lang="ru-RU" sz="900" dirty="0" smtClean="0"/>
              <a:t> игроков подтверждает и географическое распределение атак с использованием этих </a:t>
            </a:r>
            <a:r>
              <a:rPr lang="ru-RU" sz="900" dirty="0" err="1" smtClean="0"/>
              <a:t>эксплойтов</a:t>
            </a:r>
            <a:r>
              <a:rPr lang="ru-RU" sz="900" dirty="0" smtClean="0"/>
              <a:t>: в первую пятерку стран, на которую пришлось 96,5% всех атак, входят Китай, Тайвань, Корея, США и Вьетнам, где традиционно велико количество любителей MMORPG. </a:t>
            </a:r>
          </a:p>
          <a:p>
            <a:r>
              <a:rPr lang="ru-RU" sz="900" dirty="0" smtClean="0"/>
              <a:t>Еще одним важным изменением стало увеличение доли </a:t>
            </a:r>
            <a:r>
              <a:rPr lang="ru-RU" sz="900" dirty="0" err="1" smtClean="0"/>
              <a:t>эксплойтов</a:t>
            </a:r>
            <a:r>
              <a:rPr lang="ru-RU" sz="900" dirty="0" smtClean="0"/>
              <a:t> под </a:t>
            </a:r>
            <a:r>
              <a:rPr lang="ru-RU" sz="900" dirty="0" err="1" smtClean="0"/>
              <a:t>Java</a:t>
            </a:r>
            <a:r>
              <a:rPr lang="ru-RU" sz="900" dirty="0" smtClean="0"/>
              <a:t>, эксплуатирующих уязвимости CVE-2010-0886 и CVE-2009-3867. В основном благодаря им доля вредоносных программ под </a:t>
            </a:r>
            <a:r>
              <a:rPr lang="ru-RU" sz="900" dirty="0" err="1" smtClean="0"/>
              <a:t>Java</a:t>
            </a:r>
            <a:r>
              <a:rPr lang="ru-RU" sz="900" dirty="0" smtClean="0"/>
              <a:t> в этом квартале увеличилась на 2%. Основной вектор атак этих </a:t>
            </a:r>
            <a:r>
              <a:rPr lang="ru-RU" sz="900" dirty="0" err="1" smtClean="0"/>
              <a:t>эксплойтов</a:t>
            </a:r>
            <a:r>
              <a:rPr lang="ru-RU" sz="900" dirty="0" smtClean="0"/>
              <a:t> — европейские страны: Германия, Англия, Россия, Италия, Украина и Испания, а также страны Северной Америки — США и Канада. На компьютеры пользователей загружается </a:t>
            </a:r>
            <a:r>
              <a:rPr lang="ru-RU" sz="900" dirty="0" smtClean="0">
                <a:hlinkClick r:id="rId4"/>
              </a:rPr>
              <a:t>Backdoor.Win32.Bredolab</a:t>
            </a:r>
            <a:r>
              <a:rPr lang="ru-RU" sz="900" dirty="0" smtClean="0"/>
              <a:t>, главной задачей которого является загрузка и установка других вредоносных программ. Список этих программ очень обширен — от </a:t>
            </a:r>
            <a:r>
              <a:rPr lang="ru-RU" sz="900" dirty="0" err="1" smtClean="0"/>
              <a:t>спам-ботов</a:t>
            </a:r>
            <a:r>
              <a:rPr lang="ru-RU" sz="900" dirty="0" smtClean="0"/>
              <a:t> и программ для кражи паролей к FTP до фальшивых антивирусов. </a:t>
            </a:r>
          </a:p>
          <a:p>
            <a:r>
              <a:rPr lang="ru-RU" sz="900" dirty="0" err="1" smtClean="0"/>
              <a:t>Эксплойты</a:t>
            </a:r>
            <a:r>
              <a:rPr lang="ru-RU" sz="900" dirty="0" smtClean="0"/>
              <a:t>, используемые в атаке, получившей название </a:t>
            </a:r>
            <a:r>
              <a:rPr lang="ru-RU" sz="900" dirty="0" err="1" smtClean="0">
                <a:hlinkClick r:id="rId5"/>
              </a:rPr>
              <a:t>Aurora</a:t>
            </a:r>
            <a:r>
              <a:rPr lang="ru-RU" sz="900" dirty="0" smtClean="0"/>
              <a:t>, стремительно теряют популярность у злоумышленников: их доля уменьшилась на 7,08%. Волна сообщений об атаке с использованием уязвимости CVE-2010-0249, прошедшая по всем СМИ, не осталась незамеченной. Пользователи стали обновлять версию </a:t>
            </a:r>
            <a:r>
              <a:rPr lang="ru-RU" sz="900" dirty="0" err="1" smtClean="0"/>
              <a:t>Internet</a:t>
            </a:r>
            <a:r>
              <a:rPr lang="ru-RU" sz="900" dirty="0" smtClean="0"/>
              <a:t> </a:t>
            </a:r>
            <a:r>
              <a:rPr lang="ru-RU" sz="900" dirty="0" err="1" smtClean="0"/>
              <a:t>Explorer</a:t>
            </a:r>
            <a:r>
              <a:rPr lang="ru-RU" sz="900" dirty="0" smtClean="0"/>
              <a:t> 6.0, через уязвимость в которой и осуществлялся взлом системы. По данным «</a:t>
            </a:r>
            <a:r>
              <a:rPr lang="ru-RU" sz="900" dirty="0" err="1" smtClean="0"/>
              <a:t>net</a:t>
            </a:r>
            <a:r>
              <a:rPr lang="ru-RU" sz="900" dirty="0" smtClean="0"/>
              <a:t> </a:t>
            </a:r>
            <a:r>
              <a:rPr lang="ru-RU" sz="900" dirty="0" err="1" smtClean="0"/>
              <a:t>applications</a:t>
            </a:r>
            <a:r>
              <a:rPr lang="ru-RU" sz="900" dirty="0" smtClean="0"/>
              <a:t>», доля пользователей MS </a:t>
            </a:r>
            <a:r>
              <a:rPr lang="ru-RU" sz="900" dirty="0" err="1" smtClean="0"/>
              <a:t>Internet</a:t>
            </a:r>
            <a:r>
              <a:rPr lang="ru-RU" sz="900" dirty="0" smtClean="0"/>
              <a:t> </a:t>
            </a:r>
            <a:r>
              <a:rPr lang="ru-RU" sz="900" dirty="0" err="1" smtClean="0"/>
              <a:t>Explorer</a:t>
            </a:r>
            <a:r>
              <a:rPr lang="ru-RU" sz="900" dirty="0" smtClean="0"/>
              <a:t> 6.0 с января уменьшилась на 3%. </a:t>
            </a:r>
          </a:p>
          <a:p>
            <a:r>
              <a:rPr lang="ru-RU" sz="900" dirty="0" smtClean="0"/>
              <a:t>Уменьшением числа пользователей MS </a:t>
            </a:r>
            <a:r>
              <a:rPr lang="ru-RU" sz="900" dirty="0" err="1" smtClean="0"/>
              <a:t>Internet</a:t>
            </a:r>
            <a:r>
              <a:rPr lang="ru-RU" sz="900" dirty="0" smtClean="0"/>
              <a:t> </a:t>
            </a:r>
            <a:r>
              <a:rPr lang="ru-RU" sz="900" dirty="0" err="1" smtClean="0"/>
              <a:t>Explorer</a:t>
            </a:r>
            <a:r>
              <a:rPr lang="ru-RU" sz="900" dirty="0" smtClean="0"/>
              <a:t> 6.0 объясняется и уменьшение доли </a:t>
            </a:r>
            <a:r>
              <a:rPr lang="ru-RU" sz="900" dirty="0" err="1" smtClean="0"/>
              <a:t>эксплойтов</a:t>
            </a:r>
            <a:r>
              <a:rPr lang="ru-RU" sz="900" dirty="0" smtClean="0"/>
              <a:t> семейства </a:t>
            </a:r>
            <a:r>
              <a:rPr lang="ru-RU" sz="900" dirty="0" err="1" smtClean="0"/>
              <a:t>Exploit.JS.Adodb</a:t>
            </a:r>
            <a:r>
              <a:rPr lang="ru-RU" sz="900" dirty="0" smtClean="0"/>
              <a:t>, использующих старую уязвимость в этой версии браузера.</a:t>
            </a:r>
          </a:p>
          <a:p>
            <a:r>
              <a:rPr lang="ru-RU" sz="900" dirty="0" err="1" smtClean="0"/>
              <a:t>Эксплойты</a:t>
            </a:r>
            <a:r>
              <a:rPr lang="ru-RU" sz="900" dirty="0" smtClean="0"/>
              <a:t>, использующие уязвимость CVE-2010-1885 в </a:t>
            </a:r>
            <a:r>
              <a:rPr lang="ru-RU" sz="900" dirty="0" err="1" smtClean="0"/>
              <a:t>Windows</a:t>
            </a:r>
            <a:r>
              <a:rPr lang="ru-RU" sz="900" dirty="0" smtClean="0"/>
              <a:t> </a:t>
            </a:r>
            <a:r>
              <a:rPr lang="ru-RU" sz="900" dirty="0" err="1" smtClean="0"/>
              <a:t>Help</a:t>
            </a:r>
            <a:r>
              <a:rPr lang="ru-RU" sz="900" dirty="0" smtClean="0"/>
              <a:t> </a:t>
            </a:r>
            <a:r>
              <a:rPr lang="ru-RU" sz="900" dirty="0" err="1" smtClean="0"/>
              <a:t>and</a:t>
            </a:r>
            <a:r>
              <a:rPr lang="ru-RU" sz="900" dirty="0" smtClean="0"/>
              <a:t> Support </a:t>
            </a:r>
            <a:r>
              <a:rPr lang="ru-RU" sz="900" dirty="0" err="1" smtClean="0"/>
              <a:t>Center</a:t>
            </a:r>
            <a:r>
              <a:rPr lang="ru-RU" sz="900" dirty="0" smtClean="0"/>
              <a:t>, о публикации которой мы рассказывали выше, очень быстро завоевывают позиции. По итогам второго квартала они заняли 13-е место, хотя уязвимость была опубликована только 9 июня. Что важно, </a:t>
            </a:r>
            <a:r>
              <a:rPr lang="ru-RU" sz="900" dirty="0" err="1" smtClean="0"/>
              <a:t>Microsoft</a:t>
            </a:r>
            <a:r>
              <a:rPr lang="ru-RU" sz="900" dirty="0" smtClean="0"/>
              <a:t> выпустила </a:t>
            </a:r>
            <a:r>
              <a:rPr lang="ru-RU" sz="900" dirty="0" err="1" smtClean="0"/>
              <a:t>патч</a:t>
            </a:r>
            <a:r>
              <a:rPr lang="ru-RU" sz="900" dirty="0" smtClean="0"/>
              <a:t> месяц спустя — 13-го июля, что, увы, позволило злоумышленникам эффективно использовать эту уязвимость в течении длительного времени. Атакам с помощью этих </a:t>
            </a:r>
            <a:r>
              <a:rPr lang="ru-RU" sz="900" dirty="0" err="1" smtClean="0"/>
              <a:t>эксплойтов</a:t>
            </a:r>
            <a:r>
              <a:rPr lang="ru-RU" sz="900" dirty="0" smtClean="0"/>
              <a:t> подвергаются прежде всего российские, немецкие, испанские и американские пользователи. Эти </a:t>
            </a:r>
            <a:r>
              <a:rPr lang="ru-RU" sz="900" dirty="0" err="1" smtClean="0"/>
              <a:t>эксплойты</a:t>
            </a:r>
            <a:r>
              <a:rPr lang="ru-RU" sz="900" dirty="0" smtClean="0"/>
              <a:t> используются в основном в схемах типа </a:t>
            </a:r>
            <a:r>
              <a:rPr lang="ru-RU" sz="900" dirty="0" err="1" smtClean="0"/>
              <a:t>pay-per-install</a:t>
            </a:r>
            <a:r>
              <a:rPr lang="ru-RU" sz="900" dirty="0" smtClean="0"/>
              <a:t> (все те же «</a:t>
            </a:r>
            <a:r>
              <a:rPr lang="ru-RU" sz="900" dirty="0" err="1" smtClean="0"/>
              <a:t>партнерки</a:t>
            </a:r>
            <a:r>
              <a:rPr lang="ru-RU" sz="900" dirty="0" smtClean="0"/>
              <a:t>»), когда одни злоумышленники платят другим за распространение вредоносной программы, при этом оплата зависит от числа и местоположения зараженных компьютеров. </a:t>
            </a:r>
          </a:p>
          <a:p>
            <a:pPr>
              <a:lnSpc>
                <a:spcPct val="80000"/>
              </a:lnSpc>
              <a:spcBef>
                <a:spcPct val="0"/>
              </a:spcBef>
            </a:pPr>
            <a:endParaRPr lang="en-US" sz="900"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8A8D5121-1E31-4859-81B9-185FAC64A100}"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r>
              <a:rPr lang="ru-RU" dirty="0" smtClean="0"/>
              <a:t>Первые три места в рейтинге, как и в прошлом квартале, занимают США (28,99%), Россия (16,06%) и Китай (13,64%), которому так и не удалось отвоевать утерянную в прошлом квартале позицию лидера. </a:t>
            </a:r>
          </a:p>
          <a:p>
            <a:r>
              <a:rPr lang="ru-RU" dirty="0" smtClean="0"/>
              <a:t>Доля зараженных сайтов на территории РФ уменьшилась на 6,5%. В то же время увеличилось число атак с </a:t>
            </a:r>
            <a:r>
              <a:rPr lang="ru-RU" dirty="0" err="1" smtClean="0"/>
              <a:t>веб-ресурсов</a:t>
            </a:r>
            <a:r>
              <a:rPr lang="ru-RU" dirty="0" smtClean="0"/>
              <a:t>, расположенных в Голландии и Швеции, доля которых увеличилась на 2,8% и 3,4% соответственно. </a:t>
            </a:r>
          </a:p>
          <a:p>
            <a:pPr>
              <a:spcBef>
                <a:spcPct val="0"/>
              </a:spcBef>
            </a:pPr>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BD66D4A4-0D79-49FB-AA5E-9FEB116349E6}"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ru-RU" sz="900" b="1" dirty="0" smtClean="0"/>
              <a:t>Умелые и опасные</a:t>
            </a:r>
          </a:p>
          <a:p>
            <a:r>
              <a:rPr lang="ru-RU" sz="900" dirty="0" smtClean="0"/>
              <a:t>Троянские программы семейства </a:t>
            </a:r>
            <a:r>
              <a:rPr lang="ru-RU" sz="900" dirty="0" err="1" smtClean="0"/>
              <a:t>ZBot</a:t>
            </a:r>
            <a:r>
              <a:rPr lang="ru-RU" sz="900" dirty="0" smtClean="0"/>
              <a:t> (</a:t>
            </a:r>
            <a:r>
              <a:rPr lang="ru-RU" sz="900" dirty="0" err="1" smtClean="0"/>
              <a:t>ZeuS</a:t>
            </a:r>
            <a:r>
              <a:rPr lang="ru-RU" sz="900" dirty="0" smtClean="0"/>
              <a:t>) появились в 2007 году. Благодаря простоте конфигурации и удобству использования для кражи </a:t>
            </a:r>
            <a:r>
              <a:rPr lang="ru-RU" sz="900" dirty="0" err="1" smtClean="0"/>
              <a:t>веб-данных</a:t>
            </a:r>
            <a:r>
              <a:rPr lang="ru-RU" sz="900" dirty="0" smtClean="0"/>
              <a:t>, </a:t>
            </a:r>
            <a:r>
              <a:rPr lang="ru-RU" sz="900" dirty="0" err="1" smtClean="0"/>
              <a:t>ZeuS</a:t>
            </a:r>
            <a:r>
              <a:rPr lang="ru-RU" sz="900" dirty="0" smtClean="0"/>
              <a:t> стал одной из самых распространяемых и продаваемых программ-шпионов на черном рынке интернета. </a:t>
            </a:r>
          </a:p>
          <a:p>
            <a:r>
              <a:rPr lang="ru-RU" sz="900" dirty="0" smtClean="0"/>
              <a:t>Давайте уточним, чем же конкретно опасен этот троянец. Вот беглое описание того, что делает эта программа, попав в систему жертвы: </a:t>
            </a:r>
          </a:p>
          <a:p>
            <a:r>
              <a:rPr lang="ru-RU" sz="900" dirty="0" smtClean="0"/>
              <a:t>Все, что вы «запоминаете» на компьютере (например, ставя галочку «Сохранить пароль»), становится доступным и для троянца, будь то логины, пароли или какие-то другие данные, например, для </a:t>
            </a:r>
            <a:r>
              <a:rPr lang="ru-RU" sz="900" dirty="0" err="1" smtClean="0"/>
              <a:t>автозаполнения</a:t>
            </a:r>
            <a:r>
              <a:rPr lang="ru-RU" sz="900" dirty="0" smtClean="0"/>
              <a:t> полей на </a:t>
            </a:r>
            <a:r>
              <a:rPr lang="ru-RU" sz="900" dirty="0" err="1" smtClean="0"/>
              <a:t>веб-страничках</a:t>
            </a:r>
            <a:r>
              <a:rPr lang="ru-RU" sz="900" dirty="0" smtClean="0"/>
              <a:t>. </a:t>
            </a:r>
          </a:p>
          <a:p>
            <a:r>
              <a:rPr lang="ru-RU" sz="900" dirty="0" smtClean="0"/>
              <a:t>Даже если вы ничего не отмечали для запоминания, троянец следит за тем, какие клавиши вы нажимаете, и введенная последовательность символов, которая дает допуск к вашим деньгам, будет «подсмотрена» и отправлена злоумышленникам. </a:t>
            </a:r>
          </a:p>
          <a:p>
            <a:r>
              <a:rPr lang="ru-RU" sz="900" dirty="0" smtClean="0"/>
              <a:t>Чтобы избежать «подсматривания» вводимых с клавиатуры данных, на сайтах зачастую используется такой инструмент, как виртуальная клавиатура. При вводе пароля вы щелкаете левой кнопкой мыши по клавишам клавиатуры, которая отображается на экране монитора. В этом случае </a:t>
            </a:r>
            <a:r>
              <a:rPr lang="ru-RU" sz="900" dirty="0" err="1" smtClean="0"/>
              <a:t>ZeuS</a:t>
            </a:r>
            <a:r>
              <a:rPr lang="ru-RU" sz="900" dirty="0" smtClean="0"/>
              <a:t> включает другой механизм перехвата данных пользователя: как только вы нажимаете левую кнопку мыши, </a:t>
            </a:r>
            <a:r>
              <a:rPr lang="ru-RU" sz="900" dirty="0" err="1" smtClean="0"/>
              <a:t>ZeuS</a:t>
            </a:r>
            <a:r>
              <a:rPr lang="ru-RU" sz="900" dirty="0" smtClean="0"/>
              <a:t> запоминает картинку — область экрана вокруг курсора, — так что злоумышленник будет знать, какие клавиши вы выбирали на экране мышкой. </a:t>
            </a:r>
          </a:p>
          <a:p>
            <a:r>
              <a:rPr lang="ru-RU" sz="900" dirty="0" err="1" smtClean="0"/>
              <a:t>ZeuS</a:t>
            </a:r>
            <a:r>
              <a:rPr lang="ru-RU" sz="900" dirty="0" smtClean="0"/>
              <a:t> контролирует все данные, проходящие через ваш браузер. Если вы попытаетесь открыть </a:t>
            </a:r>
            <a:r>
              <a:rPr lang="ru-RU" sz="900" dirty="0" err="1" smtClean="0"/>
              <a:t>веб-страницу</a:t>
            </a:r>
            <a:r>
              <a:rPr lang="ru-RU" sz="900" dirty="0" smtClean="0"/>
              <a:t>, адрес которой присутствует в файле конфигурации </a:t>
            </a:r>
            <a:r>
              <a:rPr lang="ru-RU" sz="900" dirty="0" err="1" smtClean="0"/>
              <a:t>ZeuS</a:t>
            </a:r>
            <a:r>
              <a:rPr lang="ru-RU" sz="900" dirty="0" smtClean="0"/>
              <a:t>, троянец может изменить скачанный код страницы до того, как вы увидите ее в окне браузера. Как правило, изменение представляет собой добавление новых полей для ввода личных и секретных данных. Ну попросил у вас банк (а вы же уверены, что находитесь на сайте банка), кроме пользовательского пароля, ввести еще и ваш </a:t>
            </a:r>
            <a:r>
              <a:rPr lang="ru-RU" sz="900" dirty="0" err="1" smtClean="0"/>
              <a:t>пин-код</a:t>
            </a:r>
            <a:r>
              <a:rPr lang="ru-RU" sz="900" dirty="0" smtClean="0"/>
              <a:t> для карты — отчего не ввести? Но это уловка мошенника! Запрос </a:t>
            </a:r>
            <a:r>
              <a:rPr lang="ru-RU" sz="900" dirty="0" err="1" smtClean="0"/>
              <a:t>пин-кода</a:t>
            </a:r>
            <a:r>
              <a:rPr lang="ru-RU" sz="900" dirty="0" smtClean="0"/>
              <a:t> добавил </a:t>
            </a:r>
            <a:r>
              <a:rPr lang="ru-RU" sz="900" dirty="0" err="1" smtClean="0"/>
              <a:t>ZeuS</a:t>
            </a:r>
            <a:r>
              <a:rPr lang="ru-RU" sz="900" dirty="0" smtClean="0"/>
              <a:t>, а в изначальном коде странички банка такого запроса не было! Введенный </a:t>
            </a:r>
            <a:r>
              <a:rPr lang="ru-RU" sz="900" dirty="0" err="1" smtClean="0"/>
              <a:t>пин-код</a:t>
            </a:r>
            <a:r>
              <a:rPr lang="ru-RU" sz="900" dirty="0" smtClean="0"/>
              <a:t> троянец перехватывает и отправляет своему хозяину. </a:t>
            </a:r>
          </a:p>
          <a:p>
            <a:r>
              <a:rPr lang="ru-RU" sz="900" dirty="0" smtClean="0"/>
              <a:t>Некоторые сайты, когда вы регистрируетесь на них, создают на вашем компьютере специальные цифровые подписи, достоверность которых проверяется при последующих посещениях. Такие подписи называются сертификатами. Если ваш браузер не предоставит сайту соответствующего сертификата, сайт не даст вам полноценного доступа. На зараженном компьютере </a:t>
            </a:r>
            <a:r>
              <a:rPr lang="ru-RU" sz="900" dirty="0" err="1" smtClean="0"/>
              <a:t>ZeuS</a:t>
            </a:r>
            <a:r>
              <a:rPr lang="ru-RU" sz="900" dirty="0" smtClean="0"/>
              <a:t> находит такие сертификаты безопасности, крадет их и пересылает злоумышленнику. </a:t>
            </a:r>
          </a:p>
          <a:p>
            <a:r>
              <a:rPr lang="ru-RU" sz="900" dirty="0" smtClean="0"/>
              <a:t>Если злоумышленнику понадобится ваш компьютер как инструмент для совершения противозаконных действий (например, для рассылки спама), то </a:t>
            </a:r>
            <a:r>
              <a:rPr lang="ru-RU" sz="900" dirty="0" err="1" smtClean="0"/>
              <a:t>ZeuS</a:t>
            </a:r>
            <a:r>
              <a:rPr lang="ru-RU" sz="900" dirty="0" smtClean="0"/>
              <a:t> предоставит своему хозяину возможность установить на зараженной машине все необходимое для этого программное обеспечение. </a:t>
            </a:r>
          </a:p>
          <a:p>
            <a:r>
              <a:rPr lang="ru-RU" sz="900" dirty="0" smtClean="0"/>
              <a:t>Итак, в случае заражения вашего компьютера троянцем </a:t>
            </a:r>
            <a:r>
              <a:rPr lang="ru-RU" sz="900" dirty="0" err="1" smtClean="0"/>
              <a:t>ZeuS</a:t>
            </a:r>
            <a:r>
              <a:rPr lang="ru-RU" sz="900" dirty="0" smtClean="0"/>
              <a:t>, если у вас есть что взять, то преступник вас ограбит. Если взять у вас нечего, злоумышленник вряд ли расстроится — в любом случае у него будет возможность использовать ваш компьютер в своих преступных целях. </a:t>
            </a:r>
          </a:p>
          <a:p>
            <a:r>
              <a:rPr lang="ru-RU" sz="900" dirty="0" smtClean="0"/>
              <a:t>Зараженные компьютеры, связанные с одним «хозяином», составляют так называемый </a:t>
            </a:r>
            <a:r>
              <a:rPr lang="ru-RU" sz="900" dirty="0" err="1" smtClean="0"/>
              <a:t>ботнет</a:t>
            </a:r>
            <a:r>
              <a:rPr lang="ru-RU" sz="900" dirty="0" smtClean="0"/>
              <a:t>, или зомби-сеть. Злоумышленник управляет попавшимися в его сети компьютерами, как кукловод марионетками. Пользователи могут даже не догадываться, что с их компьютеров рассылается спам, что злоумышленник использует их выход в интернет, чтобы скрыть свою точку доступа во всемирную паутину. Месяцами жертвы могут пребывать в блаженном неведении, что их компьютеры участвуют в преступных махинациях . </a:t>
            </a:r>
          </a:p>
          <a:p>
            <a:pPr>
              <a:lnSpc>
                <a:spcPct val="80000"/>
              </a:lnSpc>
              <a:spcBef>
                <a:spcPct val="0"/>
              </a:spcBef>
            </a:pPr>
            <a:endParaRPr lang="en-US" sz="900"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8A8D5121-1E31-4859-81B9-185FAC64A100}"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ru-RU" sz="900" dirty="0" smtClean="0"/>
              <a:t>В каждом файле конфигурации </a:t>
            </a:r>
            <a:r>
              <a:rPr lang="ru-RU" sz="900" dirty="0" err="1" smtClean="0"/>
              <a:t>ZeuS</a:t>
            </a:r>
            <a:r>
              <a:rPr lang="ru-RU" sz="900" dirty="0" smtClean="0"/>
              <a:t> указываются </a:t>
            </a:r>
            <a:r>
              <a:rPr lang="ru-RU" sz="900" dirty="0" err="1" smtClean="0"/>
              <a:t>интернет-адреса</a:t>
            </a:r>
            <a:r>
              <a:rPr lang="ru-RU" sz="900" dirty="0" smtClean="0"/>
              <a:t>, за которыми следит троянец, находясь в системе жертвы. Как только пользователь заходит на отмеченную в файле конфигурации страничку и вводит свои данные, </a:t>
            </a:r>
            <a:r>
              <a:rPr lang="ru-RU" sz="900" dirty="0" err="1" smtClean="0"/>
              <a:t>ZeuS</a:t>
            </a:r>
            <a:r>
              <a:rPr lang="ru-RU" sz="900" dirty="0" smtClean="0"/>
              <a:t> перехватывает их и пересылает злоумышленнику. </a:t>
            </a:r>
          </a:p>
          <a:p>
            <a:r>
              <a:rPr lang="ru-RU" sz="900" dirty="0" smtClean="0"/>
              <a:t>Мы проанализировали около трех тысяч файлов конфигурации </a:t>
            </a:r>
            <a:r>
              <a:rPr lang="ru-RU" sz="900" dirty="0" err="1" smtClean="0"/>
              <a:t>ZeuS</a:t>
            </a:r>
            <a:r>
              <a:rPr lang="ru-RU" sz="900" dirty="0" smtClean="0"/>
              <a:t>, подсчитали, с какой частотой встречаются в них те или иные </a:t>
            </a:r>
            <a:r>
              <a:rPr lang="ru-RU" sz="900" dirty="0" err="1" smtClean="0"/>
              <a:t>интернет-адреса</a:t>
            </a:r>
            <a:r>
              <a:rPr lang="ru-RU" sz="900" dirty="0" smtClean="0"/>
              <a:t>.</a:t>
            </a:r>
          </a:p>
          <a:p>
            <a:r>
              <a:rPr lang="ru-RU" sz="900" dirty="0" smtClean="0"/>
              <a:t>При распределении адресов по доменам верхнего уровня выявились следующие лидеры:</a:t>
            </a:r>
          </a:p>
          <a:p>
            <a:pPr>
              <a:lnSpc>
                <a:spcPct val="80000"/>
              </a:lnSpc>
              <a:spcBef>
                <a:spcPct val="0"/>
              </a:spcBef>
            </a:pPr>
            <a:endParaRPr lang="en-US" sz="900" dirty="0" smtClean="0"/>
          </a:p>
          <a:p>
            <a:pPr>
              <a:lnSpc>
                <a:spcPct val="80000"/>
              </a:lnSpc>
              <a:spcBef>
                <a:spcPct val="0"/>
              </a:spcBef>
            </a:pPr>
            <a:endParaRPr lang="en-US" sz="900" dirty="0" smtClean="0"/>
          </a:p>
          <a:p>
            <a:r>
              <a:rPr lang="ru-RU" sz="900" dirty="0" smtClean="0"/>
              <a:t>Лидируют, естественно, международные домены .</a:t>
            </a:r>
            <a:r>
              <a:rPr lang="ru-RU" sz="900" dirty="0" err="1" smtClean="0"/>
              <a:t>org</a:t>
            </a:r>
            <a:r>
              <a:rPr lang="ru-RU" sz="900" dirty="0" smtClean="0"/>
              <a:t> и .</a:t>
            </a:r>
            <a:r>
              <a:rPr lang="ru-RU" sz="900" dirty="0" err="1" smtClean="0"/>
              <a:t>com</a:t>
            </a:r>
            <a:r>
              <a:rPr lang="ru-RU" sz="900" dirty="0" smtClean="0"/>
              <a:t>, на которых располагаются сайты организаций и большинства крупнейших компаний.</a:t>
            </a:r>
          </a:p>
          <a:p>
            <a:r>
              <a:rPr lang="ru-RU" sz="900" dirty="0" smtClean="0"/>
              <a:t>Какие же конкретно сайты интересны </a:t>
            </a:r>
            <a:r>
              <a:rPr lang="ru-RU" sz="900" dirty="0" err="1" smtClean="0"/>
              <a:t>ZeuS</a:t>
            </a:r>
            <a:r>
              <a:rPr lang="ru-RU" sz="900" dirty="0" smtClean="0"/>
              <a:t> в зоне .</a:t>
            </a:r>
            <a:r>
              <a:rPr lang="ru-RU" sz="900" dirty="0" err="1" smtClean="0"/>
              <a:t>com</a:t>
            </a:r>
            <a:r>
              <a:rPr lang="ru-RU" sz="900" dirty="0" smtClean="0"/>
              <a:t>? На каких сайтах вредоносная программа пытается перехватить вводимые владельцем зараженного компьютера персональные данные? Среди интернациональных сайтов в лидеры вышли 14 адресов:</a:t>
            </a:r>
          </a:p>
          <a:p>
            <a:pPr>
              <a:lnSpc>
                <a:spcPct val="80000"/>
              </a:lnSpc>
              <a:spcBef>
                <a:spcPct val="0"/>
              </a:spcBef>
            </a:pPr>
            <a:endParaRPr lang="en-US" sz="900"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8A8D5121-1E31-4859-81B9-185FAC64A100}"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ru-RU" sz="900" dirty="0" smtClean="0"/>
              <a:t>В рейтинге доменов верхнего уровня российский сегмент занял пятое место. Скорее всего, Россия оказалась в пятерке лидеров не из-за плохой защищенности сайтов и компьютеров пользователей, а из-за развитости и широкого использования </a:t>
            </a:r>
            <a:r>
              <a:rPr lang="ru-RU" sz="900" dirty="0" err="1" smtClean="0"/>
              <a:t>интернет-сервисов</a:t>
            </a:r>
            <a:r>
              <a:rPr lang="ru-RU" sz="900" dirty="0" smtClean="0"/>
              <a:t> финансового характера. Это и манит в первую очередь злоумышленников — малопосещаемые сайты их не интересуют.</a:t>
            </a:r>
          </a:p>
          <a:p>
            <a:r>
              <a:rPr lang="ru-RU" sz="900" dirty="0" smtClean="0"/>
              <a:t>В отличие от других стран, где под прицел злоумышленников в основном попадают </a:t>
            </a:r>
            <a:r>
              <a:rPr lang="ru-RU" sz="900" dirty="0" err="1" smtClean="0"/>
              <a:t>интернет-адреса</a:t>
            </a:r>
            <a:r>
              <a:rPr lang="ru-RU" sz="900" dirty="0" smtClean="0"/>
              <a:t> банков, в файлах конфигурации </a:t>
            </a:r>
            <a:r>
              <a:rPr lang="ru-RU" sz="900" dirty="0" err="1" smtClean="0"/>
              <a:t>ZeuS</a:t>
            </a:r>
            <a:r>
              <a:rPr lang="ru-RU" sz="900" dirty="0" smtClean="0"/>
              <a:t> встречаются российские сайты самой различной специализации (естественно, связанной с деньгами).</a:t>
            </a:r>
          </a:p>
          <a:p>
            <a:pPr>
              <a:lnSpc>
                <a:spcPct val="80000"/>
              </a:lnSpc>
              <a:spcBef>
                <a:spcPct val="0"/>
              </a:spcBef>
            </a:pPr>
            <a:endParaRPr lang="en-US" sz="900" dirty="0" smtClean="0"/>
          </a:p>
          <a:p>
            <a:pPr>
              <a:lnSpc>
                <a:spcPct val="80000"/>
              </a:lnSpc>
              <a:spcBef>
                <a:spcPct val="0"/>
              </a:spcBef>
            </a:pPr>
            <a:endParaRPr lang="en-US" sz="900" dirty="0" smtClean="0"/>
          </a:p>
          <a:p>
            <a:r>
              <a:rPr lang="ru-RU" sz="900" dirty="0" smtClean="0"/>
              <a:t>На необъятных просторах нашей Родины очень распространена такая услуга, как интернет-кошелек. По всей стране работают терминалы, практически на каждом углу стоят аппараты с </a:t>
            </a:r>
            <a:r>
              <a:rPr lang="ru-RU" sz="900" dirty="0" err="1" smtClean="0"/>
              <a:t>купюроприемниками</a:t>
            </a:r>
            <a:r>
              <a:rPr lang="ru-RU" sz="900" dirty="0" smtClean="0"/>
              <a:t>. И львиную их долю составляют терминалы Объединенной системы моментальных платежей (ОСМП), она же платежная система QIWI. К 2009 году в России было 118 тысяч точек приема платежей QIWI. Такая распространенность определила и порядок сумм, которые стали проходить через эту систему. В 2008 году годовой оборот составил 7,2 млрд. долларов США. Это, естественно, не могло остаться незамеченным для злоумышленников, падких на чужие деньги: интернет-адрес ОСМП встречается в большинстве файлов конфигурации </a:t>
            </a:r>
            <a:r>
              <a:rPr lang="ru-RU" sz="900" dirty="0" err="1" smtClean="0"/>
              <a:t>ZeuS</a:t>
            </a:r>
            <a:r>
              <a:rPr lang="ru-RU" sz="900" dirty="0" smtClean="0"/>
              <a:t>. Вредоносные программы, оказавшись на компьютере пользователя Объединенной системы моментальных платежей, перехватывают вводимые пароли и отсылают их своему хозяину, когда пользователь заходит в личный кабинет для управления своим виртуальным кошельком.</a:t>
            </a:r>
          </a:p>
          <a:p>
            <a:r>
              <a:rPr lang="ru-RU" sz="900" dirty="0" smtClean="0"/>
              <a:t>Но ОСМП не единственная компания, которая имеет такую широкую терминальную сеть. Практически аналогичный сервис (но, видимо, пока еще не такой популярный) — это W1 «Единый кошелек». В настоящее время W1 может похвастаться 150 тысячами установленных терминалов, через которые можно пополнить интернет-кошелек этой системы. Адрес этого сайта (w1.ru) стал появляться в файлах конфигурации </a:t>
            </a:r>
            <a:r>
              <a:rPr lang="ru-RU" sz="900" dirty="0" err="1" smtClean="0"/>
              <a:t>ZeuS</a:t>
            </a:r>
            <a:r>
              <a:rPr lang="ru-RU" sz="900" dirty="0" smtClean="0"/>
              <a:t> не так давно, но уже попал в топ нашей статистики и продолжает набирать очки. Надо признать, злоумышленники оперативно реагируют на появление новых денежных </a:t>
            </a:r>
            <a:r>
              <a:rPr lang="ru-RU" sz="900" dirty="0" err="1" smtClean="0"/>
              <a:t>интернет-сервисов</a:t>
            </a:r>
            <a:r>
              <a:rPr lang="ru-RU" sz="900" dirty="0" smtClean="0"/>
              <a:t> или рост их популярности.</a:t>
            </a:r>
          </a:p>
          <a:p>
            <a:r>
              <a:rPr lang="ru-RU" sz="900" dirty="0" smtClean="0"/>
              <a:t>Еще два очень популярных в России сервиса, предоставляющих услуги </a:t>
            </a:r>
            <a:r>
              <a:rPr lang="ru-RU" sz="900" dirty="0" err="1" smtClean="0"/>
              <a:t>интернет-кошельков</a:t>
            </a:r>
            <a:r>
              <a:rPr lang="ru-RU" sz="900" dirty="0" smtClean="0"/>
              <a:t>, — это </a:t>
            </a:r>
            <a:r>
              <a:rPr lang="ru-RU" sz="900" dirty="0" err="1" smtClean="0"/>
              <a:t>Яндекс.Деньги</a:t>
            </a:r>
            <a:r>
              <a:rPr lang="ru-RU" sz="900" dirty="0" smtClean="0"/>
              <a:t> и </a:t>
            </a:r>
            <a:r>
              <a:rPr lang="ru-RU" sz="900" dirty="0" err="1" smtClean="0"/>
              <a:t>WebMoney</a:t>
            </a:r>
            <a:r>
              <a:rPr lang="ru-RU" sz="900" dirty="0" smtClean="0"/>
              <a:t>. У этих сервисов нет своих терминалов, как у ОСМП и W1, зато платежи с этих </a:t>
            </a:r>
            <a:r>
              <a:rPr lang="ru-RU" sz="900" dirty="0" err="1" smtClean="0"/>
              <a:t>интернет-кошельков</a:t>
            </a:r>
            <a:r>
              <a:rPr lang="ru-RU" sz="900" dirty="0" smtClean="0"/>
              <a:t> принимает гораздо больше сайтов в Рунете (и не только). </a:t>
            </a:r>
          </a:p>
          <a:p>
            <a:r>
              <a:rPr lang="ru-RU" sz="900" dirty="0" smtClean="0"/>
              <a:t>Финансовая группа РБК, которой принадлежит портал </a:t>
            </a:r>
            <a:r>
              <a:rPr lang="ru-RU" sz="900" dirty="0" err="1" smtClean="0"/>
              <a:t>rbkmoney.ru</a:t>
            </a:r>
            <a:r>
              <a:rPr lang="ru-RU" sz="900" dirty="0" smtClean="0"/>
              <a:t> (ранее этот сервис находился по адресу </a:t>
            </a:r>
            <a:r>
              <a:rPr lang="ru-RU" sz="900" dirty="0" err="1" smtClean="0"/>
              <a:t>rupay.com</a:t>
            </a:r>
            <a:r>
              <a:rPr lang="ru-RU" sz="900" dirty="0" smtClean="0"/>
              <a:t>), компания «</a:t>
            </a:r>
            <a:r>
              <a:rPr lang="ru-RU" sz="900" dirty="0" err="1" smtClean="0"/>
              <a:t>Манимейл</a:t>
            </a:r>
            <a:r>
              <a:rPr lang="ru-RU" sz="900" dirty="0" smtClean="0"/>
              <a:t>» (</a:t>
            </a:r>
            <a:r>
              <a:rPr lang="ru-RU" sz="900" dirty="0" err="1" smtClean="0"/>
              <a:t>moneymail.ru</a:t>
            </a:r>
            <a:r>
              <a:rPr lang="ru-RU" sz="900" dirty="0" smtClean="0"/>
              <a:t>) с лозунгом «Деньги и кредиты по </a:t>
            </a:r>
            <a:r>
              <a:rPr lang="ru-RU" sz="900" dirty="0" err="1" smtClean="0"/>
              <a:t>e-mail</a:t>
            </a:r>
            <a:r>
              <a:rPr lang="ru-RU" sz="900" dirty="0" smtClean="0"/>
              <a:t>», система электронных платежей «ASSIST» — это тоже крупные игроки на рынке электронной коммерции, предоставляющие услуги </a:t>
            </a:r>
            <a:r>
              <a:rPr lang="ru-RU" sz="900" dirty="0" err="1" smtClean="0"/>
              <a:t>интернет-расчетов</a:t>
            </a:r>
            <a:r>
              <a:rPr lang="ru-RU" sz="900" dirty="0" smtClean="0"/>
              <a:t> в российском сегменте интернета. Множество злоумышленников пытаются получить персональные данные пользователей этих сервисов с помощью </a:t>
            </a:r>
            <a:r>
              <a:rPr lang="ru-RU" sz="900" dirty="0" err="1" smtClean="0"/>
              <a:t>ZeuS</a:t>
            </a:r>
            <a:r>
              <a:rPr lang="ru-RU" sz="900" dirty="0" smtClean="0"/>
              <a:t>. </a:t>
            </a:r>
          </a:p>
          <a:p>
            <a:r>
              <a:rPr lang="ru-RU" sz="900" dirty="0" smtClean="0"/>
              <a:t>Попал под прицел </a:t>
            </a:r>
            <a:r>
              <a:rPr lang="ru-RU" sz="900" dirty="0" err="1" smtClean="0"/>
              <a:t>киберпреступников</a:t>
            </a:r>
            <a:r>
              <a:rPr lang="ru-RU" sz="900" dirty="0" smtClean="0"/>
              <a:t> и сайт </a:t>
            </a:r>
            <a:r>
              <a:rPr lang="ru-RU" sz="900" dirty="0" err="1" smtClean="0"/>
              <a:t>paymentgate.ru</a:t>
            </a:r>
            <a:r>
              <a:rPr lang="ru-RU" sz="900" dirty="0" smtClean="0"/>
              <a:t>, который является адресом системы компании RBS, ориентированной на работу с </a:t>
            </a:r>
            <a:r>
              <a:rPr lang="ru-RU" sz="900" dirty="0" err="1" smtClean="0"/>
              <a:t>интернет-магазинами</a:t>
            </a:r>
            <a:r>
              <a:rPr lang="ru-RU" sz="900" dirty="0" smtClean="0"/>
              <a:t>. Через эту систему зарегистрированные </a:t>
            </a:r>
            <a:r>
              <a:rPr lang="ru-RU" sz="900" dirty="0" err="1" smtClean="0"/>
              <a:t>интернет-магазины</a:t>
            </a:r>
            <a:r>
              <a:rPr lang="ru-RU" sz="900" dirty="0" smtClean="0"/>
              <a:t> проводят платежи с пластиковых карт пользователей. Как видим, с помощью </a:t>
            </a:r>
            <a:r>
              <a:rPr lang="ru-RU" sz="900" dirty="0" err="1" smtClean="0"/>
              <a:t>ZeuS</a:t>
            </a:r>
            <a:r>
              <a:rPr lang="ru-RU" sz="900" dirty="0" smtClean="0"/>
              <a:t> можно добраться не только до счетов покупателей, но и до данных, которые проходят через коммерческие фирмы, в данном случае — </a:t>
            </a:r>
            <a:r>
              <a:rPr lang="ru-RU" sz="900" dirty="0" err="1" smtClean="0"/>
              <a:t>интернет-магазины</a:t>
            </a:r>
            <a:r>
              <a:rPr lang="ru-RU" sz="900" dirty="0" smtClean="0"/>
              <a:t>.</a:t>
            </a:r>
          </a:p>
          <a:p>
            <a:r>
              <a:rPr lang="ru-RU" sz="900" dirty="0" smtClean="0"/>
              <a:t>Сайт финансовой группы БКС, крупнейшей компании российского рынка брокерских услуг, также оказался в первых строчках нашей статистики по России. Напомню, что злоумышленников, использующих </a:t>
            </a:r>
            <a:r>
              <a:rPr lang="ru-RU" sz="900" dirty="0" err="1" smtClean="0"/>
              <a:t>ZeuS</a:t>
            </a:r>
            <a:r>
              <a:rPr lang="ru-RU" sz="900" dirty="0" smtClean="0"/>
              <a:t>, интересует далеко не в последнюю очередь популярность портала. Неужели в нашей стране столько профессиональных брокеров? Вряд ли. Скорее всего, дело в раскручиваемой в последнее время игре на </a:t>
            </a:r>
            <a:r>
              <a:rPr lang="ru-RU" sz="900" dirty="0" err="1" smtClean="0"/>
              <a:t>интернет-бирже</a:t>
            </a:r>
            <a:r>
              <a:rPr lang="ru-RU" sz="900" dirty="0" smtClean="0"/>
              <a:t>. Обычный человек, зарегистрировавшись и пополнив свой счет, может начать скупать и продавать акции на </a:t>
            </a:r>
            <a:r>
              <a:rPr lang="ru-RU" sz="900" dirty="0" err="1" smtClean="0"/>
              <a:t>интернет-бирже</a:t>
            </a:r>
            <a:r>
              <a:rPr lang="ru-RU" sz="900" dirty="0" smtClean="0"/>
              <a:t>. Эту услугу предоставляет сайт вышеупомянутой компании — раздел </a:t>
            </a:r>
            <a:r>
              <a:rPr lang="ru-RU" sz="900" dirty="0" err="1" smtClean="0"/>
              <a:t>БКС-форекс</a:t>
            </a:r>
            <a:r>
              <a:rPr lang="ru-RU" sz="900" dirty="0" smtClean="0"/>
              <a:t>. Отсюда и популярность ресурса. Но не стоит забывать и про профессионалов, которые используют </a:t>
            </a:r>
            <a:r>
              <a:rPr lang="ru-RU" sz="900" dirty="0" err="1" smtClean="0"/>
              <a:t>интернет-технологии</a:t>
            </a:r>
            <a:r>
              <a:rPr lang="ru-RU" sz="900" dirty="0" smtClean="0"/>
              <a:t> для ведения бизнеса, на них также рассчитывают злоумышленники, когда добавляют </a:t>
            </a:r>
            <a:r>
              <a:rPr lang="ru-RU" sz="900" dirty="0" err="1" smtClean="0"/>
              <a:t>bcs.ru</a:t>
            </a:r>
            <a:r>
              <a:rPr lang="ru-RU" sz="900" dirty="0" smtClean="0"/>
              <a:t> в список сканируемых </a:t>
            </a:r>
            <a:r>
              <a:rPr lang="ru-RU" sz="900" dirty="0" err="1" smtClean="0"/>
              <a:t>ZeuS</a:t>
            </a:r>
            <a:r>
              <a:rPr lang="ru-RU" sz="900" dirty="0" smtClean="0"/>
              <a:t> адресов.</a:t>
            </a:r>
          </a:p>
          <a:p>
            <a:r>
              <a:rPr lang="ru-RU" sz="900" dirty="0" smtClean="0"/>
              <a:t>В России </a:t>
            </a:r>
            <a:r>
              <a:rPr lang="ru-RU" sz="900" dirty="0" err="1" smtClean="0"/>
              <a:t>интернет-банкинг</a:t>
            </a:r>
            <a:r>
              <a:rPr lang="ru-RU" sz="900" dirty="0" smtClean="0"/>
              <a:t> пока не получил широкого распространения. Только Альфа-Банк, </a:t>
            </a:r>
            <a:r>
              <a:rPr lang="ru-RU" sz="900" dirty="0" err="1" smtClean="0"/>
              <a:t>Citibank</a:t>
            </a:r>
            <a:r>
              <a:rPr lang="ru-RU" sz="900" dirty="0" smtClean="0"/>
              <a:t> и </a:t>
            </a:r>
            <a:r>
              <a:rPr lang="ru-RU" sz="900" dirty="0" err="1" smtClean="0"/>
              <a:t>Промсвязьбанк</a:t>
            </a:r>
            <a:r>
              <a:rPr lang="ru-RU" sz="900" dirty="0" smtClean="0"/>
              <a:t> (с адресом </a:t>
            </a:r>
            <a:r>
              <a:rPr lang="ru-RU" sz="900" dirty="0" err="1" smtClean="0"/>
              <a:t>payment.ru</a:t>
            </a:r>
            <a:r>
              <a:rPr lang="ru-RU" sz="900" dirty="0" smtClean="0"/>
              <a:t>) преуспели в привлечении своих клиентов к активному использованию этой услуги. Этим и обусловлено появление адресов этих банков во многих файлах конфигурации </a:t>
            </a:r>
            <a:r>
              <a:rPr lang="ru-RU" sz="900" dirty="0" err="1" smtClean="0"/>
              <a:t>ZeuS</a:t>
            </a:r>
            <a:r>
              <a:rPr lang="ru-RU" sz="900" dirty="0" smtClean="0"/>
              <a:t> (адреса остальных банков появляются, конечно, но эти появления «единичные»). Глядя на страны Запада, можно предположить, что, скорее всего, со временем услуга </a:t>
            </a:r>
            <a:r>
              <a:rPr lang="ru-RU" sz="900" dirty="0" err="1" smtClean="0"/>
              <a:t>интернет-банкинга</a:t>
            </a:r>
            <a:r>
              <a:rPr lang="ru-RU" sz="900" dirty="0" smtClean="0"/>
              <a:t> будет широко использоваться и в России, и тогда внимание злоумышленников, естественно, привлечет гораздо больше сайтов российских банков.</a:t>
            </a:r>
          </a:p>
          <a:p>
            <a:pPr>
              <a:lnSpc>
                <a:spcPct val="80000"/>
              </a:lnSpc>
              <a:spcBef>
                <a:spcPct val="0"/>
              </a:spcBef>
            </a:pPr>
            <a:endParaRPr lang="en-US" sz="900"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8A8D5121-1E31-4859-81B9-185FAC64A100}"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ru-RU" dirty="0" smtClean="0"/>
              <a:t>Доля спама в почтовом трафике во втором квартале 2010 года по сравнению с предыдущим кварталом уменьшилась на 0,8% и составила 84,4%. Наибольшее количество спама было зафиксировано 18 апреля и 9 мая — 89,8%, наименьшее — 79,2% — было отмечено 20 апреля. Наибольший процент спама в почтовом трафике наблюдался в первой половине мая. Это связано главным образом с тем, что во время праздников и отпусков уменьшается количество легитимной почты. </a:t>
            </a:r>
          </a:p>
          <a:p>
            <a:pPr>
              <a:spcBef>
                <a:spcPct val="0"/>
              </a:spcBef>
            </a:pPr>
            <a:endParaRPr lang="en-US" dirty="0" smtClean="0"/>
          </a:p>
        </p:txBody>
      </p:sp>
      <p:sp>
        <p:nvSpPr>
          <p:cNvPr id="88068" name="Slide Number Placeholder 3"/>
          <p:cNvSpPr>
            <a:spLocks noGrp="1"/>
          </p:cNvSpPr>
          <p:nvPr>
            <p:ph type="sldNum" sz="quarter" idx="5"/>
          </p:nvPr>
        </p:nvSpPr>
        <p:spPr bwMode="auto">
          <a:noFill/>
          <a:ln>
            <a:miter lim="800000"/>
            <a:headEnd/>
            <a:tailEnd/>
          </a:ln>
        </p:spPr>
        <p:txBody>
          <a:bodyPr/>
          <a:lstStyle/>
          <a:p>
            <a:fld id="{720974AB-B67A-46EC-9FE4-4D7E72D50F87}"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r>
              <a:rPr lang="ru-RU" b="1" dirty="0" smtClean="0"/>
              <a:t>Спам во втором квартале 2010</a:t>
            </a:r>
          </a:p>
          <a:p>
            <a:r>
              <a:rPr lang="ru-RU" b="1" dirty="0" smtClean="0"/>
              <a:t>Основные итоги квартала</a:t>
            </a:r>
          </a:p>
          <a:p>
            <a:r>
              <a:rPr lang="ru-RU" dirty="0" smtClean="0"/>
              <a:t>Доля спама в почтовом трафике составила в среднем 84,4%. </a:t>
            </a:r>
          </a:p>
          <a:p>
            <a:r>
              <a:rPr lang="ru-RU" dirty="0" smtClean="0"/>
              <a:t>Ссылки на </a:t>
            </a:r>
            <a:r>
              <a:rPr lang="ru-RU" dirty="0" err="1" smtClean="0"/>
              <a:t>фишинговые</a:t>
            </a:r>
            <a:r>
              <a:rPr lang="ru-RU" dirty="0" smtClean="0"/>
              <a:t> сайты содержались в 0,02% всех электронных писем. </a:t>
            </a:r>
          </a:p>
          <a:p>
            <a:r>
              <a:rPr lang="ru-RU" dirty="0" smtClean="0"/>
              <a:t>Среди организаций, наиболее подверженных </a:t>
            </a:r>
            <a:r>
              <a:rPr lang="ru-RU" dirty="0" err="1" smtClean="0"/>
              <a:t>фишинговым</a:t>
            </a:r>
            <a:r>
              <a:rPr lang="ru-RU" dirty="0" smtClean="0"/>
              <a:t> атакам, с огромным отрывом лидирует </a:t>
            </a:r>
            <a:r>
              <a:rPr lang="ru-RU" dirty="0" err="1" smtClean="0"/>
              <a:t>PayPal</a:t>
            </a:r>
            <a:r>
              <a:rPr lang="ru-RU" dirty="0" smtClean="0"/>
              <a:t>. В пятерку лидеров по-прежнему входит социальная сеть </a:t>
            </a:r>
            <a:r>
              <a:rPr lang="ru-RU" dirty="0" err="1" smtClean="0"/>
              <a:t>Facebook</a:t>
            </a:r>
            <a:r>
              <a:rPr lang="ru-RU" dirty="0" smtClean="0"/>
              <a:t>. </a:t>
            </a:r>
          </a:p>
          <a:p>
            <a:r>
              <a:rPr lang="ru-RU" dirty="0" smtClean="0"/>
              <a:t>Графические вложения находились в 10,3% </a:t>
            </a:r>
            <a:r>
              <a:rPr lang="ru-RU" dirty="0" err="1" smtClean="0"/>
              <a:t>спамовых</a:t>
            </a:r>
            <a:r>
              <a:rPr lang="ru-RU" dirty="0" smtClean="0"/>
              <a:t> писем. </a:t>
            </a:r>
          </a:p>
          <a:p>
            <a:r>
              <a:rPr lang="ru-RU" dirty="0" err="1" smtClean="0"/>
              <a:t>Спамеры</a:t>
            </a:r>
            <a:r>
              <a:rPr lang="ru-RU" dirty="0" smtClean="0"/>
              <a:t> активно рассылали рекламу </a:t>
            </a:r>
            <a:r>
              <a:rPr lang="ru-RU" dirty="0" err="1" smtClean="0"/>
              <a:t>виагры</a:t>
            </a:r>
            <a:r>
              <a:rPr lang="ru-RU" dirty="0" smtClean="0"/>
              <a:t> и </a:t>
            </a:r>
            <a:r>
              <a:rPr lang="ru-RU" dirty="0" err="1" smtClean="0"/>
              <a:t>зловреды</a:t>
            </a:r>
            <a:r>
              <a:rPr lang="ru-RU" dirty="0" smtClean="0"/>
              <a:t> в письмах, подделанных под уведомления от социальных сетей и почтовых служб. </a:t>
            </a:r>
          </a:p>
          <a:p>
            <a:r>
              <a:rPr lang="ru-RU" dirty="0" smtClean="0"/>
              <a:t>В тройку лидеров стран — источников спама вошли США, Индия и Вьетнам. В общем потоке существенно увеличилась доля спама, рассылаемого из Латинской Америки. </a:t>
            </a:r>
          </a:p>
          <a:p>
            <a:r>
              <a:rPr lang="ru-RU" b="1" dirty="0" smtClean="0"/>
              <a:t>Долевое распределение спама</a:t>
            </a:r>
          </a:p>
          <a:p>
            <a:r>
              <a:rPr lang="ru-RU" dirty="0" smtClean="0"/>
              <a:t/>
            </a:r>
            <a:br>
              <a:rPr lang="ru-RU" dirty="0" smtClean="0"/>
            </a:br>
            <a:r>
              <a:rPr lang="ru-RU" b="1" dirty="0" smtClean="0"/>
              <a:t>Доля спама в почтовом трафике</a:t>
            </a:r>
            <a:endParaRPr lang="ru-RU" dirty="0" smtClean="0"/>
          </a:p>
          <a:p>
            <a:r>
              <a:rPr lang="ru-RU" dirty="0" smtClean="0"/>
              <a:t>Доля спама в почтовом трафике во втором квартале 2010 года по сравнению с предыдущим кварталом уменьшилась на 0,8% и составила 84,4%. Наибольшее количество спама было зафиксировано 18 апреля и 9 мая — 89,8%, наименьшее — 79,2% — было отмечено 20 апреля. Наибольший процент спама в почтовом трафике наблюдался в первой половине мая. Это связано главным образом с тем, что во время праздников и отпусков уменьшается количество легитимной почты. </a:t>
            </a:r>
          </a:p>
          <a:p>
            <a:r>
              <a:rPr lang="ru-RU" b="1" dirty="0" smtClean="0"/>
              <a:t>Источники спама </a:t>
            </a:r>
          </a:p>
          <a:p>
            <a:r>
              <a:rPr lang="ru-RU" b="1" dirty="0" smtClean="0"/>
              <a:t>Распределение источников спама по регионам</a:t>
            </a:r>
          </a:p>
          <a:p>
            <a:r>
              <a:rPr lang="ru-RU" dirty="0" smtClean="0">
                <a:hlinkClick r:id="rId3"/>
              </a:rPr>
              <a:t> </a:t>
            </a:r>
            <a:r>
              <a:rPr lang="ru-RU" dirty="0" smtClean="0"/>
              <a:t> </a:t>
            </a:r>
            <a:br>
              <a:rPr lang="ru-RU" dirty="0" smtClean="0"/>
            </a:br>
            <a:r>
              <a:rPr lang="ru-RU" b="1" dirty="0" smtClean="0"/>
              <a:t>Распределение источников спама по регионам</a:t>
            </a:r>
            <a:endParaRPr lang="ru-RU" dirty="0" smtClean="0"/>
          </a:p>
          <a:p>
            <a:r>
              <a:rPr lang="ru-RU" dirty="0" smtClean="0"/>
              <a:t>Регионом, лидирующим по рассылке спама, по-прежнему остается Азия. В апреле из азиатских стран было разослано 40,5% спама. Однако затем доля азиатского спама начала уменьшаться. В целом, в апреле — июне 2010 года из Азии было распространено 32,8% всего спама, что ненамного превышает аналогичный показатель первого квартала (31,7 %). При этом от месяца к месяцу количество азиатского спама уменьшалось. В то же время росло количество мусорной почты из Латинской Америки. Напомним, что в 2009 году доля спама, разосланного из этого региона, составила 15%, в первом квартале 2010 года она уменьшилась до 10,5%. Итоги второго квартала превысили показатели первых трех месяцев не только 2010-го, но и 2009-го года: из Латинской Америки было распространено 16,3% всех </a:t>
            </a:r>
            <a:r>
              <a:rPr lang="ru-RU" dirty="0" err="1" smtClean="0"/>
              <a:t>спамовых</a:t>
            </a:r>
            <a:r>
              <a:rPr lang="ru-RU" dirty="0" smtClean="0"/>
              <a:t> писем. </a:t>
            </a:r>
          </a:p>
          <a:p>
            <a:r>
              <a:rPr lang="ru-RU" dirty="0" smtClean="0"/>
              <a:t/>
            </a:r>
            <a:br>
              <a:rPr lang="ru-RU" dirty="0" smtClean="0"/>
            </a:br>
            <a:r>
              <a:rPr lang="ru-RU" b="1" dirty="0" smtClean="0"/>
              <a:t>Динамика рассылки спама из регионов «Азия» и «Латинская Америка»</a:t>
            </a:r>
            <a:endParaRPr lang="ru-RU" dirty="0" smtClean="0"/>
          </a:p>
          <a:p>
            <a:r>
              <a:rPr lang="ru-RU" dirty="0" smtClean="0"/>
              <a:t>В прошлом квартале мы писали, что если сравнить Азию с Европой в целом (Восточная, Западная Европа и Россия), то Европейский регион займет лидирующую позицию в рейтинге. Однако в этом квартале на 5,5% снизилось количество спама, рассылаемого из Восточной Европы. В результате по количеству разосланного спама Азия остается на первом месте даже в сравнении со всей Европой (32,8% против 31,5%). </a:t>
            </a:r>
          </a:p>
          <a:p>
            <a:r>
              <a:rPr lang="ru-RU" b="1" dirty="0" smtClean="0"/>
              <a:t>Распределение источников спама по странам</a:t>
            </a:r>
          </a:p>
          <a:p>
            <a:r>
              <a:rPr lang="ru-RU" dirty="0" smtClean="0">
                <a:hlinkClick r:id="rId4"/>
              </a:rPr>
              <a:t> </a:t>
            </a:r>
            <a:r>
              <a:rPr lang="ru-RU" dirty="0" smtClean="0"/>
              <a:t> </a:t>
            </a:r>
            <a:br>
              <a:rPr lang="ru-RU" dirty="0" smtClean="0"/>
            </a:br>
            <a:r>
              <a:rPr lang="ru-RU" b="1" dirty="0" smtClean="0"/>
              <a:t>Страны — источники спама</a:t>
            </a:r>
            <a:endParaRPr lang="ru-RU" dirty="0" smtClean="0"/>
          </a:p>
          <a:p>
            <a:r>
              <a:rPr lang="ru-RU" dirty="0" smtClean="0"/>
              <a:t>На первом месте по рассылке спама с большим отрывом традиционно идут США (15%), на втором по-прежнему Индия (8,5%). Поднялся на две позиции и вышел на третье место Вьетнам. Однако в течение квартала ситуация была весьма неровной. В апреле США, Индия и Вьетнам практически сравнялись в долях рассылаемого спама (12,3%, 11,7% и 11,6% соответственно), но уже в мае позиции США восстановились: из этой страны было разослано 20,8% всего спама.</a:t>
            </a:r>
          </a:p>
          <a:p>
            <a:r>
              <a:rPr lang="ru-RU" dirty="0" smtClean="0"/>
              <a:t>Неожиданно в TOP 10 вошли Италия (3,3%) и Испания (2,8%), которые в прошлом квартале занимали лишь 14-е и 15-е места в рейтинге стран — источников спама. Китай (2,3%) так и не вернулся в десятку лидеров, так что смело можно сказать, что суровые китайские законы в области интернета имеют свои плюсы.</a:t>
            </a:r>
          </a:p>
          <a:p>
            <a:r>
              <a:rPr lang="ru-RU" b="1" dirty="0" smtClean="0"/>
              <a:t>Размеры </a:t>
            </a:r>
            <a:r>
              <a:rPr lang="ru-RU" b="1" dirty="0" err="1" smtClean="0"/>
              <a:t>спамовых</a:t>
            </a:r>
            <a:r>
              <a:rPr lang="ru-RU" b="1" dirty="0" smtClean="0"/>
              <a:t> писем</a:t>
            </a:r>
          </a:p>
          <a:p>
            <a:r>
              <a:rPr lang="ru-RU" dirty="0" smtClean="0"/>
              <a:t/>
            </a:r>
            <a:br>
              <a:rPr lang="ru-RU" dirty="0" smtClean="0"/>
            </a:br>
            <a:r>
              <a:rPr lang="ru-RU" b="1" dirty="0" smtClean="0"/>
              <a:t>Распределение размеров </a:t>
            </a:r>
            <a:r>
              <a:rPr lang="ru-RU" b="1" dirty="0" err="1" smtClean="0"/>
              <a:t>спамовых</a:t>
            </a:r>
            <a:r>
              <a:rPr lang="ru-RU" b="1" dirty="0" smtClean="0"/>
              <a:t> писем </a:t>
            </a:r>
            <a:endParaRPr lang="ru-RU" dirty="0" smtClean="0"/>
          </a:p>
          <a:p>
            <a:r>
              <a:rPr lang="ru-RU" dirty="0" smtClean="0"/>
              <a:t>В спаме по-прежнему преобладают сообщения, размер которых не превышает 5 Кб. Хотя по сравнению с первым кварталом количество коротких писем несколько уменьшилось, они составляют более половины всех </a:t>
            </a:r>
            <a:r>
              <a:rPr lang="ru-RU" dirty="0" err="1" smtClean="0"/>
              <a:t>спам-сообщений</a:t>
            </a:r>
            <a:r>
              <a:rPr lang="ru-RU" dirty="0" smtClean="0"/>
              <a:t>. При этом немного увеличилась доля писем, размер которых попадает в диапазон 5Кб – 10Кб. Скорее всего, это обусловлено активными рассылками </a:t>
            </a:r>
            <a:r>
              <a:rPr lang="ru-RU" dirty="0" err="1" smtClean="0"/>
              <a:t>спам-рекламы</a:t>
            </a:r>
            <a:r>
              <a:rPr lang="ru-RU" dirty="0" smtClean="0"/>
              <a:t> </a:t>
            </a:r>
            <a:r>
              <a:rPr lang="ru-RU" dirty="0" err="1" smtClean="0"/>
              <a:t>виагры</a:t>
            </a:r>
            <a:r>
              <a:rPr lang="ru-RU" dirty="0" smtClean="0"/>
              <a:t> и реплик элитных товаров, содержащей небольшие картинки либо длинный фрагмент случайного текста.</a:t>
            </a:r>
          </a:p>
          <a:p>
            <a:r>
              <a:rPr lang="ru-RU" b="1" dirty="0" smtClean="0"/>
              <a:t>Типы вложений в </a:t>
            </a:r>
            <a:r>
              <a:rPr lang="ru-RU" b="1" dirty="0" err="1" smtClean="0"/>
              <a:t>спамовых</a:t>
            </a:r>
            <a:r>
              <a:rPr lang="ru-RU" b="1" dirty="0" smtClean="0"/>
              <a:t> письмах</a:t>
            </a:r>
          </a:p>
          <a:p>
            <a:r>
              <a:rPr lang="ru-RU" dirty="0" smtClean="0">
                <a:hlinkClick r:id="rId5"/>
              </a:rPr>
              <a:t> </a:t>
            </a:r>
            <a:r>
              <a:rPr lang="ru-RU" dirty="0" smtClean="0"/>
              <a:t> </a:t>
            </a:r>
            <a:br>
              <a:rPr lang="ru-RU" dirty="0" smtClean="0"/>
            </a:br>
            <a:r>
              <a:rPr lang="ru-RU" b="1" dirty="0" smtClean="0"/>
              <a:t>Распределение типов вложений в </a:t>
            </a:r>
            <a:r>
              <a:rPr lang="ru-RU" b="1" dirty="0" err="1" smtClean="0"/>
              <a:t>спамовых</a:t>
            </a:r>
            <a:r>
              <a:rPr lang="ru-RU" b="1" dirty="0" smtClean="0"/>
              <a:t> письмах </a:t>
            </a:r>
            <a:endParaRPr lang="ru-RU" dirty="0" smtClean="0"/>
          </a:p>
          <a:p>
            <a:r>
              <a:rPr lang="ru-RU" dirty="0" smtClean="0"/>
              <a:t>Во втором квартале 2010 года в 75,7% писем содержался простой </a:t>
            </a:r>
            <a:r>
              <a:rPr lang="ru-RU" dirty="0" err="1" smtClean="0"/>
              <a:t>неотформатированный</a:t>
            </a:r>
            <a:r>
              <a:rPr lang="ru-RU" dirty="0" smtClean="0"/>
              <a:t> текст. Более половины писем содержали html-часть. Впервые количество графических вложений в формате </a:t>
            </a:r>
            <a:r>
              <a:rPr lang="ru-RU" dirty="0" err="1" smtClean="0"/>
              <a:t>gif</a:t>
            </a:r>
            <a:r>
              <a:rPr lang="ru-RU" dirty="0" smtClean="0"/>
              <a:t> превысило число вложений в формате </a:t>
            </a:r>
            <a:r>
              <a:rPr lang="ru-RU" dirty="0" err="1" smtClean="0"/>
              <a:t>jpeg</a:t>
            </a:r>
            <a:r>
              <a:rPr lang="ru-RU" dirty="0" smtClean="0"/>
              <a:t> и составило 10,1%. По-прежнему встречались </a:t>
            </a:r>
            <a:r>
              <a:rPr lang="ru-RU" dirty="0" err="1" smtClean="0"/>
              <a:t>спамовые</a:t>
            </a:r>
            <a:r>
              <a:rPr lang="ru-RU" dirty="0" smtClean="0"/>
              <a:t> письма, содержащие одновременно и </a:t>
            </a:r>
            <a:r>
              <a:rPr lang="ru-RU" dirty="0" err="1" smtClean="0"/>
              <a:t>gif</a:t>
            </a:r>
            <a:r>
              <a:rPr lang="ru-RU" dirty="0" smtClean="0"/>
              <a:t>-, </a:t>
            </a:r>
            <a:r>
              <a:rPr lang="ru-RU" dirty="0" err="1" smtClean="0"/>
              <a:t>и</a:t>
            </a:r>
            <a:r>
              <a:rPr lang="ru-RU" dirty="0" smtClean="0"/>
              <a:t> </a:t>
            </a:r>
            <a:r>
              <a:rPr lang="ru-RU" dirty="0" err="1" smtClean="0"/>
              <a:t>jpeg</a:t>
            </a:r>
            <a:r>
              <a:rPr lang="ru-RU" dirty="0" smtClean="0"/>
              <a:t>- вложения.</a:t>
            </a:r>
          </a:p>
          <a:p>
            <a:r>
              <a:rPr lang="ru-RU" dirty="0" smtClean="0"/>
              <a:t>В целом, количество спама, содержащего графические вложения, составило 10,3%, что на 1,4% меньше, чем в предыдущем квартале. Больше всего графического спама — 12,53% — было отмечено в апреле.</a:t>
            </a:r>
          </a:p>
          <a:p>
            <a:r>
              <a:rPr lang="ru-RU" dirty="0" smtClean="0"/>
              <a:t/>
            </a:r>
            <a:br>
              <a:rPr lang="ru-RU" dirty="0" smtClean="0"/>
            </a:br>
            <a:r>
              <a:rPr lang="ru-RU" b="1" dirty="0" smtClean="0"/>
              <a:t>Доля писем, содержащих графические вложения, в спаме</a:t>
            </a:r>
            <a:endParaRPr lang="ru-RU" dirty="0" smtClean="0"/>
          </a:p>
          <a:p>
            <a:r>
              <a:rPr lang="ru-RU" b="1" dirty="0" err="1" smtClean="0"/>
              <a:t>Фишинг</a:t>
            </a:r>
            <a:endParaRPr lang="ru-RU" b="1" dirty="0" smtClean="0"/>
          </a:p>
          <a:p>
            <a:r>
              <a:rPr lang="ru-RU" dirty="0" smtClean="0"/>
              <a:t>Количество </a:t>
            </a:r>
            <a:r>
              <a:rPr lang="ru-RU" dirty="0" err="1" smtClean="0"/>
              <a:t>фишинговых</a:t>
            </a:r>
            <a:r>
              <a:rPr lang="ru-RU" dirty="0" smtClean="0"/>
              <a:t> писем в почте во втором квартале 2010 года было незначительным. После того как оно резко сократилось в марте (с 0,87% трафика до 0,03%), доля </a:t>
            </a:r>
            <a:r>
              <a:rPr lang="ru-RU" dirty="0" err="1" smtClean="0"/>
              <a:t>фишинговых</a:t>
            </a:r>
            <a:r>
              <a:rPr lang="ru-RU" dirty="0" smtClean="0"/>
              <a:t> писем продолжала уменьшаться и по итогам второго квартала составила 0,02% почтового трафика.</a:t>
            </a:r>
          </a:p>
          <a:p>
            <a:r>
              <a:rPr lang="ru-RU" dirty="0" smtClean="0"/>
              <a:t>Десятку наиболее атакуемых организаций по-прежнему с большим отрывом возглавляет платежная система </a:t>
            </a:r>
            <a:r>
              <a:rPr lang="ru-RU" dirty="0" err="1" smtClean="0"/>
              <a:t>PayPal</a:t>
            </a:r>
            <a:r>
              <a:rPr lang="ru-RU" dirty="0" smtClean="0"/>
              <a:t>. На ее долю приходится 60,4% всех </a:t>
            </a:r>
            <a:r>
              <a:rPr lang="ru-RU" dirty="0" err="1" smtClean="0"/>
              <a:t>фишерских</a:t>
            </a:r>
            <a:r>
              <a:rPr lang="ru-RU" dirty="0" smtClean="0"/>
              <a:t> атак. В июне эта цифра приблизилась к 70%.</a:t>
            </a:r>
          </a:p>
          <a:p>
            <a:r>
              <a:rPr lang="ru-RU" dirty="0" smtClean="0"/>
              <a:t>Также среди лидеров, помимо аукциона </a:t>
            </a:r>
            <a:r>
              <a:rPr lang="ru-RU" dirty="0" err="1" smtClean="0"/>
              <a:t>eBay</a:t>
            </a:r>
            <a:r>
              <a:rPr lang="ru-RU" dirty="0" smtClean="0"/>
              <a:t> (9,36% атак) и банка HSBC (6,51% атак), можно снова видеть социальную сеть </a:t>
            </a:r>
            <a:r>
              <a:rPr lang="ru-RU" dirty="0" err="1" smtClean="0"/>
              <a:t>Facebook</a:t>
            </a:r>
            <a:r>
              <a:rPr lang="ru-RU" dirty="0" smtClean="0"/>
              <a:t> (6,03%) и почтовую систему </a:t>
            </a:r>
            <a:r>
              <a:rPr lang="ru-RU" dirty="0" err="1" smtClean="0"/>
              <a:t>Google</a:t>
            </a:r>
            <a:r>
              <a:rPr lang="ru-RU" dirty="0" smtClean="0"/>
              <a:t> (2,84%). Хочется отметить, что сфера общения и развлечений пользуется у </a:t>
            </a:r>
            <a:r>
              <a:rPr lang="ru-RU" dirty="0" err="1" smtClean="0"/>
              <a:t>фишеров</a:t>
            </a:r>
            <a:r>
              <a:rPr lang="ru-RU" dirty="0" smtClean="0"/>
              <a:t> все большей популярностью: помимо сети </a:t>
            </a:r>
            <a:r>
              <a:rPr lang="ru-RU" dirty="0" err="1" smtClean="0"/>
              <a:t>Facebook</a:t>
            </a:r>
            <a:r>
              <a:rPr lang="ru-RU" dirty="0" smtClean="0"/>
              <a:t> подвергались атакам социальные сети </a:t>
            </a:r>
            <a:r>
              <a:rPr lang="ru-RU" dirty="0" err="1" smtClean="0"/>
              <a:t>MySpace</a:t>
            </a:r>
            <a:r>
              <a:rPr lang="ru-RU" dirty="0" smtClean="0"/>
              <a:t>, </a:t>
            </a:r>
            <a:r>
              <a:rPr lang="ru-RU" dirty="0" err="1" smtClean="0"/>
              <a:t>Orkut</a:t>
            </a:r>
            <a:r>
              <a:rPr lang="ru-RU" dirty="0" smtClean="0"/>
              <a:t> и </a:t>
            </a:r>
            <a:r>
              <a:rPr lang="ru-RU" dirty="0" err="1" smtClean="0"/>
              <a:t>Habbo</a:t>
            </a:r>
            <a:r>
              <a:rPr lang="ru-RU" dirty="0" smtClean="0"/>
              <a:t>, </a:t>
            </a:r>
            <a:r>
              <a:rPr lang="ru-RU" dirty="0" err="1" smtClean="0"/>
              <a:t>онлайн-игры</a:t>
            </a:r>
            <a:r>
              <a:rPr lang="ru-RU" dirty="0" smtClean="0"/>
              <a:t> </a:t>
            </a:r>
            <a:r>
              <a:rPr lang="ru-RU" dirty="0" err="1" smtClean="0"/>
              <a:t>WoW</a:t>
            </a:r>
            <a:r>
              <a:rPr lang="ru-RU" dirty="0" smtClean="0"/>
              <a:t> </a:t>
            </a:r>
            <a:r>
              <a:rPr lang="ru-RU" dirty="0" err="1" smtClean="0"/>
              <a:t>и</a:t>
            </a:r>
            <a:r>
              <a:rPr lang="ru-RU" dirty="0" smtClean="0"/>
              <a:t> </a:t>
            </a:r>
            <a:r>
              <a:rPr lang="ru-RU" dirty="0" err="1" smtClean="0"/>
              <a:t>Zynga</a:t>
            </a:r>
            <a:r>
              <a:rPr lang="ru-RU" dirty="0" smtClean="0"/>
              <a:t> </a:t>
            </a:r>
            <a:r>
              <a:rPr lang="ru-RU" dirty="0" err="1" smtClean="0"/>
              <a:t>и</a:t>
            </a:r>
            <a:r>
              <a:rPr lang="ru-RU" dirty="0" smtClean="0"/>
              <a:t> игровой сервис STEAM. </a:t>
            </a:r>
          </a:p>
          <a:p>
            <a:r>
              <a:rPr lang="ru-RU" dirty="0" smtClean="0"/>
              <a:t>Самым слабым местом </a:t>
            </a:r>
            <a:r>
              <a:rPr lang="ru-RU" dirty="0" err="1" smtClean="0"/>
              <a:t>фишинг-атаки</a:t>
            </a:r>
            <a:r>
              <a:rPr lang="ru-RU" dirty="0" smtClean="0"/>
              <a:t> всегда являлась ссылка в письме: можно убедить пользователя, что письмо пришло, например, от банка, но если он замечает, что ссылка ведет на совершенно иной сайт, то, скорее всего, насторожится. Поэтому </a:t>
            </a:r>
            <a:r>
              <a:rPr lang="ru-RU" dirty="0" err="1" smtClean="0"/>
              <a:t>фишеры</a:t>
            </a:r>
            <a:r>
              <a:rPr lang="ru-RU" dirty="0" smtClean="0"/>
              <a:t> стараются замаскировать поддельную ссылку, сделав ее похожей на ссылку на оригинальный сайт:</a:t>
            </a:r>
          </a:p>
          <a:p>
            <a:pPr>
              <a:spcBef>
                <a:spcPct val="0"/>
              </a:spcBef>
            </a:pPr>
            <a:endParaRPr lang="en-US" dirty="0" smtClean="0"/>
          </a:p>
        </p:txBody>
      </p:sp>
      <p:sp>
        <p:nvSpPr>
          <p:cNvPr id="88068" name="Slide Number Placeholder 3"/>
          <p:cNvSpPr>
            <a:spLocks noGrp="1"/>
          </p:cNvSpPr>
          <p:nvPr>
            <p:ph type="sldNum" sz="quarter" idx="5"/>
          </p:nvPr>
        </p:nvSpPr>
        <p:spPr bwMode="auto">
          <a:noFill/>
          <a:ln>
            <a:miter lim="800000"/>
            <a:headEnd/>
            <a:tailEnd/>
          </a:ln>
        </p:spPr>
        <p:txBody>
          <a:bodyPr/>
          <a:lstStyle/>
          <a:p>
            <a:fld id="{720974AB-B67A-46EC-9FE4-4D7E72D50F87}"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ru-RU" sz="900" dirty="0" smtClean="0"/>
              <a:t>На первое место в рейтинге вышел троянец </a:t>
            </a:r>
            <a:r>
              <a:rPr lang="ru-RU" sz="900" dirty="0" err="1" smtClean="0"/>
              <a:t>Trojan-Downloader.JS.Pegel.g</a:t>
            </a:r>
            <a:r>
              <a:rPr lang="ru-RU" sz="900" dirty="0" smtClean="0"/>
              <a:t>. Другая вариация этого </a:t>
            </a:r>
            <a:r>
              <a:rPr lang="ru-RU" sz="900" dirty="0" err="1" smtClean="0"/>
              <a:t>зловреда</a:t>
            </a:r>
            <a:r>
              <a:rPr lang="ru-RU" sz="900" dirty="0" smtClean="0"/>
              <a:t>, </a:t>
            </a:r>
            <a:r>
              <a:rPr lang="ru-RU" sz="900" dirty="0" err="1" smtClean="0"/>
              <a:t>Trojan-Downloader.JS.Pegel.bc</a:t>
            </a:r>
            <a:r>
              <a:rPr lang="ru-RU" sz="900" dirty="0" smtClean="0"/>
              <a:t>, заняла седьмую строчку рейтинга. Троянцы данного типа представляют собой HTML-страницы, содержащие сценарий, написанный на языке </a:t>
            </a:r>
            <a:r>
              <a:rPr lang="ru-RU" sz="900" dirty="0" err="1" smtClean="0"/>
              <a:t>Javascript</a:t>
            </a:r>
            <a:r>
              <a:rPr lang="ru-RU" sz="900" dirty="0" smtClean="0"/>
              <a:t>. Задача этого троянца заключается в том, чтобы перенаправить пользователя на страницу злоумышленников, которая может иметь как рекламный </a:t>
            </a:r>
            <a:r>
              <a:rPr lang="ru-RU" sz="900" dirty="0" err="1" smtClean="0"/>
              <a:t>контент</a:t>
            </a:r>
            <a:r>
              <a:rPr lang="ru-RU" sz="900" dirty="0" smtClean="0"/>
              <a:t>, так и вредоносный код, который будет загружен на компьютер пользователя. Похожим образом ведут себя троянцы семейства </a:t>
            </a:r>
            <a:r>
              <a:rPr lang="ru-RU" sz="900" dirty="0" err="1" smtClean="0"/>
              <a:t>Redirector</a:t>
            </a:r>
            <a:r>
              <a:rPr lang="ru-RU" sz="900" dirty="0" smtClean="0"/>
              <a:t>, один из которых, </a:t>
            </a:r>
            <a:r>
              <a:rPr lang="ru-RU" sz="900" dirty="0" err="1" smtClean="0"/>
              <a:t>Trojan.JS.Redirector.dz</a:t>
            </a:r>
            <a:r>
              <a:rPr lang="ru-RU" sz="900" dirty="0" smtClean="0"/>
              <a:t>, занял шестое место в рейтинге почтовых </a:t>
            </a:r>
            <a:r>
              <a:rPr lang="ru-RU" sz="900" dirty="0" err="1" smtClean="0"/>
              <a:t>зловредов</a:t>
            </a:r>
            <a:r>
              <a:rPr lang="ru-RU" sz="900" dirty="0" smtClean="0"/>
              <a:t>. Аналогично действует и </a:t>
            </a:r>
            <a:r>
              <a:rPr lang="ru-RU" sz="900" dirty="0" err="1" smtClean="0"/>
              <a:t>Trojan.Script.Iframer</a:t>
            </a:r>
            <a:r>
              <a:rPr lang="ru-RU" sz="900" dirty="0" smtClean="0"/>
              <a:t>, занявший девятую строчку рейтинга.</a:t>
            </a:r>
          </a:p>
          <a:p>
            <a:r>
              <a:rPr lang="ru-RU" sz="900" dirty="0" smtClean="0"/>
              <a:t>Хочется отметить, что все вышеперечисленные </a:t>
            </a:r>
            <a:r>
              <a:rPr lang="ru-RU" sz="900" dirty="0" err="1" smtClean="0"/>
              <a:t>зловреды</a:t>
            </a:r>
            <a:r>
              <a:rPr lang="ru-RU" sz="900" dirty="0" smtClean="0"/>
              <a:t> заняли высокие позиции в рейтинге благодаря одной массированной июньской </a:t>
            </a:r>
            <a:r>
              <a:rPr lang="ru-RU" sz="900" dirty="0" err="1" smtClean="0"/>
              <a:t>спам-атаке</a:t>
            </a:r>
            <a:r>
              <a:rPr lang="ru-RU" sz="900" dirty="0" smtClean="0"/>
              <a:t>, речь о которой пойдет ниже. До этого ни один из них не входил в TOP 10 почтовых </a:t>
            </a:r>
            <a:r>
              <a:rPr lang="ru-RU" sz="900" dirty="0" err="1" smtClean="0"/>
              <a:t>зловредов</a:t>
            </a:r>
            <a:r>
              <a:rPr lang="ru-RU" sz="900" dirty="0" smtClean="0"/>
              <a:t>. </a:t>
            </a:r>
          </a:p>
          <a:p>
            <a:r>
              <a:rPr lang="ru-RU" sz="900" dirty="0" smtClean="0"/>
              <a:t>На второй строчке рейтинга находится упаковщик Trojan.Win32.Pakes.Krap.an. Похожий троянец, Packed.Win32.Krap.x, был лидером прошлого квартала. Помимо </a:t>
            </a:r>
            <a:r>
              <a:rPr lang="ru-RU" sz="900" dirty="0" err="1" smtClean="0"/>
              <a:t>Krap.an</a:t>
            </a:r>
            <a:r>
              <a:rPr lang="ru-RU" sz="900" dirty="0" smtClean="0"/>
              <a:t> в рейтинге присутствует еще один упаковщик — Trojan.Win32.Pakes.Katusha.l (5-е место). Подобные программы часто используются для упаковки фальшивых антивирусов.</a:t>
            </a:r>
          </a:p>
          <a:p>
            <a:r>
              <a:rPr lang="ru-RU" sz="900" dirty="0" smtClean="0"/>
              <a:t>Третью строчке в рейтинге почтовых </a:t>
            </a:r>
            <a:r>
              <a:rPr lang="ru-RU" sz="900" dirty="0" err="1" smtClean="0"/>
              <a:t>зловредов</a:t>
            </a:r>
            <a:r>
              <a:rPr lang="ru-RU" sz="900" dirty="0" smtClean="0"/>
              <a:t> занял </a:t>
            </a:r>
            <a:r>
              <a:rPr lang="ru-RU" sz="900" dirty="0" err="1" smtClean="0"/>
              <a:t>Trojan-Spy.HTML.Fraud.gen</a:t>
            </a:r>
            <a:r>
              <a:rPr lang="ru-RU" sz="900" dirty="0" smtClean="0"/>
              <a:t>, использующий уязвимость в 5.x и 6.x версиях </a:t>
            </a:r>
            <a:r>
              <a:rPr lang="ru-RU" sz="900" dirty="0" err="1" smtClean="0"/>
              <a:t>Microsoft</a:t>
            </a:r>
            <a:r>
              <a:rPr lang="ru-RU" sz="900" dirty="0" smtClean="0"/>
              <a:t> </a:t>
            </a:r>
            <a:r>
              <a:rPr lang="ru-RU" sz="900" dirty="0" err="1" smtClean="0"/>
              <a:t>Interner</a:t>
            </a:r>
            <a:r>
              <a:rPr lang="ru-RU" sz="900" dirty="0" smtClean="0"/>
              <a:t> </a:t>
            </a:r>
            <a:r>
              <a:rPr lang="ru-RU" sz="900" dirty="0" err="1" smtClean="0"/>
              <a:t>Explorer</a:t>
            </a:r>
            <a:r>
              <a:rPr lang="ru-RU" sz="900" dirty="0" smtClean="0"/>
              <a:t>. В прошлом квартале этот троянец занимал второе место. Основная задача данного </a:t>
            </a:r>
            <a:r>
              <a:rPr lang="ru-RU" sz="900" dirty="0" err="1" smtClean="0"/>
              <a:t>зловреда</a:t>
            </a:r>
            <a:r>
              <a:rPr lang="ru-RU" sz="900" dirty="0" smtClean="0"/>
              <a:t> — сбор конфиденциальных данных, которые пользователь вводит на различных сайтах.</a:t>
            </a:r>
          </a:p>
          <a:p>
            <a:r>
              <a:rPr lang="ru-RU" sz="900" dirty="0" smtClean="0"/>
              <a:t>Вредоносные файлы распространялись в почте под самыми разнообразными предлогами. Это были и </a:t>
            </a:r>
            <a:r>
              <a:rPr lang="ru-RU" sz="900" dirty="0" err="1" smtClean="0"/>
              <a:t>псевдо-уведомления</a:t>
            </a:r>
            <a:r>
              <a:rPr lang="ru-RU" sz="900" dirty="0" smtClean="0"/>
              <a:t> почтовых и социальных сетей, в которых пользователю предлагалось установить обновление либо сменить пароль, и поддельные открытки, и </a:t>
            </a:r>
            <a:r>
              <a:rPr lang="ru-RU" sz="900" dirty="0" err="1" smtClean="0"/>
              <a:t>псевдо-инвойсы</a:t>
            </a:r>
            <a:r>
              <a:rPr lang="ru-RU" sz="900" dirty="0" smtClean="0"/>
              <a:t> почтовых служб, и подделки под рассылки скандальных новостей, и обещания фотографий обнаженных красоток в приложении, и многое другое. Порой у вирусописателей уже не хватало фантазии, и тогда мы могли видеть весьма лаконичные письма:</a:t>
            </a:r>
          </a:p>
          <a:p>
            <a:pPr>
              <a:lnSpc>
                <a:spcPct val="80000"/>
              </a:lnSpc>
              <a:spcBef>
                <a:spcPct val="0"/>
              </a:spcBef>
            </a:pPr>
            <a:endParaRPr lang="en-US" sz="900"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8A8D5121-1E31-4859-81B9-185FAC64A100}"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nSpc>
                <a:spcPct val="80000"/>
              </a:lnSpc>
              <a:spcBef>
                <a:spcPct val="0"/>
              </a:spcBef>
            </a:pPr>
            <a:r>
              <a:rPr lang="en-US" sz="1100" smtClean="0">
                <a:sym typeface="Calibri" charset="0"/>
              </a:rPr>
              <a:t>Как видно из приведённой диаграммы, в 2008 году скорость появления в Интернете новых образцов вредоносных программ продемонстрировала невиданный скачок. За один 2008 год в Лаборатории Касперского было зарегистрировано порядка 15 млн. новых образцов вредоносного кода, что превысило аналогичный показатель 2007 года почти в 8 раз. В прошлом году новых зловредов было зарегистрировано ещё больше - порядка 17 млн., а общее количество известных образцов к концу прошлого года составило почти 34 млн. На сегодняшний день новые образцы вредоносного кода в сеть Интернет киберпреступниками выпускаются чаще, чем раз в две секунды. Это значит, что в Интернете ежесуточно появляется почти 50 тыс. новых образцов вредоносного кода. </a:t>
            </a:r>
          </a:p>
          <a:p>
            <a:pPr>
              <a:lnSpc>
                <a:spcPct val="80000"/>
              </a:lnSpc>
              <a:spcBef>
                <a:spcPct val="0"/>
              </a:spcBef>
            </a:pPr>
            <a:endParaRPr lang="en-US" sz="1100" smtClean="0">
              <a:sym typeface="Calibri" charset="0"/>
            </a:endParaRPr>
          </a:p>
          <a:p>
            <a:pPr>
              <a:lnSpc>
                <a:spcPct val="80000"/>
              </a:lnSpc>
              <a:spcBef>
                <a:spcPct val="0"/>
              </a:spcBef>
            </a:pPr>
            <a:r>
              <a:rPr lang="en-US" sz="1100" smtClean="0">
                <a:sym typeface="Calibri" charset="0"/>
              </a:rPr>
              <a:t>Кроме того, в 2009 году отчётливо обозначилась тенденция к усложнению новых зловредов. Вирусописателями всё активнее применяются технологии </a:t>
            </a:r>
            <a:r>
              <a:rPr lang="en-US" sz="1100" smtClean="0">
                <a:latin typeface="Calibri Bold" charset="0"/>
                <a:sym typeface="Calibri Bold" charset="0"/>
              </a:rPr>
              <a:t>маскировки </a:t>
            </a:r>
            <a:r>
              <a:rPr lang="en-US" sz="1100" smtClean="0">
                <a:sym typeface="Calibri" charset="0"/>
              </a:rPr>
              <a:t>вирусов и троянских программ в заражённой системе, технологии их </a:t>
            </a:r>
            <a:r>
              <a:rPr lang="en-US" sz="1100" smtClean="0">
                <a:latin typeface="Calibri Bold" charset="0"/>
                <a:sym typeface="Calibri Bold" charset="0"/>
              </a:rPr>
              <a:t>самозащиты</a:t>
            </a:r>
            <a:r>
              <a:rPr lang="en-US" sz="1100" smtClean="0">
                <a:sym typeface="Calibri" charset="0"/>
              </a:rPr>
              <a:t> от антивирусных программ, совершенствуются методы </a:t>
            </a:r>
            <a:r>
              <a:rPr lang="en-US" sz="1100" smtClean="0">
                <a:latin typeface="Calibri Bold" charset="0"/>
                <a:sym typeface="Calibri Bold" charset="0"/>
              </a:rPr>
              <a:t>противодействия детектированию</a:t>
            </a:r>
            <a:r>
              <a:rPr lang="en-US" sz="1100" smtClean="0">
                <a:sym typeface="Calibri" charset="0"/>
              </a:rPr>
              <a:t>, создаются новые методы </a:t>
            </a:r>
            <a:r>
              <a:rPr lang="en-US" sz="1100" smtClean="0">
                <a:latin typeface="Calibri Bold" charset="0"/>
                <a:sym typeface="Calibri Bold" charset="0"/>
              </a:rPr>
              <a:t>автоматического распространения</a:t>
            </a:r>
            <a:r>
              <a:rPr lang="en-US" sz="1100" smtClean="0">
                <a:sym typeface="Calibri" charset="0"/>
              </a:rPr>
              <a:t>. Всё это отчётливо видно на примерах таких зловредов как </a:t>
            </a:r>
            <a:r>
              <a:rPr lang="en-US" sz="1100" smtClean="0">
                <a:latin typeface="Calibri Bold" charset="0"/>
                <a:sym typeface="Calibri Bold" charset="0"/>
              </a:rPr>
              <a:t>Kido, Sinowal, TDSS</a:t>
            </a:r>
            <a:r>
              <a:rPr lang="en-US" sz="1100" smtClean="0">
                <a:sym typeface="Calibri" charset="0"/>
              </a:rPr>
              <a:t>. </a:t>
            </a:r>
          </a:p>
          <a:p>
            <a:pPr>
              <a:lnSpc>
                <a:spcPct val="80000"/>
              </a:lnSpc>
              <a:spcBef>
                <a:spcPct val="0"/>
              </a:spcBef>
            </a:pPr>
            <a:r>
              <a:rPr lang="en-US" sz="1100" smtClean="0">
                <a:sym typeface="Calibri" charset="0"/>
              </a:rPr>
              <a:t>В 2009 году появился первый самоподдерживающийся ботнет из веб-сайтов, созданный на основе троянца </a:t>
            </a:r>
            <a:r>
              <a:rPr lang="en-US" sz="1100" smtClean="0">
                <a:latin typeface="Calibri Bold" charset="0"/>
                <a:sym typeface="Calibri Bold" charset="0"/>
              </a:rPr>
              <a:t>Gumblar</a:t>
            </a:r>
            <a:r>
              <a:rPr lang="en-US" sz="1100" smtClean="0">
                <a:sym typeface="Calibri" charset="0"/>
              </a:rPr>
              <a:t>. Впервые в истории вирусной индустрии вся технологическая цепочка построения ботнета была реализована в автоматическом режиме, что очень быстро принесло авторам свои плоды - ботнет Gumblar очень быстро разросся до огромных размеров, а сам троянец занял второе место в хитпараде вирусов, наиболее часто осуществляющих попытки заражения пользовательских компьютеров.</a:t>
            </a:r>
          </a:p>
          <a:p>
            <a:pPr>
              <a:lnSpc>
                <a:spcPct val="80000"/>
              </a:lnSpc>
              <a:spcBef>
                <a:spcPct val="0"/>
              </a:spcBef>
            </a:pPr>
            <a:endParaRPr lang="en-US" sz="1100" smtClean="0">
              <a:sym typeface="Calibri" charset="0"/>
            </a:endParaRPr>
          </a:p>
          <a:p>
            <a:pPr>
              <a:lnSpc>
                <a:spcPct val="80000"/>
              </a:lnSpc>
              <a:spcBef>
                <a:spcPct val="0"/>
              </a:spcBef>
            </a:pPr>
            <a:r>
              <a:rPr lang="en-US" sz="1100" smtClean="0">
                <a:sym typeface="Calibri" charset="0"/>
              </a:rPr>
              <a:t>Есть все основания ожидать, что в 2010 году сформировавшиеся тенденции мира вирусной индустрии продолжатся, и ситуация с вирусными угрозами будет в среднесрочной перспективе только усугубляться.</a:t>
            </a:r>
          </a:p>
          <a:p>
            <a:pPr>
              <a:lnSpc>
                <a:spcPct val="80000"/>
              </a:lnSpc>
              <a:spcBef>
                <a:spcPct val="0"/>
              </a:spcBef>
            </a:pPr>
            <a:endParaRPr lang="en-US" sz="1500" smtClean="0">
              <a:solidFill>
                <a:srgbClr val="262626"/>
              </a:solidFill>
              <a:latin typeface="Marker Felt" charset="0"/>
              <a:sym typeface="Marker Felt" charset="0"/>
            </a:endParaRPr>
          </a:p>
          <a:p>
            <a:pPr>
              <a:lnSpc>
                <a:spcPct val="80000"/>
              </a:lnSpc>
              <a:spcBef>
                <a:spcPct val="0"/>
              </a:spcBef>
            </a:pPr>
            <a:endParaRPr lang="en-US" sz="1100" smtClean="0"/>
          </a:p>
        </p:txBody>
      </p:sp>
      <p:sp>
        <p:nvSpPr>
          <p:cNvPr id="69636" name="Slide Number Placeholder 3"/>
          <p:cNvSpPr>
            <a:spLocks noGrp="1"/>
          </p:cNvSpPr>
          <p:nvPr>
            <p:ph type="sldNum" sz="quarter" idx="5"/>
          </p:nvPr>
        </p:nvSpPr>
        <p:spPr bwMode="auto">
          <a:noFill/>
          <a:ln>
            <a:miter lim="800000"/>
            <a:headEnd/>
            <a:tailEnd/>
          </a:ln>
        </p:spPr>
        <p:txBody>
          <a:bodyPr/>
          <a:lstStyle/>
          <a:p>
            <a:fld id="{128B0997-C107-4674-8369-BD8BB8166210}"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r>
              <a:rPr lang="ru-RU" dirty="0" smtClean="0"/>
              <a:t>В TOP 5 вошли различные троянцы, </a:t>
            </a:r>
            <a:r>
              <a:rPr lang="ru-RU" dirty="0" err="1" smtClean="0"/>
              <a:t>эксплойты</a:t>
            </a:r>
            <a:r>
              <a:rPr lang="ru-RU" dirty="0" smtClean="0"/>
              <a:t> и рекламное ПО, причем практически половина (48%) всех </a:t>
            </a:r>
            <a:r>
              <a:rPr lang="ru-RU" dirty="0" err="1" smtClean="0"/>
              <a:t>детектов</a:t>
            </a:r>
            <a:r>
              <a:rPr lang="ru-RU" dirty="0" smtClean="0"/>
              <a:t> в интернете пришлась на программы категории </a:t>
            </a:r>
            <a:r>
              <a:rPr lang="ru-RU" dirty="0" err="1" smtClean="0"/>
              <a:t>Trojan</a:t>
            </a:r>
            <a:r>
              <a:rPr lang="ru-RU" dirty="0" smtClean="0"/>
              <a:t>. 57% от их числа представляли собой вредоносные </a:t>
            </a:r>
            <a:r>
              <a:rPr lang="ru-RU" dirty="0" err="1" smtClean="0"/>
              <a:t>скрипты</a:t>
            </a:r>
            <a:r>
              <a:rPr lang="ru-RU" dirty="0" smtClean="0"/>
              <a:t>, внедренные злоумышленниками на различные сайты. В число таких сайтов попали и легитимные, с многотысячной, а в некоторых случаях и многомиллионной аудиторией. Эти </a:t>
            </a:r>
            <a:r>
              <a:rPr lang="ru-RU" dirty="0" err="1" smtClean="0"/>
              <a:t>скрипты</a:t>
            </a:r>
            <a:r>
              <a:rPr lang="ru-RU" dirty="0" smtClean="0"/>
              <a:t> детектируются как </a:t>
            </a:r>
            <a:r>
              <a:rPr lang="ru-RU" dirty="0" err="1" smtClean="0"/>
              <a:t>Trojan.Script.Iframer</a:t>
            </a:r>
            <a:r>
              <a:rPr lang="ru-RU" dirty="0" smtClean="0"/>
              <a:t> и </a:t>
            </a:r>
            <a:r>
              <a:rPr lang="ru-RU" dirty="0" err="1" smtClean="0"/>
              <a:t>Trojan.Script.Generic</a:t>
            </a:r>
            <a:r>
              <a:rPr lang="ru-RU" dirty="0" smtClean="0"/>
              <a:t> </a:t>
            </a:r>
            <a:r>
              <a:rPr lang="ru-RU" dirty="0" err="1" smtClean="0"/>
              <a:t>и</a:t>
            </a:r>
            <a:r>
              <a:rPr lang="ru-RU" dirty="0" smtClean="0"/>
              <a:t> заставляют пользователя по невидимой в окне браузера ссылке перейти на страницу злоумышленников. Обычно ссылки ведут на страницы с </a:t>
            </a:r>
            <a:r>
              <a:rPr lang="ru-RU" dirty="0" err="1" smtClean="0"/>
              <a:t>эксплойтами</a:t>
            </a:r>
            <a:r>
              <a:rPr lang="ru-RU" dirty="0" smtClean="0"/>
              <a:t> (в более профессиональных схемах с наборами </a:t>
            </a:r>
            <a:r>
              <a:rPr lang="ru-RU" dirty="0" err="1" smtClean="0"/>
              <a:t>эксплойтов</a:t>
            </a:r>
            <a:r>
              <a:rPr lang="ru-RU" dirty="0" smtClean="0"/>
              <a:t>), которые позволяют злоумышленникам сделать первый шаг в обход обороны компьютера и, в конечном счете, загрузить и запустить любой файл. Более подробно об </a:t>
            </a:r>
            <a:r>
              <a:rPr lang="ru-RU" dirty="0" err="1" smtClean="0"/>
              <a:t>эксплойтах</a:t>
            </a:r>
            <a:r>
              <a:rPr lang="ru-RU" dirty="0" smtClean="0"/>
              <a:t> мы поговорим далее. </a:t>
            </a:r>
          </a:p>
          <a:p>
            <a:r>
              <a:rPr lang="ru-RU" dirty="0" smtClean="0"/>
              <a:t>На долю рекламного ПО (</a:t>
            </a:r>
            <a:r>
              <a:rPr lang="ru-RU" dirty="0" err="1" smtClean="0"/>
              <a:t>AdWare</a:t>
            </a:r>
            <a:r>
              <a:rPr lang="ru-RU" dirty="0" smtClean="0"/>
              <a:t>) пришлось 7,15% всех </a:t>
            </a:r>
            <a:r>
              <a:rPr lang="ru-RU" dirty="0" err="1" smtClean="0"/>
              <a:t>детектов</a:t>
            </a:r>
            <a:r>
              <a:rPr lang="ru-RU" dirty="0" smtClean="0"/>
              <a:t>. В прошлом квартале 70% </a:t>
            </a:r>
            <a:r>
              <a:rPr lang="ru-RU" dirty="0" err="1" smtClean="0"/>
              <a:t>задетектированных</a:t>
            </a:r>
            <a:r>
              <a:rPr lang="ru-RU" dirty="0" smtClean="0"/>
              <a:t> рекламных программ составили программы семейств </a:t>
            </a:r>
            <a:r>
              <a:rPr lang="ru-RU" dirty="0" err="1" smtClean="0"/>
              <a:t>Zwangi</a:t>
            </a:r>
            <a:r>
              <a:rPr lang="ru-RU" dirty="0" smtClean="0"/>
              <a:t> и </a:t>
            </a:r>
            <a:r>
              <a:rPr lang="ru-RU" dirty="0" err="1" smtClean="0"/>
              <a:t>Boran</a:t>
            </a:r>
            <a:r>
              <a:rPr lang="ru-RU" dirty="0" smtClean="0"/>
              <a:t>. В этом квартале пальму первенства у них отобрали семейства </a:t>
            </a:r>
            <a:r>
              <a:rPr lang="ru-RU" dirty="0" err="1" smtClean="0"/>
              <a:t>Shopper</a:t>
            </a:r>
            <a:r>
              <a:rPr lang="ru-RU" dirty="0" smtClean="0"/>
              <a:t> (26,06%) и </a:t>
            </a:r>
            <a:r>
              <a:rPr lang="ru-RU" dirty="0" err="1" smtClean="0"/>
              <a:t>FunWeb</a:t>
            </a:r>
            <a:r>
              <a:rPr lang="ru-RU" dirty="0" smtClean="0"/>
              <a:t> (22,81%), на которые в сумме пришлось 49% </a:t>
            </a:r>
            <a:r>
              <a:rPr lang="ru-RU" dirty="0" err="1" smtClean="0"/>
              <a:t>детектов</a:t>
            </a:r>
            <a:r>
              <a:rPr lang="ru-RU" dirty="0" smtClean="0"/>
              <a:t> </a:t>
            </a:r>
            <a:r>
              <a:rPr lang="ru-RU" dirty="0" err="1" smtClean="0"/>
              <a:t>AdWare</a:t>
            </a:r>
            <a:r>
              <a:rPr lang="ru-RU" dirty="0" smtClean="0"/>
              <a:t>. </a:t>
            </a:r>
          </a:p>
          <a:p>
            <a:r>
              <a:rPr lang="ru-RU" dirty="0" smtClean="0"/>
              <a:t>Больше трети </a:t>
            </a:r>
            <a:r>
              <a:rPr lang="ru-RU" dirty="0" err="1" smtClean="0"/>
              <a:t>детектов</a:t>
            </a:r>
            <a:r>
              <a:rPr lang="ru-RU" dirty="0" smtClean="0"/>
              <a:t> </a:t>
            </a:r>
            <a:r>
              <a:rPr lang="ru-RU" dirty="0" err="1" smtClean="0"/>
              <a:t>Shopper</a:t>
            </a:r>
            <a:r>
              <a:rPr lang="ru-RU" dirty="0" smtClean="0"/>
              <a:t>, </a:t>
            </a:r>
            <a:r>
              <a:rPr lang="ru-RU" dirty="0" err="1" smtClean="0"/>
              <a:t>FunWeb</a:t>
            </a:r>
            <a:r>
              <a:rPr lang="ru-RU" dirty="0" smtClean="0"/>
              <a:t> и </a:t>
            </a:r>
            <a:r>
              <a:rPr lang="ru-RU" dirty="0" err="1" smtClean="0"/>
              <a:t>Zwangi</a:t>
            </a:r>
            <a:r>
              <a:rPr lang="ru-RU" dirty="0" smtClean="0"/>
              <a:t> пришлось на компьютеры пользователей из CША и Англии. В то же время 93% </a:t>
            </a:r>
            <a:r>
              <a:rPr lang="ru-RU" dirty="0" err="1" smtClean="0"/>
              <a:t>детектов</a:t>
            </a:r>
            <a:r>
              <a:rPr lang="ru-RU" dirty="0" smtClean="0"/>
              <a:t> </a:t>
            </a:r>
            <a:r>
              <a:rPr lang="ru-RU" dirty="0" err="1" smtClean="0"/>
              <a:t>Boran</a:t>
            </a:r>
            <a:r>
              <a:rPr lang="ru-RU" dirty="0" smtClean="0"/>
              <a:t>, доля которого в целом уменьшилась на 8%, были зафиксированы на компьютерах пользователей из Китая. </a:t>
            </a:r>
          </a:p>
          <a:p>
            <a:r>
              <a:rPr lang="ru-RU" dirty="0" smtClean="0"/>
              <a:t>Увеличение доли </a:t>
            </a:r>
            <a:r>
              <a:rPr lang="ru-RU" dirty="0" err="1" smtClean="0"/>
              <a:t>Shopper</a:t>
            </a:r>
            <a:r>
              <a:rPr lang="ru-RU" dirty="0" smtClean="0"/>
              <a:t>, который представляет собой надстройку с советами по лучшим ценам на товары в интернете, связано с новой схемой его распространения — в установочных пакетах вместе с бесплатными программами, распространяемыми по лицензии GPL. При установке такой программы, полученной из неофициального источника, «в нагрузку» на компьютер пользователя попадала программа Adware.Win32.Shopper. </a:t>
            </a:r>
          </a:p>
          <a:p>
            <a:pPr>
              <a:spcBef>
                <a:spcPct val="0"/>
              </a:spcBef>
            </a:pPr>
            <a:endParaRPr lang="ru-RU" dirty="0" smtClean="0">
              <a:latin typeface="Times" charset="0"/>
              <a:cs typeface="Times" charset="0"/>
              <a:sym typeface="Times" charset="0"/>
            </a:endParaRPr>
          </a:p>
          <a:p>
            <a:pPr>
              <a:spcBef>
                <a:spcPct val="0"/>
              </a:spcBef>
            </a:pPr>
            <a:endParaRPr lang="ru-RU" dirty="0" smtClean="0">
              <a:latin typeface="Times" charset="0"/>
              <a:cs typeface="Times" charset="0"/>
              <a:sym typeface="Times" charset="0"/>
            </a:endParaRPr>
          </a:p>
          <a:p>
            <a:pPr>
              <a:spcBef>
                <a:spcPct val="0"/>
              </a:spcBef>
            </a:pPr>
            <a:endParaRPr lang="ru-RU" dirty="0" smtClean="0">
              <a:latin typeface="Times" charset="0"/>
              <a:cs typeface="Times" charset="0"/>
              <a:sym typeface="Times" charset="0"/>
            </a:endParaRPr>
          </a:p>
          <a:p>
            <a:pPr>
              <a:spcBef>
                <a:spcPct val="0"/>
              </a:spcBef>
            </a:pPr>
            <a:endParaRPr lang="ru-RU" dirty="0" smtClean="0">
              <a:latin typeface="Times" charset="0"/>
              <a:cs typeface="Times" charset="0"/>
              <a:sym typeface="Times" charset="0"/>
            </a:endParaRPr>
          </a:p>
          <a:p>
            <a:pPr>
              <a:spcBef>
                <a:spcPct val="0"/>
              </a:spcBef>
            </a:pPr>
            <a:r>
              <a:rPr lang="en-US" dirty="0" err="1" smtClean="0">
                <a:latin typeface="Times" charset="0"/>
                <a:cs typeface="Times" charset="0"/>
                <a:sym typeface="Times" charset="0"/>
              </a:rPr>
              <a:t>Львиную</a:t>
            </a:r>
            <a:r>
              <a:rPr lang="en-US" dirty="0" smtClean="0">
                <a:latin typeface="Times" charset="0"/>
                <a:cs typeface="Times" charset="0"/>
                <a:sym typeface="Times" charset="0"/>
              </a:rPr>
              <a:t> </a:t>
            </a:r>
            <a:r>
              <a:rPr lang="en-US" dirty="0" err="1" smtClean="0">
                <a:latin typeface="Times" charset="0"/>
                <a:cs typeface="Times" charset="0"/>
                <a:sym typeface="Times" charset="0"/>
              </a:rPr>
              <a:t>долю</a:t>
            </a:r>
            <a:r>
              <a:rPr lang="en-US" dirty="0" smtClean="0">
                <a:latin typeface="Times" charset="0"/>
                <a:cs typeface="Times" charset="0"/>
                <a:sym typeface="Times" charset="0"/>
              </a:rPr>
              <a:t> </a:t>
            </a:r>
            <a:r>
              <a:rPr lang="en-US" dirty="0" err="1" smtClean="0">
                <a:latin typeface="Times" charset="0"/>
                <a:cs typeface="Times" charset="0"/>
                <a:sym typeface="Times" charset="0"/>
              </a:rPr>
              <a:t>детектов</a:t>
            </a:r>
            <a:r>
              <a:rPr lang="en-US" dirty="0" smtClean="0">
                <a:latin typeface="Times" charset="0"/>
                <a:cs typeface="Times" charset="0"/>
                <a:sym typeface="Times" charset="0"/>
              </a:rPr>
              <a:t> </a:t>
            </a:r>
            <a:r>
              <a:rPr lang="en-US" dirty="0" err="1" smtClean="0">
                <a:latin typeface="Times" charset="0"/>
                <a:cs typeface="Times" charset="0"/>
                <a:sym typeface="Times" charset="0"/>
              </a:rPr>
              <a:t>составляют</a:t>
            </a:r>
            <a:r>
              <a:rPr lang="en-US" dirty="0" smtClean="0">
                <a:latin typeface="Times" charset="0"/>
                <a:cs typeface="Times" charset="0"/>
                <a:sym typeface="Times" charset="0"/>
              </a:rPr>
              <a:t> </a:t>
            </a:r>
            <a:r>
              <a:rPr lang="en-US" dirty="0" err="1" smtClean="0">
                <a:latin typeface="Times" charset="0"/>
                <a:cs typeface="Times" charset="0"/>
                <a:sym typeface="Times" charset="0"/>
              </a:rPr>
              <a:t>семейства</a:t>
            </a:r>
            <a:r>
              <a:rPr lang="en-US" dirty="0" smtClean="0">
                <a:latin typeface="Times" charset="0"/>
                <a:cs typeface="Times" charset="0"/>
                <a:sym typeface="Times" charset="0"/>
              </a:rPr>
              <a:t> </a:t>
            </a:r>
            <a:r>
              <a:rPr lang="en-US" dirty="0" err="1" smtClean="0">
                <a:latin typeface="Times" charset="0"/>
                <a:cs typeface="Times" charset="0"/>
                <a:sym typeface="Times" charset="0"/>
              </a:rPr>
              <a:t>зловредов</a:t>
            </a:r>
            <a:r>
              <a:rPr lang="en-US" dirty="0" smtClean="0">
                <a:latin typeface="Times" charset="0"/>
                <a:cs typeface="Times" charset="0"/>
                <a:sym typeface="Times" charset="0"/>
              </a:rPr>
              <a:t>, </a:t>
            </a:r>
            <a:r>
              <a:rPr lang="en-US" dirty="0" err="1" smtClean="0">
                <a:latin typeface="Times" charset="0"/>
                <a:cs typeface="Times" charset="0"/>
                <a:sym typeface="Times" charset="0"/>
              </a:rPr>
              <a:t>представляющие</a:t>
            </a:r>
            <a:r>
              <a:rPr lang="en-US" dirty="0" smtClean="0">
                <a:latin typeface="Times" charset="0"/>
                <a:cs typeface="Times" charset="0"/>
                <a:sym typeface="Times" charset="0"/>
              </a:rPr>
              <a:t> </a:t>
            </a:r>
            <a:r>
              <a:rPr lang="en-US" dirty="0" err="1" smtClean="0">
                <a:latin typeface="Times" charset="0"/>
                <a:cs typeface="Times" charset="0"/>
                <a:sym typeface="Times" charset="0"/>
              </a:rPr>
              <a:t>из</a:t>
            </a:r>
            <a:r>
              <a:rPr lang="en-US" dirty="0" smtClean="0">
                <a:latin typeface="Times" charset="0"/>
                <a:cs typeface="Times" charset="0"/>
                <a:sym typeface="Times" charset="0"/>
              </a:rPr>
              <a:t> </a:t>
            </a:r>
            <a:r>
              <a:rPr lang="en-US" dirty="0" err="1" smtClean="0">
                <a:latin typeface="Times" charset="0"/>
                <a:cs typeface="Times" charset="0"/>
                <a:sym typeface="Times" charset="0"/>
              </a:rPr>
              <a:t>себя</a:t>
            </a:r>
            <a:r>
              <a:rPr lang="en-US" dirty="0" smtClean="0">
                <a:latin typeface="Times" charset="0"/>
                <a:cs typeface="Times" charset="0"/>
                <a:sym typeface="Times" charset="0"/>
              </a:rPr>
              <a:t> html-</a:t>
            </a:r>
            <a:r>
              <a:rPr lang="en-US" dirty="0" err="1" smtClean="0">
                <a:latin typeface="Times" charset="0"/>
                <a:cs typeface="Times" charset="0"/>
                <a:sym typeface="Times" charset="0"/>
              </a:rPr>
              <a:t>коды</a:t>
            </a:r>
            <a:r>
              <a:rPr lang="en-US" dirty="0" smtClean="0">
                <a:latin typeface="Times" charset="0"/>
                <a:cs typeface="Times" charset="0"/>
                <a:sym typeface="Times" charset="0"/>
              </a:rPr>
              <a:t> </a:t>
            </a:r>
            <a:r>
              <a:rPr lang="en-US" dirty="0" err="1" smtClean="0">
                <a:latin typeface="Times" charset="0"/>
                <a:cs typeface="Times" charset="0"/>
                <a:sym typeface="Times" charset="0"/>
              </a:rPr>
              <a:t>или</a:t>
            </a:r>
            <a:r>
              <a:rPr lang="en-US" dirty="0" smtClean="0">
                <a:latin typeface="Times" charset="0"/>
                <a:cs typeface="Times" charset="0"/>
                <a:sym typeface="Times" charset="0"/>
              </a:rPr>
              <a:t> </a:t>
            </a:r>
            <a:r>
              <a:rPr lang="en-US" dirty="0" err="1" smtClean="0">
                <a:latin typeface="Times" charset="0"/>
                <a:cs typeface="Times" charset="0"/>
                <a:sym typeface="Times" charset="0"/>
              </a:rPr>
              <a:t>скрипты</a:t>
            </a:r>
            <a:r>
              <a:rPr lang="en-US" dirty="0" smtClean="0">
                <a:latin typeface="Times" charset="0"/>
                <a:cs typeface="Times" charset="0"/>
                <a:sym typeface="Times" charset="0"/>
              </a:rPr>
              <a:t>, </a:t>
            </a:r>
            <a:r>
              <a:rPr lang="en-US" dirty="0" err="1" smtClean="0">
                <a:latin typeface="Times" charset="0"/>
                <a:cs typeface="Times" charset="0"/>
                <a:sym typeface="Times" charset="0"/>
              </a:rPr>
              <a:t>которые</a:t>
            </a:r>
            <a:r>
              <a:rPr lang="en-US" dirty="0" smtClean="0">
                <a:latin typeface="Times" charset="0"/>
                <a:cs typeface="Times" charset="0"/>
                <a:sym typeface="Times" charset="0"/>
              </a:rPr>
              <a:t> </a:t>
            </a:r>
            <a:r>
              <a:rPr lang="en-US" dirty="0" err="1" smtClean="0">
                <a:latin typeface="Times" charset="0"/>
                <a:cs typeface="Times" charset="0"/>
                <a:sym typeface="Times" charset="0"/>
              </a:rPr>
              <a:t>вставляются</a:t>
            </a:r>
            <a:r>
              <a:rPr lang="en-US" dirty="0" smtClean="0">
                <a:latin typeface="Times" charset="0"/>
                <a:cs typeface="Times" charset="0"/>
                <a:sym typeface="Times" charset="0"/>
              </a:rPr>
              <a:t> </a:t>
            </a:r>
            <a:r>
              <a:rPr lang="en-US" dirty="0" err="1" smtClean="0">
                <a:latin typeface="Times" charset="0"/>
                <a:cs typeface="Times" charset="0"/>
                <a:sym typeface="Times" charset="0"/>
              </a:rPr>
              <a:t>злоумышленниками</a:t>
            </a:r>
            <a:r>
              <a:rPr lang="en-US" dirty="0" smtClean="0">
                <a:latin typeface="Times" charset="0"/>
                <a:cs typeface="Times" charset="0"/>
                <a:sym typeface="Times" charset="0"/>
              </a:rPr>
              <a:t> в </a:t>
            </a:r>
            <a:r>
              <a:rPr lang="en-US" dirty="0" err="1" smtClean="0">
                <a:latin typeface="Times" charset="0"/>
                <a:cs typeface="Times" charset="0"/>
                <a:sym typeface="Times" charset="0"/>
              </a:rPr>
              <a:t>основном</a:t>
            </a:r>
            <a:r>
              <a:rPr lang="en-US" dirty="0" smtClean="0">
                <a:latin typeface="Times" charset="0"/>
                <a:cs typeface="Times" charset="0"/>
                <a:sym typeface="Times" charset="0"/>
              </a:rPr>
              <a:t> </a:t>
            </a:r>
            <a:r>
              <a:rPr lang="en-US" dirty="0" err="1" smtClean="0">
                <a:latin typeface="Times" charset="0"/>
                <a:cs typeface="Times" charset="0"/>
                <a:sym typeface="Times" charset="0"/>
              </a:rPr>
              <a:t>на</a:t>
            </a:r>
            <a:r>
              <a:rPr lang="en-US" dirty="0" smtClean="0">
                <a:latin typeface="Times" charset="0"/>
                <a:cs typeface="Times" charset="0"/>
                <a:sym typeface="Times" charset="0"/>
              </a:rPr>
              <a:t> </a:t>
            </a:r>
            <a:r>
              <a:rPr lang="en-US" dirty="0" err="1" smtClean="0">
                <a:latin typeface="Times" charset="0"/>
                <a:cs typeface="Times" charset="0"/>
                <a:sym typeface="Times" charset="0"/>
              </a:rPr>
              <a:t>легитимные</a:t>
            </a:r>
            <a:r>
              <a:rPr lang="en-US" dirty="0" smtClean="0">
                <a:latin typeface="Times" charset="0"/>
                <a:cs typeface="Times" charset="0"/>
                <a:sym typeface="Times" charset="0"/>
              </a:rPr>
              <a:t> </a:t>
            </a:r>
            <a:r>
              <a:rPr lang="en-US" dirty="0" err="1" smtClean="0">
                <a:latin typeface="Times" charset="0"/>
                <a:cs typeface="Times" charset="0"/>
                <a:sym typeface="Times" charset="0"/>
              </a:rPr>
              <a:t>сайты</a:t>
            </a:r>
            <a:r>
              <a:rPr lang="en-US" dirty="0" smtClean="0">
                <a:latin typeface="Times" charset="0"/>
                <a:cs typeface="Times" charset="0"/>
                <a:sym typeface="Times" charset="0"/>
              </a:rPr>
              <a:t>. К </a:t>
            </a:r>
            <a:r>
              <a:rPr lang="en-US" dirty="0" err="1" smtClean="0">
                <a:latin typeface="Times" charset="0"/>
                <a:cs typeface="Times" charset="0"/>
                <a:sym typeface="Times" charset="0"/>
              </a:rPr>
              <a:t>ним</a:t>
            </a:r>
            <a:r>
              <a:rPr lang="en-US" dirty="0" smtClean="0">
                <a:latin typeface="Times" charset="0"/>
                <a:cs typeface="Times" charset="0"/>
                <a:sym typeface="Times" charset="0"/>
              </a:rPr>
              <a:t> </a:t>
            </a:r>
            <a:r>
              <a:rPr lang="en-US" dirty="0" err="1" smtClean="0">
                <a:latin typeface="Times" charset="0"/>
                <a:cs typeface="Times" charset="0"/>
                <a:sym typeface="Times" charset="0"/>
              </a:rPr>
              <a:t>относятся</a:t>
            </a:r>
            <a:r>
              <a:rPr lang="en-US" dirty="0" smtClean="0">
                <a:latin typeface="Times" charset="0"/>
                <a:cs typeface="Times" charset="0"/>
                <a:sym typeface="Times" charset="0"/>
              </a:rPr>
              <a:t> </a:t>
            </a:r>
            <a:r>
              <a:rPr lang="en-US" dirty="0" err="1" smtClean="0">
                <a:latin typeface="Times" charset="0"/>
                <a:cs typeface="Times" charset="0"/>
                <a:sym typeface="Times" charset="0"/>
              </a:rPr>
              <a:t>Iframer</a:t>
            </a:r>
            <a:r>
              <a:rPr lang="en-US" dirty="0" smtClean="0">
                <a:latin typeface="Times" charset="0"/>
                <a:cs typeface="Times" charset="0"/>
                <a:sym typeface="Times" charset="0"/>
              </a:rPr>
              <a:t>, </a:t>
            </a:r>
            <a:r>
              <a:rPr lang="en-US" dirty="0" err="1" smtClean="0">
                <a:latin typeface="Times" charset="0"/>
                <a:cs typeface="Times" charset="0"/>
                <a:sym typeface="Times" charset="0"/>
              </a:rPr>
              <a:t>Iframe</a:t>
            </a:r>
            <a:r>
              <a:rPr lang="en-US" dirty="0" smtClean="0">
                <a:latin typeface="Times" charset="0"/>
                <a:cs typeface="Times" charset="0"/>
                <a:sym typeface="Times" charset="0"/>
              </a:rPr>
              <a:t>, Redirector и </a:t>
            </a:r>
            <a:r>
              <a:rPr lang="en-US" dirty="0" err="1" smtClean="0">
                <a:latin typeface="Times" charset="0"/>
                <a:cs typeface="Times" charset="0"/>
                <a:sym typeface="Times" charset="0"/>
              </a:rPr>
              <a:t>большая</a:t>
            </a:r>
            <a:r>
              <a:rPr lang="en-US" dirty="0" smtClean="0">
                <a:latin typeface="Times" charset="0"/>
                <a:cs typeface="Times" charset="0"/>
                <a:sym typeface="Times" charset="0"/>
              </a:rPr>
              <a:t> </a:t>
            </a:r>
            <a:r>
              <a:rPr lang="en-US" dirty="0" err="1" smtClean="0">
                <a:latin typeface="Times" charset="0"/>
                <a:cs typeface="Times" charset="0"/>
                <a:sym typeface="Times" charset="0"/>
              </a:rPr>
              <a:t>часть</a:t>
            </a:r>
            <a:r>
              <a:rPr lang="en-US" dirty="0" smtClean="0">
                <a:latin typeface="Times" charset="0"/>
                <a:cs typeface="Times" charset="0"/>
                <a:sym typeface="Times" charset="0"/>
              </a:rPr>
              <a:t> </a:t>
            </a:r>
            <a:r>
              <a:rPr lang="en-US" dirty="0" err="1" smtClean="0">
                <a:latin typeface="Times" charset="0"/>
                <a:cs typeface="Times" charset="0"/>
                <a:sym typeface="Times" charset="0"/>
              </a:rPr>
              <a:t>зловредов</a:t>
            </a:r>
            <a:r>
              <a:rPr lang="en-US" dirty="0" smtClean="0">
                <a:latin typeface="Times" charset="0"/>
                <a:cs typeface="Times" charset="0"/>
                <a:sym typeface="Times" charset="0"/>
              </a:rPr>
              <a:t>, </a:t>
            </a:r>
            <a:r>
              <a:rPr lang="en-US" dirty="0" err="1" smtClean="0">
                <a:latin typeface="Times" charset="0"/>
                <a:cs typeface="Times" charset="0"/>
                <a:sym typeface="Times" charset="0"/>
              </a:rPr>
              <a:t>задетектированных</a:t>
            </a:r>
            <a:r>
              <a:rPr lang="en-US" dirty="0" smtClean="0">
                <a:latin typeface="Times" charset="0"/>
                <a:cs typeface="Times" charset="0"/>
                <a:sym typeface="Times" charset="0"/>
              </a:rPr>
              <a:t> </a:t>
            </a:r>
            <a:r>
              <a:rPr lang="en-US" dirty="0" err="1" smtClean="0">
                <a:latin typeface="Times" charset="0"/>
                <a:cs typeface="Times" charset="0"/>
                <a:sym typeface="Times" charset="0"/>
              </a:rPr>
              <a:t>эвристически</a:t>
            </a:r>
            <a:r>
              <a:rPr lang="en-US" dirty="0" smtClean="0">
                <a:latin typeface="Times" charset="0"/>
                <a:cs typeface="Times" charset="0"/>
                <a:sym typeface="Times" charset="0"/>
              </a:rPr>
              <a:t> </a:t>
            </a:r>
            <a:r>
              <a:rPr lang="en-US" dirty="0" err="1" smtClean="0">
                <a:latin typeface="Times" charset="0"/>
                <a:cs typeface="Times" charset="0"/>
                <a:sym typeface="Times" charset="0"/>
              </a:rPr>
              <a:t>как</a:t>
            </a:r>
            <a:r>
              <a:rPr lang="en-US" dirty="0" smtClean="0">
                <a:latin typeface="Times" charset="0"/>
                <a:cs typeface="Times" charset="0"/>
                <a:sym typeface="Times" charset="0"/>
              </a:rPr>
              <a:t> Generic. </a:t>
            </a:r>
            <a:r>
              <a:rPr lang="en-US" dirty="0" err="1" smtClean="0">
                <a:latin typeface="Times" charset="0"/>
                <a:cs typeface="Times" charset="0"/>
                <a:sym typeface="Times" charset="0"/>
              </a:rPr>
              <a:t>Основная</a:t>
            </a:r>
            <a:r>
              <a:rPr lang="en-US" dirty="0" smtClean="0">
                <a:latin typeface="Times" charset="0"/>
                <a:cs typeface="Times" charset="0"/>
                <a:sym typeface="Times" charset="0"/>
              </a:rPr>
              <a:t> </a:t>
            </a:r>
            <a:r>
              <a:rPr lang="en-US" dirty="0" err="1" smtClean="0">
                <a:latin typeface="Times" charset="0"/>
                <a:cs typeface="Times" charset="0"/>
                <a:sym typeface="Times" charset="0"/>
              </a:rPr>
              <a:t>идея</a:t>
            </a:r>
            <a:r>
              <a:rPr lang="en-US" dirty="0" smtClean="0">
                <a:latin typeface="Times" charset="0"/>
                <a:cs typeface="Times" charset="0"/>
                <a:sym typeface="Times" charset="0"/>
              </a:rPr>
              <a:t> — </a:t>
            </a:r>
            <a:r>
              <a:rPr lang="en-US" dirty="0" err="1" smtClean="0">
                <a:latin typeface="Times" charset="0"/>
                <a:cs typeface="Times" charset="0"/>
                <a:sym typeface="Times" charset="0"/>
              </a:rPr>
              <a:t>скрытно</a:t>
            </a:r>
            <a:r>
              <a:rPr lang="en-US" dirty="0" smtClean="0">
                <a:latin typeface="Times" charset="0"/>
                <a:cs typeface="Times" charset="0"/>
                <a:sym typeface="Times" charset="0"/>
              </a:rPr>
              <a:t> </a:t>
            </a:r>
            <a:r>
              <a:rPr lang="en-US" dirty="0" err="1" smtClean="0">
                <a:latin typeface="Times" charset="0"/>
                <a:cs typeface="Times" charset="0"/>
                <a:sym typeface="Times" charset="0"/>
              </a:rPr>
              <a:t>перенаправить</a:t>
            </a:r>
            <a:r>
              <a:rPr lang="en-US" dirty="0" smtClean="0">
                <a:latin typeface="Times" charset="0"/>
                <a:cs typeface="Times" charset="0"/>
                <a:sym typeface="Times" charset="0"/>
              </a:rPr>
              <a:t> </a:t>
            </a:r>
            <a:r>
              <a:rPr lang="en-US" dirty="0" err="1" smtClean="0">
                <a:latin typeface="Times" charset="0"/>
                <a:cs typeface="Times" charset="0"/>
                <a:sym typeface="Times" charset="0"/>
              </a:rPr>
              <a:t>пользователя</a:t>
            </a:r>
            <a:r>
              <a:rPr lang="en-US" dirty="0" smtClean="0">
                <a:latin typeface="Times" charset="0"/>
                <a:cs typeface="Times" charset="0"/>
                <a:sym typeface="Times" charset="0"/>
              </a:rPr>
              <a:t> </a:t>
            </a:r>
            <a:r>
              <a:rPr lang="en-US" dirty="0" err="1" smtClean="0">
                <a:latin typeface="Times" charset="0"/>
                <a:cs typeface="Times" charset="0"/>
                <a:sym typeface="Times" charset="0"/>
              </a:rPr>
              <a:t>на</a:t>
            </a:r>
            <a:r>
              <a:rPr lang="en-US" dirty="0" smtClean="0">
                <a:latin typeface="Times" charset="0"/>
                <a:cs typeface="Times" charset="0"/>
                <a:sym typeface="Times" charset="0"/>
              </a:rPr>
              <a:t> </a:t>
            </a:r>
            <a:r>
              <a:rPr lang="en-US" dirty="0" err="1" smtClean="0">
                <a:latin typeface="Times" charset="0"/>
                <a:cs typeface="Times" charset="0"/>
                <a:sym typeface="Times" charset="0"/>
              </a:rPr>
              <a:t>сайт</a:t>
            </a:r>
            <a:r>
              <a:rPr lang="en-US" dirty="0" smtClean="0">
                <a:latin typeface="Times" charset="0"/>
                <a:cs typeface="Times" charset="0"/>
                <a:sym typeface="Times" charset="0"/>
              </a:rPr>
              <a:t> </a:t>
            </a:r>
            <a:r>
              <a:rPr lang="en-US" dirty="0" err="1" smtClean="0">
                <a:latin typeface="Times" charset="0"/>
                <a:cs typeface="Times" charset="0"/>
                <a:sym typeface="Times" charset="0"/>
              </a:rPr>
              <a:t>злоумышленников</a:t>
            </a:r>
            <a:r>
              <a:rPr lang="en-US" dirty="0" smtClean="0">
                <a:latin typeface="Times" charset="0"/>
                <a:cs typeface="Times" charset="0"/>
                <a:sym typeface="Times" charset="0"/>
              </a:rPr>
              <a:t>, </a:t>
            </a:r>
            <a:r>
              <a:rPr lang="en-US" dirty="0" err="1" smtClean="0">
                <a:latin typeface="Times" charset="0"/>
                <a:cs typeface="Times" charset="0"/>
                <a:sym typeface="Times" charset="0"/>
              </a:rPr>
              <a:t>на</a:t>
            </a:r>
            <a:r>
              <a:rPr lang="en-US" dirty="0" smtClean="0">
                <a:latin typeface="Times" charset="0"/>
                <a:cs typeface="Times" charset="0"/>
                <a:sym typeface="Times" charset="0"/>
              </a:rPr>
              <a:t> </a:t>
            </a:r>
            <a:r>
              <a:rPr lang="en-US" dirty="0" err="1" smtClean="0">
                <a:latin typeface="Times" charset="0"/>
                <a:cs typeface="Times" charset="0"/>
                <a:sym typeface="Times" charset="0"/>
              </a:rPr>
              <a:t>котором</a:t>
            </a:r>
            <a:r>
              <a:rPr lang="en-US" dirty="0" smtClean="0">
                <a:latin typeface="Times" charset="0"/>
                <a:cs typeface="Times" charset="0"/>
                <a:sym typeface="Times" charset="0"/>
              </a:rPr>
              <a:t> </a:t>
            </a:r>
            <a:r>
              <a:rPr lang="en-US" dirty="0" err="1" smtClean="0">
                <a:latin typeface="Times" charset="0"/>
                <a:cs typeface="Times" charset="0"/>
                <a:sym typeface="Times" charset="0"/>
              </a:rPr>
              <a:t>находятся</a:t>
            </a:r>
            <a:r>
              <a:rPr lang="en-US" dirty="0" smtClean="0">
                <a:latin typeface="Times" charset="0"/>
                <a:cs typeface="Times" charset="0"/>
                <a:sym typeface="Times" charset="0"/>
              </a:rPr>
              <a:t> </a:t>
            </a:r>
            <a:r>
              <a:rPr lang="en-US" dirty="0" err="1" smtClean="0">
                <a:latin typeface="Times" charset="0"/>
                <a:cs typeface="Times" charset="0"/>
                <a:sym typeface="Times" charset="0"/>
              </a:rPr>
              <a:t>эксплойты</a:t>
            </a:r>
            <a:r>
              <a:rPr lang="en-US" dirty="0" smtClean="0">
                <a:latin typeface="Times" charset="0"/>
                <a:cs typeface="Times" charset="0"/>
                <a:sym typeface="Times" charset="0"/>
              </a:rPr>
              <a:t>. </a:t>
            </a:r>
            <a:r>
              <a:rPr lang="en-US" dirty="0" err="1" smtClean="0">
                <a:latin typeface="Times" charset="0"/>
                <a:cs typeface="Times" charset="0"/>
                <a:sym typeface="Times" charset="0"/>
              </a:rPr>
              <a:t>Часто</a:t>
            </a:r>
            <a:r>
              <a:rPr lang="en-US" dirty="0" smtClean="0">
                <a:latin typeface="Times" charset="0"/>
                <a:cs typeface="Times" charset="0"/>
                <a:sym typeface="Times" charset="0"/>
              </a:rPr>
              <a:t> </a:t>
            </a:r>
            <a:r>
              <a:rPr lang="en-US" dirty="0" err="1" smtClean="0">
                <a:latin typeface="Times" charset="0"/>
                <a:cs typeface="Times" charset="0"/>
                <a:sym typeface="Times" charset="0"/>
              </a:rPr>
              <a:t>для</a:t>
            </a:r>
            <a:r>
              <a:rPr lang="en-US" dirty="0" smtClean="0">
                <a:latin typeface="Times" charset="0"/>
                <a:cs typeface="Times" charset="0"/>
                <a:sym typeface="Times" charset="0"/>
              </a:rPr>
              <a:t> </a:t>
            </a:r>
            <a:r>
              <a:rPr lang="en-US" dirty="0" err="1" smtClean="0">
                <a:latin typeface="Times" charset="0"/>
                <a:cs typeface="Times" charset="0"/>
                <a:sym typeface="Times" charset="0"/>
              </a:rPr>
              <a:t>внедрения</a:t>
            </a:r>
            <a:r>
              <a:rPr lang="en-US" dirty="0" smtClean="0">
                <a:latin typeface="Times" charset="0"/>
                <a:cs typeface="Times" charset="0"/>
                <a:sym typeface="Times" charset="0"/>
              </a:rPr>
              <a:t> </a:t>
            </a:r>
            <a:r>
              <a:rPr lang="en-US" dirty="0" err="1" smtClean="0">
                <a:latin typeface="Times" charset="0"/>
                <a:cs typeface="Times" charset="0"/>
                <a:sym typeface="Times" charset="0"/>
              </a:rPr>
              <a:t>такого</a:t>
            </a:r>
            <a:r>
              <a:rPr lang="en-US" dirty="0" smtClean="0">
                <a:latin typeface="Times" charset="0"/>
                <a:cs typeface="Times" charset="0"/>
                <a:sym typeface="Times" charset="0"/>
              </a:rPr>
              <a:t> </a:t>
            </a:r>
            <a:r>
              <a:rPr lang="en-US" dirty="0" err="1" smtClean="0">
                <a:latin typeface="Times" charset="0"/>
                <a:cs typeface="Times" charset="0"/>
                <a:sym typeface="Times" charset="0"/>
              </a:rPr>
              <a:t>кода</a:t>
            </a:r>
            <a:r>
              <a:rPr lang="en-US" dirty="0" smtClean="0">
                <a:latin typeface="Times" charset="0"/>
                <a:cs typeface="Times" charset="0"/>
                <a:sym typeface="Times" charset="0"/>
              </a:rPr>
              <a:t> </a:t>
            </a:r>
            <a:r>
              <a:rPr lang="en-US" dirty="0" err="1" smtClean="0">
                <a:latin typeface="Times" charset="0"/>
                <a:cs typeface="Times" charset="0"/>
                <a:sym typeface="Times" charset="0"/>
              </a:rPr>
              <a:t>используются</a:t>
            </a:r>
            <a:r>
              <a:rPr lang="en-US" dirty="0" smtClean="0">
                <a:latin typeface="Times" charset="0"/>
                <a:cs typeface="Times" charset="0"/>
                <a:sym typeface="Times" charset="0"/>
              </a:rPr>
              <a:t> </a:t>
            </a:r>
            <a:r>
              <a:rPr lang="en-US" dirty="0" err="1" smtClean="0">
                <a:latin typeface="Times" charset="0"/>
                <a:cs typeface="Times" charset="0"/>
                <a:sym typeface="Times" charset="0"/>
              </a:rPr>
              <a:t>вредоносные</a:t>
            </a:r>
            <a:r>
              <a:rPr lang="en-US" dirty="0" smtClean="0">
                <a:latin typeface="Times" charset="0"/>
                <a:cs typeface="Times" charset="0"/>
                <a:sym typeface="Times" charset="0"/>
              </a:rPr>
              <a:t> </a:t>
            </a:r>
            <a:r>
              <a:rPr lang="en-US" dirty="0" err="1" smtClean="0">
                <a:latin typeface="Times" charset="0"/>
                <a:cs typeface="Times" charset="0"/>
                <a:sym typeface="Times" charset="0"/>
              </a:rPr>
              <a:t>программы</a:t>
            </a:r>
            <a:r>
              <a:rPr lang="en-US" dirty="0" smtClean="0">
                <a:latin typeface="Times" charset="0"/>
                <a:cs typeface="Times" charset="0"/>
                <a:sym typeface="Times" charset="0"/>
              </a:rPr>
              <a:t>. </a:t>
            </a:r>
            <a:r>
              <a:rPr lang="en-US" dirty="0" err="1" smtClean="0">
                <a:latin typeface="Times" charset="0"/>
                <a:cs typeface="Times" charset="0"/>
                <a:sym typeface="Times" charset="0"/>
              </a:rPr>
              <a:t>На</a:t>
            </a:r>
            <a:r>
              <a:rPr lang="en-US" dirty="0" smtClean="0">
                <a:latin typeface="Times" charset="0"/>
                <a:cs typeface="Times" charset="0"/>
                <a:sym typeface="Times" charset="0"/>
              </a:rPr>
              <a:t> </a:t>
            </a:r>
            <a:r>
              <a:rPr lang="en-US" dirty="0" err="1" smtClean="0">
                <a:latin typeface="Times" charset="0"/>
                <a:cs typeface="Times" charset="0"/>
                <a:sym typeface="Times" charset="0"/>
              </a:rPr>
              <a:t>третьем</a:t>
            </a:r>
            <a:r>
              <a:rPr lang="en-US" dirty="0" smtClean="0">
                <a:latin typeface="Times" charset="0"/>
                <a:cs typeface="Times" charset="0"/>
                <a:sym typeface="Times" charset="0"/>
              </a:rPr>
              <a:t> </a:t>
            </a:r>
            <a:r>
              <a:rPr lang="en-US" dirty="0" err="1" smtClean="0">
                <a:latin typeface="Times" charset="0"/>
                <a:cs typeface="Times" charset="0"/>
                <a:sym typeface="Times" charset="0"/>
              </a:rPr>
              <a:t>месте</a:t>
            </a:r>
            <a:r>
              <a:rPr lang="en-US" dirty="0" smtClean="0">
                <a:latin typeface="Times" charset="0"/>
                <a:cs typeface="Times" charset="0"/>
                <a:sym typeface="Times" charset="0"/>
              </a:rPr>
              <a:t> </a:t>
            </a:r>
            <a:r>
              <a:rPr lang="en-US" dirty="0" err="1" smtClean="0">
                <a:latin typeface="Times" charset="0"/>
                <a:cs typeface="Times" charset="0"/>
                <a:sym typeface="Times" charset="0"/>
              </a:rPr>
              <a:t>по</a:t>
            </a:r>
            <a:r>
              <a:rPr lang="en-US" dirty="0" smtClean="0">
                <a:latin typeface="Times" charset="0"/>
                <a:cs typeface="Times" charset="0"/>
                <a:sym typeface="Times" charset="0"/>
              </a:rPr>
              <a:t> </a:t>
            </a:r>
            <a:r>
              <a:rPr lang="en-US" dirty="0" err="1" smtClean="0">
                <a:latin typeface="Times" charset="0"/>
                <a:cs typeface="Times" charset="0"/>
                <a:sym typeface="Times" charset="0"/>
              </a:rPr>
              <a:t>распространенности</a:t>
            </a:r>
            <a:r>
              <a:rPr lang="en-US" dirty="0" smtClean="0">
                <a:latin typeface="Times" charset="0"/>
                <a:cs typeface="Times" charset="0"/>
                <a:sym typeface="Times" charset="0"/>
              </a:rPr>
              <a:t> </a:t>
            </a:r>
            <a:r>
              <a:rPr lang="en-US" dirty="0" err="1" smtClean="0">
                <a:latin typeface="Times" charset="0"/>
                <a:cs typeface="Times" charset="0"/>
                <a:sym typeface="Times" charset="0"/>
              </a:rPr>
              <a:t>мы</a:t>
            </a:r>
            <a:r>
              <a:rPr lang="en-US" dirty="0" smtClean="0">
                <a:latin typeface="Times" charset="0"/>
                <a:cs typeface="Times" charset="0"/>
                <a:sym typeface="Times" charset="0"/>
              </a:rPr>
              <a:t> </a:t>
            </a:r>
            <a:r>
              <a:rPr lang="en-US" dirty="0" err="1" smtClean="0">
                <a:latin typeface="Times" charset="0"/>
                <a:cs typeface="Times" charset="0"/>
                <a:sym typeface="Times" charset="0"/>
              </a:rPr>
              <a:t>видим</a:t>
            </a:r>
            <a:r>
              <a:rPr lang="en-US" dirty="0" smtClean="0">
                <a:latin typeface="Times" charset="0"/>
                <a:cs typeface="Times" charset="0"/>
                <a:sym typeface="Times" charset="0"/>
              </a:rPr>
              <a:t> </a:t>
            </a:r>
            <a:r>
              <a:rPr lang="en-US" dirty="0" err="1" smtClean="0">
                <a:latin typeface="Times" charset="0"/>
                <a:cs typeface="Times" charset="0"/>
                <a:sym typeface="Times" charset="0"/>
              </a:rPr>
              <a:t>семейство</a:t>
            </a:r>
            <a:r>
              <a:rPr lang="en-US" dirty="0" smtClean="0">
                <a:latin typeface="Times" charset="0"/>
                <a:cs typeface="Times" charset="0"/>
                <a:sym typeface="Times" charset="0"/>
              </a:rPr>
              <a:t> с </a:t>
            </a:r>
            <a:r>
              <a:rPr lang="en-US" dirty="0" err="1" smtClean="0">
                <a:latin typeface="Times" charset="0"/>
                <a:cs typeface="Times" charset="0"/>
                <a:sym typeface="Times" charset="0"/>
              </a:rPr>
              <a:t>интересным</a:t>
            </a:r>
            <a:r>
              <a:rPr lang="en-US" dirty="0" smtClean="0">
                <a:latin typeface="Times" charset="0"/>
                <a:cs typeface="Times" charset="0"/>
                <a:sym typeface="Times" charset="0"/>
              </a:rPr>
              <a:t> </a:t>
            </a:r>
            <a:r>
              <a:rPr lang="en-US" dirty="0" err="1" smtClean="0">
                <a:latin typeface="Times" charset="0"/>
                <a:cs typeface="Times" charset="0"/>
                <a:sym typeface="Times" charset="0"/>
              </a:rPr>
              <a:t>названием</a:t>
            </a:r>
            <a:r>
              <a:rPr lang="en-US" dirty="0" smtClean="0">
                <a:latin typeface="Times" charset="0"/>
                <a:cs typeface="Times" charset="0"/>
                <a:sym typeface="Times" charset="0"/>
              </a:rPr>
              <a:t> </a:t>
            </a:r>
            <a:r>
              <a:rPr lang="en-US" dirty="0" err="1" smtClean="0">
                <a:latin typeface="Times" charset="0"/>
                <a:cs typeface="Times" charset="0"/>
                <a:sym typeface="Times" charset="0"/>
              </a:rPr>
              <a:t>Hexzone</a:t>
            </a:r>
            <a:r>
              <a:rPr lang="en-US" dirty="0" smtClean="0">
                <a:latin typeface="Times" charset="0"/>
                <a:cs typeface="Times" charset="0"/>
                <a:sym typeface="Times" charset="0"/>
              </a:rPr>
              <a:t>. </a:t>
            </a:r>
            <a:r>
              <a:rPr lang="en-US" dirty="0" err="1" smtClean="0">
                <a:latin typeface="Times" charset="0"/>
                <a:cs typeface="Times" charset="0"/>
                <a:sym typeface="Times" charset="0"/>
              </a:rPr>
              <a:t>На</a:t>
            </a:r>
            <a:r>
              <a:rPr lang="en-US" dirty="0" smtClean="0">
                <a:latin typeface="Times" charset="0"/>
                <a:cs typeface="Times" charset="0"/>
                <a:sym typeface="Times" charset="0"/>
              </a:rPr>
              <a:t> </a:t>
            </a:r>
            <a:r>
              <a:rPr lang="en-US" dirty="0" err="1" smtClean="0">
                <a:latin typeface="Times" charset="0"/>
                <a:cs typeface="Times" charset="0"/>
                <a:sym typeface="Times" charset="0"/>
              </a:rPr>
              <a:t>самом</a:t>
            </a:r>
            <a:r>
              <a:rPr lang="en-US" dirty="0" smtClean="0">
                <a:latin typeface="Times" charset="0"/>
                <a:cs typeface="Times" charset="0"/>
                <a:sym typeface="Times" charset="0"/>
              </a:rPr>
              <a:t> </a:t>
            </a:r>
            <a:r>
              <a:rPr lang="en-US" dirty="0" err="1" smtClean="0">
                <a:latin typeface="Times" charset="0"/>
                <a:cs typeface="Times" charset="0"/>
                <a:sym typeface="Times" charset="0"/>
              </a:rPr>
              <a:t>деле</a:t>
            </a:r>
            <a:r>
              <a:rPr lang="en-US" dirty="0" smtClean="0">
                <a:latin typeface="Times" charset="0"/>
                <a:cs typeface="Times" charset="0"/>
                <a:sym typeface="Times" charset="0"/>
              </a:rPr>
              <a:t> </a:t>
            </a:r>
            <a:r>
              <a:rPr lang="en-US" dirty="0" err="1" smtClean="0">
                <a:latin typeface="Times" charset="0"/>
                <a:cs typeface="Times" charset="0"/>
                <a:sym typeface="Times" charset="0"/>
              </a:rPr>
              <a:t>ничего</a:t>
            </a:r>
            <a:r>
              <a:rPr lang="en-US" dirty="0" smtClean="0">
                <a:latin typeface="Times" charset="0"/>
                <a:cs typeface="Times" charset="0"/>
                <a:sym typeface="Times" charset="0"/>
              </a:rPr>
              <a:t> </a:t>
            </a:r>
            <a:r>
              <a:rPr lang="en-US" dirty="0" err="1" smtClean="0">
                <a:latin typeface="Times" charset="0"/>
                <a:cs typeface="Times" charset="0"/>
                <a:sym typeface="Times" charset="0"/>
              </a:rPr>
              <a:t>общего</a:t>
            </a:r>
            <a:r>
              <a:rPr lang="en-US" dirty="0" smtClean="0">
                <a:latin typeface="Times" charset="0"/>
                <a:cs typeface="Times" charset="0"/>
                <a:sym typeface="Times" charset="0"/>
              </a:rPr>
              <a:t> с </a:t>
            </a:r>
            <a:r>
              <a:rPr lang="en-US" dirty="0" err="1" smtClean="0">
                <a:latin typeface="Times" charset="0"/>
                <a:cs typeface="Times" charset="0"/>
                <a:sym typeface="Times" charset="0"/>
              </a:rPr>
              <a:t>шестнадцатеричной</a:t>
            </a:r>
            <a:r>
              <a:rPr lang="en-US" dirty="0" smtClean="0">
                <a:latin typeface="Times" charset="0"/>
                <a:cs typeface="Times" charset="0"/>
                <a:sym typeface="Times" charset="0"/>
              </a:rPr>
              <a:t> </a:t>
            </a:r>
            <a:r>
              <a:rPr lang="en-US" dirty="0" err="1" smtClean="0">
                <a:latin typeface="Times" charset="0"/>
                <a:cs typeface="Times" charset="0"/>
                <a:sym typeface="Times" charset="0"/>
              </a:rPr>
              <a:t>системой</a:t>
            </a:r>
            <a:r>
              <a:rPr lang="en-US" dirty="0" smtClean="0">
                <a:latin typeface="Times" charset="0"/>
                <a:cs typeface="Times" charset="0"/>
                <a:sym typeface="Times" charset="0"/>
              </a:rPr>
              <a:t> </a:t>
            </a:r>
            <a:r>
              <a:rPr lang="en-US" dirty="0" err="1" smtClean="0">
                <a:latin typeface="Times" charset="0"/>
                <a:cs typeface="Times" charset="0"/>
                <a:sym typeface="Times" charset="0"/>
              </a:rPr>
              <a:t>исчисления</a:t>
            </a:r>
            <a:r>
              <a:rPr lang="en-US" dirty="0" smtClean="0">
                <a:latin typeface="Times" charset="0"/>
                <a:cs typeface="Times" charset="0"/>
                <a:sym typeface="Times" charset="0"/>
              </a:rPr>
              <a:t> </a:t>
            </a:r>
            <a:r>
              <a:rPr lang="en-US" dirty="0" err="1" smtClean="0">
                <a:latin typeface="Times" charset="0"/>
                <a:cs typeface="Times" charset="0"/>
                <a:sym typeface="Times" charset="0"/>
              </a:rPr>
              <a:t>семейство</a:t>
            </a:r>
            <a:r>
              <a:rPr lang="en-US" dirty="0" smtClean="0">
                <a:latin typeface="Times" charset="0"/>
                <a:cs typeface="Times" charset="0"/>
                <a:sym typeface="Times" charset="0"/>
              </a:rPr>
              <a:t> </a:t>
            </a:r>
            <a:r>
              <a:rPr lang="en-US" dirty="0" err="1" smtClean="0">
                <a:latin typeface="Times" charset="0"/>
                <a:cs typeface="Times" charset="0"/>
                <a:sym typeface="Times" charset="0"/>
              </a:rPr>
              <a:t>не</a:t>
            </a:r>
            <a:r>
              <a:rPr lang="en-US" dirty="0" smtClean="0">
                <a:latin typeface="Times" charset="0"/>
                <a:cs typeface="Times" charset="0"/>
                <a:sym typeface="Times" charset="0"/>
              </a:rPr>
              <a:t> </a:t>
            </a:r>
            <a:r>
              <a:rPr lang="en-US" dirty="0" err="1" smtClean="0">
                <a:latin typeface="Times" charset="0"/>
                <a:cs typeface="Times" charset="0"/>
                <a:sym typeface="Times" charset="0"/>
              </a:rPr>
              <a:t>имеет</a:t>
            </a:r>
            <a:r>
              <a:rPr lang="en-US" dirty="0" smtClean="0">
                <a:latin typeface="Times" charset="0"/>
                <a:cs typeface="Times" charset="0"/>
                <a:sym typeface="Times" charset="0"/>
              </a:rPr>
              <a:t>, </a:t>
            </a:r>
            <a:r>
              <a:rPr lang="en-US" dirty="0" err="1" smtClean="0">
                <a:latin typeface="Times" charset="0"/>
                <a:cs typeface="Times" charset="0"/>
                <a:sym typeface="Times" charset="0"/>
              </a:rPr>
              <a:t>все</a:t>
            </a:r>
            <a:r>
              <a:rPr lang="en-US" dirty="0" smtClean="0">
                <a:latin typeface="Times" charset="0"/>
                <a:cs typeface="Times" charset="0"/>
                <a:sym typeface="Times" charset="0"/>
              </a:rPr>
              <a:t> </a:t>
            </a:r>
            <a:r>
              <a:rPr lang="en-US" dirty="0" err="1" smtClean="0">
                <a:latin typeface="Times" charset="0"/>
                <a:cs typeface="Times" charset="0"/>
                <a:sym typeface="Times" charset="0"/>
              </a:rPr>
              <a:t>куда</a:t>
            </a:r>
            <a:r>
              <a:rPr lang="en-US" dirty="0" smtClean="0">
                <a:latin typeface="Times" charset="0"/>
                <a:cs typeface="Times" charset="0"/>
                <a:sym typeface="Times" charset="0"/>
              </a:rPr>
              <a:t> </a:t>
            </a:r>
            <a:r>
              <a:rPr lang="en-US" dirty="0" err="1" smtClean="0">
                <a:latin typeface="Times" charset="0"/>
                <a:cs typeface="Times" charset="0"/>
                <a:sym typeface="Times" charset="0"/>
              </a:rPr>
              <a:t>более</a:t>
            </a:r>
            <a:r>
              <a:rPr lang="en-US" dirty="0" smtClean="0">
                <a:latin typeface="Times" charset="0"/>
                <a:cs typeface="Times" charset="0"/>
                <a:sym typeface="Times" charset="0"/>
              </a:rPr>
              <a:t> </a:t>
            </a:r>
            <a:r>
              <a:rPr lang="en-US" dirty="0" err="1" smtClean="0">
                <a:latin typeface="Times" charset="0"/>
                <a:cs typeface="Times" charset="0"/>
                <a:sym typeface="Times" charset="0"/>
              </a:rPr>
              <a:t>приземлено</a:t>
            </a:r>
            <a:r>
              <a:rPr lang="en-US" dirty="0" smtClean="0">
                <a:latin typeface="Times" charset="0"/>
                <a:cs typeface="Times" charset="0"/>
                <a:sym typeface="Times" charset="0"/>
              </a:rPr>
              <a:t>. </a:t>
            </a:r>
            <a:r>
              <a:rPr lang="en-US" dirty="0" err="1" smtClean="0">
                <a:latin typeface="Times" charset="0"/>
                <a:cs typeface="Times" charset="0"/>
                <a:sym typeface="Times" charset="0"/>
              </a:rPr>
              <a:t>Основным</a:t>
            </a:r>
            <a:r>
              <a:rPr lang="en-US" dirty="0" smtClean="0">
                <a:latin typeface="Times" charset="0"/>
                <a:cs typeface="Times" charset="0"/>
                <a:sym typeface="Times" charset="0"/>
              </a:rPr>
              <a:t> </a:t>
            </a:r>
            <a:r>
              <a:rPr lang="en-US" dirty="0" err="1" smtClean="0">
                <a:latin typeface="Times" charset="0"/>
                <a:cs typeface="Times" charset="0"/>
                <a:sym typeface="Times" charset="0"/>
              </a:rPr>
              <a:t>деструктивным</a:t>
            </a:r>
            <a:r>
              <a:rPr lang="en-US" dirty="0" smtClean="0">
                <a:latin typeface="Times" charset="0"/>
                <a:cs typeface="Times" charset="0"/>
                <a:sym typeface="Times" charset="0"/>
              </a:rPr>
              <a:t> </a:t>
            </a:r>
            <a:r>
              <a:rPr lang="en-US" dirty="0" err="1" smtClean="0">
                <a:latin typeface="Times" charset="0"/>
                <a:cs typeface="Times" charset="0"/>
                <a:sym typeface="Times" charset="0"/>
              </a:rPr>
              <a:t>функционалом</a:t>
            </a:r>
            <a:r>
              <a:rPr lang="en-US" dirty="0" smtClean="0">
                <a:latin typeface="Times" charset="0"/>
                <a:cs typeface="Times" charset="0"/>
                <a:sym typeface="Times" charset="0"/>
              </a:rPr>
              <a:t> </a:t>
            </a:r>
            <a:r>
              <a:rPr lang="en-US" dirty="0" err="1" smtClean="0">
                <a:latin typeface="Times" charset="0"/>
                <a:cs typeface="Times" charset="0"/>
                <a:sym typeface="Times" charset="0"/>
              </a:rPr>
              <a:t>вредоносных</a:t>
            </a:r>
            <a:r>
              <a:rPr lang="en-US" dirty="0" smtClean="0">
                <a:latin typeface="Times" charset="0"/>
                <a:cs typeface="Times" charset="0"/>
                <a:sym typeface="Times" charset="0"/>
              </a:rPr>
              <a:t> </a:t>
            </a:r>
            <a:r>
              <a:rPr lang="en-US" dirty="0" err="1" smtClean="0">
                <a:latin typeface="Times" charset="0"/>
                <a:cs typeface="Times" charset="0"/>
                <a:sym typeface="Times" charset="0"/>
              </a:rPr>
              <a:t>программ</a:t>
            </a:r>
            <a:r>
              <a:rPr lang="en-US" dirty="0" smtClean="0">
                <a:latin typeface="Times" charset="0"/>
                <a:cs typeface="Times" charset="0"/>
                <a:sym typeface="Times" charset="0"/>
              </a:rPr>
              <a:t> </a:t>
            </a:r>
            <a:r>
              <a:rPr lang="en-US" dirty="0" err="1" smtClean="0">
                <a:latin typeface="Times" charset="0"/>
                <a:cs typeface="Times" charset="0"/>
                <a:sym typeface="Times" charset="0"/>
              </a:rPr>
              <a:t>этого</a:t>
            </a:r>
            <a:r>
              <a:rPr lang="en-US" dirty="0" smtClean="0">
                <a:latin typeface="Times" charset="0"/>
                <a:cs typeface="Times" charset="0"/>
                <a:sym typeface="Times" charset="0"/>
              </a:rPr>
              <a:t> </a:t>
            </a:r>
            <a:r>
              <a:rPr lang="en-US" dirty="0" err="1" smtClean="0">
                <a:latin typeface="Times" charset="0"/>
                <a:cs typeface="Times" charset="0"/>
                <a:sym typeface="Times" charset="0"/>
              </a:rPr>
              <a:t>семейства</a:t>
            </a:r>
            <a:r>
              <a:rPr lang="en-US" dirty="0" smtClean="0">
                <a:latin typeface="Times" charset="0"/>
                <a:cs typeface="Times" charset="0"/>
                <a:sym typeface="Times" charset="0"/>
              </a:rPr>
              <a:t> </a:t>
            </a:r>
            <a:r>
              <a:rPr lang="en-US" dirty="0" err="1" smtClean="0">
                <a:latin typeface="Times" charset="0"/>
                <a:cs typeface="Times" charset="0"/>
                <a:sym typeface="Times" charset="0"/>
              </a:rPr>
              <a:t>является</a:t>
            </a:r>
            <a:r>
              <a:rPr lang="en-US" dirty="0" smtClean="0">
                <a:latin typeface="Times" charset="0"/>
                <a:cs typeface="Times" charset="0"/>
                <a:sym typeface="Times" charset="0"/>
              </a:rPr>
              <a:t> </a:t>
            </a:r>
            <a:r>
              <a:rPr lang="en-US" dirty="0" err="1" smtClean="0">
                <a:latin typeface="Times" charset="0"/>
                <a:cs typeface="Times" charset="0"/>
                <a:sym typeface="Times" charset="0"/>
              </a:rPr>
              <a:t>показ</a:t>
            </a:r>
            <a:r>
              <a:rPr lang="en-US" dirty="0" smtClean="0">
                <a:latin typeface="Times" charset="0"/>
                <a:cs typeface="Times" charset="0"/>
                <a:sym typeface="Times" charset="0"/>
              </a:rPr>
              <a:t> </a:t>
            </a:r>
            <a:r>
              <a:rPr lang="en-US" dirty="0" err="1" smtClean="0">
                <a:latin typeface="Times" charset="0"/>
                <a:cs typeface="Times" charset="0"/>
                <a:sym typeface="Times" charset="0"/>
              </a:rPr>
              <a:t>блока</a:t>
            </a:r>
            <a:r>
              <a:rPr lang="en-US" dirty="0" smtClean="0">
                <a:latin typeface="Times" charset="0"/>
                <a:cs typeface="Times" charset="0"/>
                <a:sym typeface="Times" charset="0"/>
              </a:rPr>
              <a:t> </a:t>
            </a:r>
            <a:r>
              <a:rPr lang="en-US" dirty="0" err="1" smtClean="0">
                <a:latin typeface="Times" charset="0"/>
                <a:cs typeface="Times" charset="0"/>
                <a:sym typeface="Times" charset="0"/>
              </a:rPr>
              <a:t>порнографического</a:t>
            </a:r>
            <a:r>
              <a:rPr lang="en-US" dirty="0" smtClean="0">
                <a:latin typeface="Times" charset="0"/>
                <a:cs typeface="Times" charset="0"/>
                <a:sym typeface="Times" charset="0"/>
              </a:rPr>
              <a:t> </a:t>
            </a:r>
            <a:r>
              <a:rPr lang="en-US" dirty="0" err="1" smtClean="0">
                <a:latin typeface="Times" charset="0"/>
                <a:cs typeface="Times" charset="0"/>
                <a:sym typeface="Times" charset="0"/>
              </a:rPr>
              <a:t>содержания</a:t>
            </a:r>
            <a:r>
              <a:rPr lang="en-US" dirty="0" smtClean="0">
                <a:latin typeface="Times" charset="0"/>
                <a:cs typeface="Times" charset="0"/>
                <a:sym typeface="Times" charset="0"/>
              </a:rPr>
              <a:t> в </a:t>
            </a:r>
            <a:r>
              <a:rPr lang="en-US" dirty="0" err="1" smtClean="0">
                <a:latin typeface="Times" charset="0"/>
                <a:cs typeface="Times" charset="0"/>
                <a:sym typeface="Times" charset="0"/>
              </a:rPr>
              <a:t>нижней</a:t>
            </a:r>
            <a:r>
              <a:rPr lang="en-US" dirty="0" smtClean="0">
                <a:latin typeface="Times" charset="0"/>
                <a:cs typeface="Times" charset="0"/>
                <a:sym typeface="Times" charset="0"/>
              </a:rPr>
              <a:t> </a:t>
            </a:r>
            <a:r>
              <a:rPr lang="en-US" dirty="0" err="1" smtClean="0">
                <a:latin typeface="Times" charset="0"/>
                <a:cs typeface="Times" charset="0"/>
                <a:sym typeface="Times" charset="0"/>
              </a:rPr>
              <a:t>части</a:t>
            </a:r>
            <a:r>
              <a:rPr lang="en-US" dirty="0" smtClean="0">
                <a:latin typeface="Times" charset="0"/>
                <a:cs typeface="Times" charset="0"/>
                <a:sym typeface="Times" charset="0"/>
              </a:rPr>
              <a:t> </a:t>
            </a:r>
            <a:r>
              <a:rPr lang="en-US" dirty="0" err="1" smtClean="0">
                <a:latin typeface="Times" charset="0"/>
                <a:cs typeface="Times" charset="0"/>
                <a:sym typeface="Times" charset="0"/>
              </a:rPr>
              <a:t>экрана</a:t>
            </a:r>
            <a:r>
              <a:rPr lang="en-US" dirty="0" smtClean="0">
                <a:latin typeface="Times" charset="0"/>
                <a:cs typeface="Times" charset="0"/>
                <a:sym typeface="Times" charset="0"/>
              </a:rPr>
              <a:t> </a:t>
            </a:r>
            <a:r>
              <a:rPr lang="en-US" dirty="0" err="1" smtClean="0">
                <a:latin typeface="Times" charset="0"/>
                <a:cs typeface="Times" charset="0"/>
                <a:sym typeface="Times" charset="0"/>
              </a:rPr>
              <a:t>браузера</a:t>
            </a:r>
            <a:r>
              <a:rPr lang="en-US" dirty="0" smtClean="0">
                <a:latin typeface="Times" charset="0"/>
                <a:cs typeface="Times" charset="0"/>
                <a:sym typeface="Times" charset="0"/>
              </a:rPr>
              <a:t>. </a:t>
            </a:r>
            <a:r>
              <a:rPr lang="en-US" dirty="0" err="1" smtClean="0">
                <a:latin typeface="Times" charset="0"/>
                <a:cs typeface="Times" charset="0"/>
                <a:sym typeface="Times" charset="0"/>
              </a:rPr>
              <a:t>Пользователю</a:t>
            </a:r>
            <a:r>
              <a:rPr lang="en-US" dirty="0" smtClean="0">
                <a:latin typeface="Times" charset="0"/>
                <a:cs typeface="Times" charset="0"/>
                <a:sym typeface="Times" charset="0"/>
              </a:rPr>
              <a:t> </a:t>
            </a:r>
            <a:r>
              <a:rPr lang="en-US" dirty="0" err="1" smtClean="0">
                <a:latin typeface="Times" charset="0"/>
                <a:cs typeface="Times" charset="0"/>
                <a:sym typeface="Times" charset="0"/>
              </a:rPr>
              <a:t>предлагается</a:t>
            </a:r>
            <a:r>
              <a:rPr lang="en-US" dirty="0" smtClean="0">
                <a:latin typeface="Times" charset="0"/>
                <a:cs typeface="Times" charset="0"/>
                <a:sym typeface="Times" charset="0"/>
              </a:rPr>
              <a:t> </a:t>
            </a:r>
            <a:r>
              <a:rPr lang="en-US" dirty="0" err="1" smtClean="0">
                <a:latin typeface="Times" charset="0"/>
                <a:cs typeface="Times" charset="0"/>
                <a:sym typeface="Times" charset="0"/>
              </a:rPr>
              <a:t>его</a:t>
            </a:r>
            <a:r>
              <a:rPr lang="en-US" dirty="0" smtClean="0">
                <a:latin typeface="Times" charset="0"/>
                <a:cs typeface="Times" charset="0"/>
                <a:sym typeface="Times" charset="0"/>
              </a:rPr>
              <a:t> </a:t>
            </a:r>
            <a:r>
              <a:rPr lang="en-US" dirty="0" err="1" smtClean="0">
                <a:latin typeface="Times" charset="0"/>
                <a:cs typeface="Times" charset="0"/>
                <a:sym typeface="Times" charset="0"/>
              </a:rPr>
              <a:t>отключить</a:t>
            </a:r>
            <a:r>
              <a:rPr lang="en-US" dirty="0" smtClean="0">
                <a:latin typeface="Times" charset="0"/>
                <a:cs typeface="Times" charset="0"/>
                <a:sym typeface="Times" charset="0"/>
              </a:rPr>
              <a:t> </a:t>
            </a:r>
            <a:r>
              <a:rPr lang="en-US" dirty="0" err="1" smtClean="0">
                <a:latin typeface="Times" charset="0"/>
                <a:cs typeface="Times" charset="0"/>
                <a:sym typeface="Times" charset="0"/>
              </a:rPr>
              <a:t>путем</a:t>
            </a:r>
            <a:r>
              <a:rPr lang="en-US" dirty="0" smtClean="0">
                <a:latin typeface="Times" charset="0"/>
                <a:cs typeface="Times" charset="0"/>
                <a:sym typeface="Times" charset="0"/>
              </a:rPr>
              <a:t> </a:t>
            </a:r>
            <a:r>
              <a:rPr lang="en-US" dirty="0" err="1" smtClean="0">
                <a:latin typeface="Times" charset="0"/>
                <a:cs typeface="Times" charset="0"/>
                <a:sym typeface="Times" charset="0"/>
              </a:rPr>
              <a:t>отправки</a:t>
            </a:r>
            <a:r>
              <a:rPr lang="en-US" dirty="0" smtClean="0">
                <a:latin typeface="Times" charset="0"/>
                <a:cs typeface="Times" charset="0"/>
                <a:sym typeface="Times" charset="0"/>
              </a:rPr>
              <a:t> SMS </a:t>
            </a:r>
            <a:r>
              <a:rPr lang="en-US" dirty="0" err="1" smtClean="0">
                <a:latin typeface="Times" charset="0"/>
                <a:cs typeface="Times" charset="0"/>
                <a:sym typeface="Times" charset="0"/>
              </a:rPr>
              <a:t>на</a:t>
            </a:r>
            <a:r>
              <a:rPr lang="en-US" dirty="0" smtClean="0">
                <a:latin typeface="Times" charset="0"/>
                <a:cs typeface="Times" charset="0"/>
                <a:sym typeface="Times" charset="0"/>
              </a:rPr>
              <a:t> </a:t>
            </a:r>
            <a:r>
              <a:rPr lang="en-US" dirty="0" err="1" smtClean="0">
                <a:latin typeface="Times" charset="0"/>
                <a:cs typeface="Times" charset="0"/>
                <a:sym typeface="Times" charset="0"/>
              </a:rPr>
              <a:t>короткий</a:t>
            </a:r>
            <a:r>
              <a:rPr lang="en-US" dirty="0" smtClean="0">
                <a:latin typeface="Times" charset="0"/>
                <a:cs typeface="Times" charset="0"/>
                <a:sym typeface="Times" charset="0"/>
              </a:rPr>
              <a:t> </a:t>
            </a:r>
            <a:r>
              <a:rPr lang="en-US" dirty="0" err="1" smtClean="0">
                <a:latin typeface="Times" charset="0"/>
                <a:cs typeface="Times" charset="0"/>
                <a:sym typeface="Times" charset="0"/>
              </a:rPr>
              <a:t>номер</a:t>
            </a:r>
            <a:r>
              <a:rPr lang="en-US" dirty="0" smtClean="0">
                <a:latin typeface="Times" charset="0"/>
                <a:cs typeface="Times" charset="0"/>
                <a:sym typeface="Times" charset="0"/>
              </a:rPr>
              <a:t> (</a:t>
            </a:r>
            <a:r>
              <a:rPr lang="en-US" dirty="0" err="1" smtClean="0">
                <a:latin typeface="Times" charset="0"/>
                <a:cs typeface="Times" charset="0"/>
                <a:sym typeface="Times" charset="0"/>
              </a:rPr>
              <a:t>для</a:t>
            </a:r>
            <a:r>
              <a:rPr lang="en-US" dirty="0" smtClean="0">
                <a:latin typeface="Times" charset="0"/>
                <a:cs typeface="Times" charset="0"/>
                <a:sym typeface="Times" charset="0"/>
              </a:rPr>
              <a:t> </a:t>
            </a:r>
            <a:r>
              <a:rPr lang="en-US" dirty="0" err="1" smtClean="0">
                <a:latin typeface="Times" charset="0"/>
                <a:cs typeface="Times" charset="0"/>
                <a:sym typeface="Times" charset="0"/>
              </a:rPr>
              <a:t>каждой</a:t>
            </a:r>
            <a:r>
              <a:rPr lang="en-US" dirty="0" smtClean="0">
                <a:latin typeface="Times" charset="0"/>
                <a:cs typeface="Times" charset="0"/>
                <a:sym typeface="Times" charset="0"/>
              </a:rPr>
              <a:t> </a:t>
            </a:r>
            <a:r>
              <a:rPr lang="en-US" dirty="0" err="1" smtClean="0">
                <a:latin typeface="Times" charset="0"/>
                <a:cs typeface="Times" charset="0"/>
                <a:sym typeface="Times" charset="0"/>
              </a:rPr>
              <a:t>страны</a:t>
            </a:r>
            <a:r>
              <a:rPr lang="en-US" dirty="0" smtClean="0">
                <a:latin typeface="Times" charset="0"/>
                <a:cs typeface="Times" charset="0"/>
                <a:sym typeface="Times" charset="0"/>
              </a:rPr>
              <a:t> </a:t>
            </a:r>
            <a:r>
              <a:rPr lang="en-US" dirty="0" err="1" smtClean="0">
                <a:latin typeface="Times" charset="0"/>
                <a:cs typeface="Times" charset="0"/>
                <a:sym typeface="Times" charset="0"/>
              </a:rPr>
              <a:t>свой</a:t>
            </a:r>
            <a:r>
              <a:rPr lang="en-US" dirty="0" smtClean="0">
                <a:latin typeface="Times" charset="0"/>
                <a:cs typeface="Times" charset="0"/>
                <a:sym typeface="Times" charset="0"/>
              </a:rPr>
              <a:t>). </a:t>
            </a:r>
            <a:r>
              <a:rPr lang="en-US" dirty="0" err="1" smtClean="0">
                <a:latin typeface="Times" charset="0"/>
                <a:cs typeface="Times" charset="0"/>
                <a:sym typeface="Times" charset="0"/>
              </a:rPr>
              <a:t>Аналогичным</a:t>
            </a:r>
            <a:r>
              <a:rPr lang="en-US" dirty="0" smtClean="0">
                <a:latin typeface="Times" charset="0"/>
                <a:cs typeface="Times" charset="0"/>
                <a:sym typeface="Times" charset="0"/>
              </a:rPr>
              <a:t> </a:t>
            </a:r>
            <a:r>
              <a:rPr lang="en-US" dirty="0" err="1" smtClean="0">
                <a:latin typeface="Times" charset="0"/>
                <a:cs typeface="Times" charset="0"/>
                <a:sym typeface="Times" charset="0"/>
              </a:rPr>
              <a:t>образом</a:t>
            </a:r>
            <a:r>
              <a:rPr lang="en-US" dirty="0" smtClean="0">
                <a:latin typeface="Times" charset="0"/>
                <a:cs typeface="Times" charset="0"/>
                <a:sym typeface="Times" charset="0"/>
              </a:rPr>
              <a:t> </a:t>
            </a:r>
            <a:r>
              <a:rPr lang="en-US" dirty="0" err="1" smtClean="0">
                <a:latin typeface="Times" charset="0"/>
                <a:cs typeface="Times" charset="0"/>
                <a:sym typeface="Times" charset="0"/>
              </a:rPr>
              <a:t>построена</a:t>
            </a:r>
            <a:r>
              <a:rPr lang="en-US" dirty="0" smtClean="0">
                <a:latin typeface="Times" charset="0"/>
                <a:cs typeface="Times" charset="0"/>
                <a:sym typeface="Times" charset="0"/>
              </a:rPr>
              <a:t> </a:t>
            </a:r>
            <a:r>
              <a:rPr lang="en-US" dirty="0" err="1" smtClean="0">
                <a:latin typeface="Times" charset="0"/>
                <a:cs typeface="Times" charset="0"/>
                <a:sym typeface="Times" charset="0"/>
              </a:rPr>
              <a:t>бизнес-схема</a:t>
            </a:r>
            <a:r>
              <a:rPr lang="en-US" dirty="0" smtClean="0">
                <a:latin typeface="Times" charset="0"/>
                <a:cs typeface="Times" charset="0"/>
                <a:sym typeface="Times" charset="0"/>
              </a:rPr>
              <a:t> </a:t>
            </a:r>
            <a:r>
              <a:rPr lang="en-US" dirty="0" err="1" smtClean="0">
                <a:latin typeface="Times" charset="0"/>
                <a:cs typeface="Times" charset="0"/>
                <a:sym typeface="Times" charset="0"/>
              </a:rPr>
              <a:t>семейства</a:t>
            </a:r>
            <a:r>
              <a:rPr lang="en-US" dirty="0" smtClean="0">
                <a:latin typeface="Times" charset="0"/>
                <a:cs typeface="Times" charset="0"/>
                <a:sym typeface="Times" charset="0"/>
              </a:rPr>
              <a:t> </a:t>
            </a:r>
            <a:r>
              <a:rPr lang="en-US" dirty="0" err="1" smtClean="0">
                <a:latin typeface="Times" charset="0"/>
                <a:cs typeface="Times" charset="0"/>
                <a:sym typeface="Times" charset="0"/>
              </a:rPr>
              <a:t>зловредов</a:t>
            </a:r>
            <a:r>
              <a:rPr lang="en-US" dirty="0" smtClean="0">
                <a:latin typeface="Times" charset="0"/>
                <a:cs typeface="Times" charset="0"/>
                <a:sym typeface="Times" charset="0"/>
              </a:rPr>
              <a:t> </a:t>
            </a:r>
            <a:r>
              <a:rPr lang="en-US" u="sng" dirty="0" err="1" smtClean="0">
                <a:solidFill>
                  <a:srgbClr val="0016EE"/>
                </a:solidFill>
                <a:latin typeface="Times" charset="0"/>
                <a:cs typeface="Times" charset="0"/>
                <a:sym typeface="Times" charset="0"/>
                <a:hlinkClick r:id="rId3"/>
              </a:rPr>
              <a:t>Popupper</a:t>
            </a:r>
            <a:r>
              <a:rPr lang="en-US" dirty="0" smtClean="0">
                <a:latin typeface="Times" charset="0"/>
                <a:cs typeface="Times" charset="0"/>
                <a:sym typeface="Times" charset="0"/>
              </a:rPr>
              <a:t>, </a:t>
            </a:r>
            <a:r>
              <a:rPr lang="en-US" dirty="0" err="1" smtClean="0">
                <a:latin typeface="Times" charset="0"/>
                <a:cs typeface="Times" charset="0"/>
                <a:sym typeface="Times" charset="0"/>
              </a:rPr>
              <a:t>которые</a:t>
            </a:r>
            <a:r>
              <a:rPr lang="en-US" dirty="0" smtClean="0">
                <a:latin typeface="Times" charset="0"/>
                <a:cs typeface="Times" charset="0"/>
                <a:sym typeface="Times" charset="0"/>
              </a:rPr>
              <a:t> </a:t>
            </a:r>
            <a:r>
              <a:rPr lang="en-US" dirty="0" err="1" smtClean="0">
                <a:latin typeface="Times" charset="0"/>
                <a:cs typeface="Times" charset="0"/>
                <a:sym typeface="Times" charset="0"/>
              </a:rPr>
              <a:t>представляют</a:t>
            </a:r>
            <a:r>
              <a:rPr lang="en-US" dirty="0" smtClean="0">
                <a:latin typeface="Times" charset="0"/>
                <a:cs typeface="Times" charset="0"/>
                <a:sym typeface="Times" charset="0"/>
              </a:rPr>
              <a:t> </a:t>
            </a:r>
            <a:r>
              <a:rPr lang="en-US" dirty="0" err="1" smtClean="0">
                <a:latin typeface="Times" charset="0"/>
                <a:cs typeface="Times" charset="0"/>
                <a:sym typeface="Times" charset="0"/>
              </a:rPr>
              <a:t>из</a:t>
            </a:r>
            <a:r>
              <a:rPr lang="en-US" dirty="0" smtClean="0">
                <a:latin typeface="Times" charset="0"/>
                <a:cs typeface="Times" charset="0"/>
                <a:sym typeface="Times" charset="0"/>
              </a:rPr>
              <a:t> </a:t>
            </a:r>
            <a:r>
              <a:rPr lang="en-US" dirty="0" err="1" smtClean="0">
                <a:latin typeface="Times" charset="0"/>
                <a:cs typeface="Times" charset="0"/>
                <a:sym typeface="Times" charset="0"/>
              </a:rPr>
              <a:t>себя</a:t>
            </a:r>
            <a:r>
              <a:rPr lang="en-US" dirty="0" smtClean="0">
                <a:latin typeface="Times" charset="0"/>
                <a:cs typeface="Times" charset="0"/>
                <a:sym typeface="Times" charset="0"/>
              </a:rPr>
              <a:t> HTML-</a:t>
            </a:r>
            <a:r>
              <a:rPr lang="en-US" dirty="0" err="1" smtClean="0">
                <a:latin typeface="Times" charset="0"/>
                <a:cs typeface="Times" charset="0"/>
                <a:sym typeface="Times" charset="0"/>
              </a:rPr>
              <a:t>документы</a:t>
            </a:r>
            <a:r>
              <a:rPr lang="en-US" dirty="0" smtClean="0">
                <a:latin typeface="Times" charset="0"/>
                <a:cs typeface="Times" charset="0"/>
                <a:sym typeface="Times" charset="0"/>
              </a:rPr>
              <a:t>, </a:t>
            </a:r>
            <a:r>
              <a:rPr lang="en-US" dirty="0" err="1" smtClean="0">
                <a:latin typeface="Times" charset="0"/>
                <a:cs typeface="Times" charset="0"/>
                <a:sym typeface="Times" charset="0"/>
              </a:rPr>
              <a:t>показывающие</a:t>
            </a:r>
            <a:r>
              <a:rPr lang="en-US" dirty="0" smtClean="0">
                <a:latin typeface="Times" charset="0"/>
                <a:cs typeface="Times" charset="0"/>
                <a:sym typeface="Times" charset="0"/>
              </a:rPr>
              <a:t> </a:t>
            </a:r>
            <a:r>
              <a:rPr lang="en-US" dirty="0" err="1" smtClean="0">
                <a:latin typeface="Times" charset="0"/>
                <a:cs typeface="Times" charset="0"/>
                <a:sym typeface="Times" charset="0"/>
              </a:rPr>
              <a:t>навязчивые</a:t>
            </a:r>
            <a:r>
              <a:rPr lang="en-US" dirty="0" smtClean="0">
                <a:latin typeface="Times" charset="0"/>
                <a:cs typeface="Times" charset="0"/>
                <a:sym typeface="Times" charset="0"/>
              </a:rPr>
              <a:t> </a:t>
            </a:r>
            <a:r>
              <a:rPr lang="en-US" dirty="0" err="1" smtClean="0">
                <a:latin typeface="Times" charset="0"/>
                <a:cs typeface="Times" charset="0"/>
                <a:sym typeface="Times" charset="0"/>
              </a:rPr>
              <a:t>сообщения</a:t>
            </a:r>
            <a:r>
              <a:rPr lang="en-US" dirty="0" smtClean="0">
                <a:latin typeface="Times" charset="0"/>
                <a:cs typeface="Times" charset="0"/>
                <a:sym typeface="Times" charset="0"/>
              </a:rPr>
              <a:t> с </a:t>
            </a:r>
            <a:r>
              <a:rPr lang="en-US" dirty="0" err="1" smtClean="0">
                <a:latin typeface="Times" charset="0"/>
                <a:cs typeface="Times" charset="0"/>
                <a:sym typeface="Times" charset="0"/>
              </a:rPr>
              <a:t>предложением</a:t>
            </a:r>
            <a:r>
              <a:rPr lang="en-US" dirty="0" smtClean="0">
                <a:latin typeface="Times" charset="0"/>
                <a:cs typeface="Times" charset="0"/>
                <a:sym typeface="Times" charset="0"/>
              </a:rPr>
              <a:t> </a:t>
            </a:r>
            <a:r>
              <a:rPr lang="en-US" dirty="0" err="1" smtClean="0">
                <a:latin typeface="Times" charset="0"/>
                <a:cs typeface="Times" charset="0"/>
                <a:sym typeface="Times" charset="0"/>
              </a:rPr>
              <a:t>отправить</a:t>
            </a:r>
            <a:r>
              <a:rPr lang="en-US" dirty="0" smtClean="0">
                <a:latin typeface="Times" charset="0"/>
                <a:cs typeface="Times" charset="0"/>
                <a:sym typeface="Times" charset="0"/>
              </a:rPr>
              <a:t> SMS </a:t>
            </a:r>
            <a:r>
              <a:rPr lang="en-US" dirty="0" err="1" smtClean="0">
                <a:latin typeface="Times" charset="0"/>
                <a:cs typeface="Times" charset="0"/>
                <a:sym typeface="Times" charset="0"/>
              </a:rPr>
              <a:t>на</a:t>
            </a:r>
            <a:r>
              <a:rPr lang="en-US" dirty="0" smtClean="0">
                <a:latin typeface="Times" charset="0"/>
                <a:cs typeface="Times" charset="0"/>
                <a:sym typeface="Times" charset="0"/>
              </a:rPr>
              <a:t> </a:t>
            </a:r>
            <a:r>
              <a:rPr lang="en-US" dirty="0" err="1" smtClean="0">
                <a:latin typeface="Times" charset="0"/>
                <a:cs typeface="Times" charset="0"/>
                <a:sym typeface="Times" charset="0"/>
              </a:rPr>
              <a:t>короткий</a:t>
            </a:r>
            <a:r>
              <a:rPr lang="en-US" dirty="0" smtClean="0">
                <a:latin typeface="Times" charset="0"/>
                <a:cs typeface="Times" charset="0"/>
                <a:sym typeface="Times" charset="0"/>
              </a:rPr>
              <a:t> </a:t>
            </a:r>
            <a:r>
              <a:rPr lang="en-US" dirty="0" err="1" smtClean="0">
                <a:latin typeface="Times" charset="0"/>
                <a:cs typeface="Times" charset="0"/>
                <a:sym typeface="Times" charset="0"/>
              </a:rPr>
              <a:t>номер</a:t>
            </a:r>
            <a:r>
              <a:rPr lang="en-US" dirty="0" smtClean="0">
                <a:latin typeface="Times" charset="0"/>
                <a:cs typeface="Times" charset="0"/>
                <a:sym typeface="Times" charset="0"/>
              </a:rPr>
              <a:t> и </a:t>
            </a:r>
            <a:r>
              <a:rPr lang="en-US" dirty="0" err="1" smtClean="0">
                <a:latin typeface="Times" charset="0"/>
                <a:cs typeface="Times" charset="0"/>
                <a:sym typeface="Times" charset="0"/>
              </a:rPr>
              <a:t>воспользоваться</a:t>
            </a:r>
            <a:r>
              <a:rPr lang="en-US" dirty="0" smtClean="0">
                <a:latin typeface="Times" charset="0"/>
                <a:cs typeface="Times" charset="0"/>
                <a:sym typeface="Times" charset="0"/>
              </a:rPr>
              <a:t> </a:t>
            </a:r>
            <a:r>
              <a:rPr lang="en-US" dirty="0" err="1" smtClean="0">
                <a:latin typeface="Times" charset="0"/>
                <a:cs typeface="Times" charset="0"/>
                <a:sym typeface="Times" charset="0"/>
              </a:rPr>
              <a:t>неким</a:t>
            </a:r>
            <a:r>
              <a:rPr lang="en-US" dirty="0" smtClean="0">
                <a:latin typeface="Times" charset="0"/>
                <a:cs typeface="Times" charset="0"/>
                <a:sym typeface="Times" charset="0"/>
              </a:rPr>
              <a:t> </a:t>
            </a:r>
            <a:r>
              <a:rPr lang="en-US" dirty="0" err="1" smtClean="0">
                <a:latin typeface="Times" charset="0"/>
                <a:cs typeface="Times" charset="0"/>
                <a:sym typeface="Times" charset="0"/>
              </a:rPr>
              <a:t>сервисом</a:t>
            </a:r>
            <a:r>
              <a:rPr lang="en-US" dirty="0" smtClean="0">
                <a:latin typeface="Times" charset="0"/>
                <a:cs typeface="Times" charset="0"/>
                <a:sym typeface="Times" charset="0"/>
              </a:rPr>
              <a:t>. </a:t>
            </a:r>
            <a:r>
              <a:rPr lang="en-US" dirty="0" err="1" smtClean="0">
                <a:latin typeface="Times" charset="0"/>
                <a:cs typeface="Times" charset="0"/>
                <a:sym typeface="Times" charset="0"/>
              </a:rPr>
              <a:t>Еще</a:t>
            </a:r>
            <a:r>
              <a:rPr lang="en-US" dirty="0" smtClean="0">
                <a:latin typeface="Times" charset="0"/>
                <a:cs typeface="Times" charset="0"/>
                <a:sym typeface="Times" charset="0"/>
              </a:rPr>
              <a:t> </a:t>
            </a:r>
            <a:r>
              <a:rPr lang="en-US" dirty="0" err="1" smtClean="0">
                <a:latin typeface="Times" charset="0"/>
                <a:cs typeface="Times" charset="0"/>
                <a:sym typeface="Times" charset="0"/>
              </a:rPr>
              <a:t>два</a:t>
            </a:r>
            <a:r>
              <a:rPr lang="en-US" dirty="0" smtClean="0">
                <a:latin typeface="Times" charset="0"/>
                <a:cs typeface="Times" charset="0"/>
                <a:sym typeface="Times" charset="0"/>
              </a:rPr>
              <a:t> </a:t>
            </a:r>
            <a:r>
              <a:rPr lang="en-US" dirty="0" err="1" smtClean="0">
                <a:latin typeface="Times" charset="0"/>
                <a:cs typeface="Times" charset="0"/>
                <a:sym typeface="Times" charset="0"/>
              </a:rPr>
              <a:t>семейства</a:t>
            </a:r>
            <a:r>
              <a:rPr lang="en-US" dirty="0" smtClean="0">
                <a:latin typeface="Times" charset="0"/>
                <a:cs typeface="Times" charset="0"/>
                <a:sym typeface="Times" charset="0"/>
              </a:rPr>
              <a:t> — </a:t>
            </a:r>
            <a:r>
              <a:rPr lang="en-US" dirty="0" err="1" smtClean="0">
                <a:latin typeface="Times" charset="0"/>
                <a:cs typeface="Times" charset="0"/>
                <a:sym typeface="Times" charset="0"/>
              </a:rPr>
              <a:t>Zwangi</a:t>
            </a:r>
            <a:r>
              <a:rPr lang="en-US" dirty="0" smtClean="0">
                <a:latin typeface="Times" charset="0"/>
                <a:cs typeface="Times" charset="0"/>
                <a:sym typeface="Times" charset="0"/>
              </a:rPr>
              <a:t> и </a:t>
            </a:r>
            <a:r>
              <a:rPr lang="en-US" dirty="0" err="1" smtClean="0">
                <a:latin typeface="Times" charset="0"/>
                <a:cs typeface="Times" charset="0"/>
                <a:sym typeface="Times" charset="0"/>
              </a:rPr>
              <a:t>Boran</a:t>
            </a:r>
            <a:r>
              <a:rPr lang="en-US" dirty="0" smtClean="0">
                <a:latin typeface="Times" charset="0"/>
                <a:cs typeface="Times" charset="0"/>
                <a:sym typeface="Times" charset="0"/>
              </a:rPr>
              <a:t> — </a:t>
            </a:r>
            <a:r>
              <a:rPr lang="en-US" dirty="0" err="1" smtClean="0">
                <a:latin typeface="Times" charset="0"/>
                <a:cs typeface="Times" charset="0"/>
                <a:sym typeface="Times" charset="0"/>
              </a:rPr>
              <a:t>объединяют</a:t>
            </a:r>
            <a:r>
              <a:rPr lang="en-US" dirty="0" smtClean="0">
                <a:latin typeface="Times" charset="0"/>
                <a:cs typeface="Times" charset="0"/>
                <a:sym typeface="Times" charset="0"/>
              </a:rPr>
              <a:t> </a:t>
            </a:r>
            <a:r>
              <a:rPr lang="en-US" dirty="0" err="1" smtClean="0">
                <a:latin typeface="Times" charset="0"/>
                <a:cs typeface="Times" charset="0"/>
                <a:sym typeface="Times" charset="0"/>
              </a:rPr>
              <a:t>представителей</a:t>
            </a:r>
            <a:r>
              <a:rPr lang="en-US" dirty="0" smtClean="0">
                <a:latin typeface="Times" charset="0"/>
                <a:cs typeface="Times" charset="0"/>
                <a:sym typeface="Times" charset="0"/>
              </a:rPr>
              <a:t> </a:t>
            </a:r>
            <a:r>
              <a:rPr lang="en-US" dirty="0" err="1" smtClean="0">
                <a:latin typeface="Times" charset="0"/>
                <a:cs typeface="Times" charset="0"/>
                <a:sym typeface="Times" charset="0"/>
              </a:rPr>
              <a:t>AdWare-программ</a:t>
            </a:r>
            <a:r>
              <a:rPr lang="en-US" dirty="0" smtClean="0">
                <a:latin typeface="Times" charset="0"/>
                <a:cs typeface="Times" charset="0"/>
                <a:sym typeface="Times" charset="0"/>
              </a:rPr>
              <a:t>. </a:t>
            </a:r>
            <a:r>
              <a:rPr lang="en-US" dirty="0" err="1" smtClean="0">
                <a:latin typeface="Times" charset="0"/>
                <a:cs typeface="Times" charset="0"/>
                <a:sym typeface="Times" charset="0"/>
              </a:rPr>
              <a:t>Такие</a:t>
            </a:r>
            <a:r>
              <a:rPr lang="en-US" dirty="0" smtClean="0">
                <a:latin typeface="Times" charset="0"/>
                <a:cs typeface="Times" charset="0"/>
                <a:sym typeface="Times" charset="0"/>
              </a:rPr>
              <a:t> </a:t>
            </a:r>
            <a:r>
              <a:rPr lang="en-US" dirty="0" err="1" smtClean="0">
                <a:latin typeface="Times" charset="0"/>
                <a:cs typeface="Times" charset="0"/>
                <a:sym typeface="Times" charset="0"/>
              </a:rPr>
              <a:t>программы</a:t>
            </a:r>
            <a:r>
              <a:rPr lang="en-US" dirty="0" smtClean="0">
                <a:latin typeface="Times" charset="0"/>
                <a:cs typeface="Times" charset="0"/>
                <a:sym typeface="Times" charset="0"/>
              </a:rPr>
              <a:t> </a:t>
            </a:r>
            <a:r>
              <a:rPr lang="en-US" dirty="0" err="1" smtClean="0">
                <a:latin typeface="Times" charset="0"/>
                <a:cs typeface="Times" charset="0"/>
                <a:sym typeface="Times" charset="0"/>
              </a:rPr>
              <a:t>дают</a:t>
            </a:r>
            <a:r>
              <a:rPr lang="en-US" dirty="0" smtClean="0">
                <a:latin typeface="Times" charset="0"/>
                <a:cs typeface="Times" charset="0"/>
                <a:sym typeface="Times" charset="0"/>
              </a:rPr>
              <a:t> </a:t>
            </a:r>
            <a:r>
              <a:rPr lang="en-US" dirty="0" err="1" smtClean="0">
                <a:latin typeface="Times" charset="0"/>
                <a:cs typeface="Times" charset="0"/>
                <a:sym typeface="Times" charset="0"/>
              </a:rPr>
              <a:t>киберпреступникам</a:t>
            </a:r>
            <a:r>
              <a:rPr lang="en-US" dirty="0" smtClean="0">
                <a:latin typeface="Times" charset="0"/>
                <a:cs typeface="Times" charset="0"/>
                <a:sym typeface="Times" charset="0"/>
              </a:rPr>
              <a:t> </a:t>
            </a:r>
            <a:r>
              <a:rPr lang="en-US" dirty="0" err="1" smtClean="0">
                <a:latin typeface="Times" charset="0"/>
                <a:cs typeface="Times" charset="0"/>
                <a:sym typeface="Times" charset="0"/>
              </a:rPr>
              <a:t>возможность</a:t>
            </a:r>
            <a:r>
              <a:rPr lang="en-US" dirty="0" smtClean="0">
                <a:latin typeface="Times" charset="0"/>
                <a:cs typeface="Times" charset="0"/>
                <a:sym typeface="Times" charset="0"/>
              </a:rPr>
              <a:t> «</a:t>
            </a:r>
            <a:r>
              <a:rPr lang="en-US" dirty="0" err="1" smtClean="0">
                <a:latin typeface="Times" charset="0"/>
                <a:cs typeface="Times" charset="0"/>
                <a:sym typeface="Times" charset="0"/>
              </a:rPr>
              <a:t>серого</a:t>
            </a:r>
            <a:r>
              <a:rPr lang="en-US" dirty="0" smtClean="0">
                <a:latin typeface="Times" charset="0"/>
                <a:cs typeface="Times" charset="0"/>
                <a:sym typeface="Times" charset="0"/>
              </a:rPr>
              <a:t>» </a:t>
            </a:r>
            <a:r>
              <a:rPr lang="en-US" dirty="0" err="1" smtClean="0">
                <a:latin typeface="Times" charset="0"/>
                <a:cs typeface="Times" charset="0"/>
                <a:sym typeface="Times" charset="0"/>
              </a:rPr>
              <a:t>заработка</a:t>
            </a:r>
            <a:r>
              <a:rPr lang="en-US" dirty="0" smtClean="0">
                <a:latin typeface="Times" charset="0"/>
                <a:cs typeface="Times" charset="0"/>
                <a:sym typeface="Times" charset="0"/>
              </a:rPr>
              <a:t>, </a:t>
            </a:r>
            <a:r>
              <a:rPr lang="en-US" dirty="0" err="1" smtClean="0">
                <a:latin typeface="Times" charset="0"/>
                <a:cs typeface="Times" charset="0"/>
                <a:sym typeface="Times" charset="0"/>
              </a:rPr>
              <a:t>ведь</a:t>
            </a:r>
            <a:r>
              <a:rPr lang="en-US" dirty="0" smtClean="0">
                <a:latin typeface="Times" charset="0"/>
                <a:cs typeface="Times" charset="0"/>
                <a:sym typeface="Times" charset="0"/>
              </a:rPr>
              <a:t> с </a:t>
            </a:r>
            <a:r>
              <a:rPr lang="en-US" dirty="0" err="1" smtClean="0">
                <a:latin typeface="Times" charset="0"/>
                <a:cs typeface="Times" charset="0"/>
                <a:sym typeface="Times" charset="0"/>
              </a:rPr>
              <a:t>точки</a:t>
            </a:r>
            <a:r>
              <a:rPr lang="en-US" dirty="0" smtClean="0">
                <a:latin typeface="Times" charset="0"/>
                <a:cs typeface="Times" charset="0"/>
                <a:sym typeface="Times" charset="0"/>
              </a:rPr>
              <a:t> </a:t>
            </a:r>
            <a:r>
              <a:rPr lang="en-US" dirty="0" err="1" smtClean="0">
                <a:latin typeface="Times" charset="0"/>
                <a:cs typeface="Times" charset="0"/>
                <a:sym typeface="Times" charset="0"/>
              </a:rPr>
              <a:t>зрения</a:t>
            </a:r>
            <a:r>
              <a:rPr lang="en-US" dirty="0" smtClean="0">
                <a:latin typeface="Times" charset="0"/>
                <a:cs typeface="Times" charset="0"/>
                <a:sym typeface="Times" charset="0"/>
              </a:rPr>
              <a:t> </a:t>
            </a:r>
            <a:r>
              <a:rPr lang="en-US" dirty="0" err="1" smtClean="0">
                <a:latin typeface="Times" charset="0"/>
                <a:cs typeface="Times" charset="0"/>
                <a:sym typeface="Times" charset="0"/>
              </a:rPr>
              <a:t>закона</a:t>
            </a:r>
            <a:r>
              <a:rPr lang="en-US" dirty="0" smtClean="0">
                <a:latin typeface="Times" charset="0"/>
                <a:cs typeface="Times" charset="0"/>
                <a:sym typeface="Times" charset="0"/>
              </a:rPr>
              <a:t> </a:t>
            </a:r>
            <a:r>
              <a:rPr lang="en-US" dirty="0" err="1" smtClean="0">
                <a:latin typeface="Times" charset="0"/>
                <a:cs typeface="Times" charset="0"/>
                <a:sym typeface="Times" charset="0"/>
              </a:rPr>
              <a:t>придраться</a:t>
            </a:r>
            <a:r>
              <a:rPr lang="en-US" dirty="0" smtClean="0">
                <a:latin typeface="Times" charset="0"/>
                <a:cs typeface="Times" charset="0"/>
                <a:sym typeface="Times" charset="0"/>
              </a:rPr>
              <a:t> к </a:t>
            </a:r>
            <a:r>
              <a:rPr lang="en-US" dirty="0" err="1" smtClean="0">
                <a:latin typeface="Times" charset="0"/>
                <a:cs typeface="Times" charset="0"/>
                <a:sym typeface="Times" charset="0"/>
              </a:rPr>
              <a:t>такого</a:t>
            </a:r>
            <a:r>
              <a:rPr lang="en-US" dirty="0" smtClean="0">
                <a:latin typeface="Times" charset="0"/>
                <a:cs typeface="Times" charset="0"/>
                <a:sym typeface="Times" charset="0"/>
              </a:rPr>
              <a:t> </a:t>
            </a:r>
            <a:r>
              <a:rPr lang="en-US" dirty="0" err="1" smtClean="0">
                <a:latin typeface="Times" charset="0"/>
                <a:cs typeface="Times" charset="0"/>
                <a:sym typeface="Times" charset="0"/>
              </a:rPr>
              <a:t>рода</a:t>
            </a:r>
            <a:r>
              <a:rPr lang="en-US" dirty="0" smtClean="0">
                <a:latin typeface="Times" charset="0"/>
                <a:cs typeface="Times" charset="0"/>
                <a:sym typeface="Times" charset="0"/>
              </a:rPr>
              <a:t> ПО </a:t>
            </a:r>
            <a:r>
              <a:rPr lang="en-US" dirty="0" err="1" smtClean="0">
                <a:latin typeface="Times" charset="0"/>
                <a:cs typeface="Times" charset="0"/>
                <a:sym typeface="Times" charset="0"/>
              </a:rPr>
              <a:t>очень</a:t>
            </a:r>
            <a:r>
              <a:rPr lang="en-US" dirty="0" smtClean="0">
                <a:latin typeface="Times" charset="0"/>
                <a:cs typeface="Times" charset="0"/>
                <a:sym typeface="Times" charset="0"/>
              </a:rPr>
              <a:t> </a:t>
            </a:r>
            <a:r>
              <a:rPr lang="en-US" dirty="0" err="1" smtClean="0">
                <a:latin typeface="Times" charset="0"/>
                <a:cs typeface="Times" charset="0"/>
                <a:sym typeface="Times" charset="0"/>
              </a:rPr>
              <a:t>сложно</a:t>
            </a:r>
            <a:endParaRPr lang="en-US" dirty="0" smtClean="0">
              <a:latin typeface="Times" charset="0"/>
              <a:cs typeface="Times" charset="0"/>
              <a:sym typeface="Times" charset="0"/>
            </a:endParaRPr>
          </a:p>
          <a:p>
            <a:pPr>
              <a:spcBef>
                <a:spcPct val="0"/>
              </a:spcBef>
            </a:pPr>
            <a:endParaRPr lang="ru-RU" dirty="0" smtClean="0"/>
          </a:p>
          <a:p>
            <a:pPr>
              <a:spcBef>
                <a:spcPct val="0"/>
              </a:spcBef>
            </a:pPr>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E3C7DB93-2ED8-43FE-BBD6-995A23FEEABC}"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nSpc>
                <a:spcPct val="80000"/>
              </a:lnSpc>
              <a:spcBef>
                <a:spcPct val="0"/>
              </a:spcBef>
            </a:pPr>
            <a:r>
              <a:rPr lang="en-US" sz="1100" dirty="0" err="1" smtClean="0">
                <a:sym typeface="Calibri" charset="0"/>
              </a:rPr>
              <a:t>Загрузка</a:t>
            </a:r>
            <a:r>
              <a:rPr lang="en-US" sz="1100" dirty="0" smtClean="0">
                <a:sym typeface="Calibri" charset="0"/>
              </a:rPr>
              <a:t> </a:t>
            </a:r>
            <a:r>
              <a:rPr lang="en-US" sz="1100" dirty="0" err="1" smtClean="0">
                <a:sym typeface="Calibri" charset="0"/>
              </a:rPr>
              <a:t>вредоносного</a:t>
            </a:r>
            <a:r>
              <a:rPr lang="en-US" sz="1100" dirty="0" smtClean="0">
                <a:sym typeface="Calibri" charset="0"/>
              </a:rPr>
              <a:t> </a:t>
            </a:r>
            <a:r>
              <a:rPr lang="en-US" sz="1100" dirty="0" err="1" smtClean="0">
                <a:sym typeface="Calibri" charset="0"/>
              </a:rPr>
              <a:t>кода</a:t>
            </a:r>
            <a:r>
              <a:rPr lang="en-US" sz="1100" dirty="0" smtClean="0">
                <a:sym typeface="Calibri" charset="0"/>
              </a:rPr>
              <a:t> </a:t>
            </a:r>
            <a:r>
              <a:rPr lang="en-US" sz="1100" dirty="0" err="1" smtClean="0">
                <a:sym typeface="Calibri" charset="0"/>
              </a:rPr>
              <a:t>на</a:t>
            </a:r>
            <a:r>
              <a:rPr lang="en-US" sz="1100" dirty="0" smtClean="0">
                <a:sym typeface="Calibri" charset="0"/>
              </a:rPr>
              <a:t> </a:t>
            </a:r>
            <a:r>
              <a:rPr lang="en-US" sz="1100" dirty="0" err="1" smtClean="0">
                <a:sym typeface="Calibri" charset="0"/>
              </a:rPr>
              <a:t>компьютеры</a:t>
            </a:r>
            <a:r>
              <a:rPr lang="en-US" sz="1100" dirty="0" smtClean="0">
                <a:sym typeface="Calibri" charset="0"/>
              </a:rPr>
              <a:t> </a:t>
            </a:r>
            <a:r>
              <a:rPr lang="en-US" sz="1100" dirty="0" err="1" smtClean="0">
                <a:sym typeface="Calibri" charset="0"/>
              </a:rPr>
              <a:t>осуществляется</a:t>
            </a:r>
            <a:r>
              <a:rPr lang="en-US" sz="1100" dirty="0" smtClean="0">
                <a:sym typeface="Calibri" charset="0"/>
              </a:rPr>
              <a:t> </a:t>
            </a:r>
            <a:r>
              <a:rPr lang="en-US" sz="1100" dirty="0" err="1" smtClean="0">
                <a:sym typeface="Calibri" charset="0"/>
              </a:rPr>
              <a:t>посредством</a:t>
            </a:r>
            <a:r>
              <a:rPr lang="en-US" sz="1100" dirty="0" smtClean="0">
                <a:sym typeface="Calibri" charset="0"/>
              </a:rPr>
              <a:t> </a:t>
            </a:r>
            <a:r>
              <a:rPr lang="en-US" sz="1100" dirty="0" err="1" smtClean="0">
                <a:sym typeface="Calibri" charset="0"/>
              </a:rPr>
              <a:t>эксплойтов</a:t>
            </a:r>
            <a:r>
              <a:rPr lang="en-US" sz="1100" dirty="0" smtClean="0">
                <a:sym typeface="Calibri" charset="0"/>
              </a:rPr>
              <a:t> </a:t>
            </a:r>
            <a:r>
              <a:rPr lang="en-US" sz="1100" dirty="0" err="1" smtClean="0">
                <a:sym typeface="Calibri" charset="0"/>
              </a:rPr>
              <a:t>для</a:t>
            </a:r>
            <a:r>
              <a:rPr lang="en-US" sz="1100" dirty="0" smtClean="0">
                <a:sym typeface="Calibri" charset="0"/>
              </a:rPr>
              <a:t> </a:t>
            </a:r>
            <a:r>
              <a:rPr lang="en-US" sz="1100" dirty="0" err="1" smtClean="0">
                <a:sym typeface="Calibri" charset="0"/>
              </a:rPr>
              <a:t>уязвимостей</a:t>
            </a:r>
            <a:r>
              <a:rPr lang="en-US" sz="1100" dirty="0" smtClean="0">
                <a:sym typeface="Calibri" charset="0"/>
              </a:rPr>
              <a:t> в </a:t>
            </a:r>
            <a:r>
              <a:rPr lang="en-US" sz="1100" dirty="0" err="1" smtClean="0">
                <a:sym typeface="Calibri" charset="0"/>
              </a:rPr>
              <a:t>браузерах</a:t>
            </a:r>
            <a:r>
              <a:rPr lang="en-US" sz="1100" dirty="0" smtClean="0">
                <a:sym typeface="Calibri" charset="0"/>
              </a:rPr>
              <a:t> и </a:t>
            </a:r>
            <a:r>
              <a:rPr lang="en-US" sz="1100" dirty="0" err="1" smtClean="0">
                <a:sym typeface="Calibri" charset="0"/>
              </a:rPr>
              <a:t>популярном</a:t>
            </a:r>
            <a:r>
              <a:rPr lang="en-US" sz="1100" dirty="0" smtClean="0">
                <a:sym typeface="Calibri" charset="0"/>
              </a:rPr>
              <a:t> ПО, </a:t>
            </a:r>
            <a:r>
              <a:rPr lang="en-US" sz="1100" dirty="0" err="1" smtClean="0">
                <a:sym typeface="Calibri" charset="0"/>
              </a:rPr>
              <a:t>которое</a:t>
            </a:r>
            <a:r>
              <a:rPr lang="en-US" sz="1100" dirty="0" smtClean="0">
                <a:sym typeface="Calibri" charset="0"/>
              </a:rPr>
              <a:t> </a:t>
            </a:r>
            <a:r>
              <a:rPr lang="en-US" sz="1100" dirty="0" err="1" smtClean="0">
                <a:sym typeface="Calibri" charset="0"/>
              </a:rPr>
              <a:t>браузер</a:t>
            </a:r>
            <a:r>
              <a:rPr lang="en-US" sz="1100" dirty="0" smtClean="0">
                <a:sym typeface="Calibri" charset="0"/>
              </a:rPr>
              <a:t> </a:t>
            </a:r>
            <a:r>
              <a:rPr lang="en-US" sz="1100" dirty="0" err="1" smtClean="0">
                <a:sym typeface="Calibri" charset="0"/>
              </a:rPr>
              <a:t>может</a:t>
            </a:r>
            <a:r>
              <a:rPr lang="en-US" sz="1100" dirty="0" smtClean="0">
                <a:sym typeface="Calibri" charset="0"/>
              </a:rPr>
              <a:t> </a:t>
            </a:r>
            <a:r>
              <a:rPr lang="en-US" sz="1100" dirty="0" err="1" smtClean="0">
                <a:sym typeface="Calibri" charset="0"/>
              </a:rPr>
              <a:t>запускать</a:t>
            </a:r>
            <a:r>
              <a:rPr lang="en-US" sz="1100" dirty="0" smtClean="0">
                <a:sym typeface="Calibri" charset="0"/>
              </a:rPr>
              <a:t>.</a:t>
            </a:r>
          </a:p>
          <a:p>
            <a:pPr>
              <a:lnSpc>
                <a:spcPct val="80000"/>
              </a:lnSpc>
              <a:spcBef>
                <a:spcPct val="0"/>
              </a:spcBef>
            </a:pPr>
            <a:r>
              <a:rPr lang="en-US" sz="1100" dirty="0" err="1" smtClean="0">
                <a:sym typeface="Calibri" charset="0"/>
              </a:rPr>
              <a:t>На</a:t>
            </a:r>
            <a:r>
              <a:rPr lang="en-US" sz="1100" dirty="0" smtClean="0">
                <a:sym typeface="Calibri" charset="0"/>
              </a:rPr>
              <a:t> </a:t>
            </a:r>
            <a:r>
              <a:rPr lang="en-US" sz="1100" dirty="0" err="1" smtClean="0">
                <a:sym typeface="Calibri" charset="0"/>
              </a:rPr>
              <a:t>диаграмме</a:t>
            </a:r>
            <a:r>
              <a:rPr lang="en-US" sz="1100" dirty="0" smtClean="0">
                <a:sym typeface="Calibri" charset="0"/>
              </a:rPr>
              <a:t> </a:t>
            </a:r>
            <a:r>
              <a:rPr lang="en-US" sz="1100" dirty="0" err="1" smtClean="0">
                <a:sym typeface="Calibri" charset="0"/>
              </a:rPr>
              <a:t>приведено</a:t>
            </a:r>
            <a:r>
              <a:rPr lang="en-US" sz="1100" dirty="0" smtClean="0">
                <a:sym typeface="Calibri" charset="0"/>
              </a:rPr>
              <a:t> </a:t>
            </a:r>
            <a:r>
              <a:rPr lang="en-US" sz="1100" dirty="0" err="1" smtClean="0">
                <a:sym typeface="Calibri" charset="0"/>
              </a:rPr>
              <a:t>количество</a:t>
            </a:r>
            <a:r>
              <a:rPr lang="en-US" sz="1100" dirty="0" smtClean="0">
                <a:sym typeface="Calibri" charset="0"/>
              </a:rPr>
              <a:t> </a:t>
            </a:r>
            <a:r>
              <a:rPr lang="en-US" sz="1100" dirty="0" err="1" smtClean="0">
                <a:sym typeface="Calibri" charset="0"/>
              </a:rPr>
              <a:t>наиболее</a:t>
            </a:r>
            <a:r>
              <a:rPr lang="en-US" sz="1100" dirty="0" smtClean="0">
                <a:sym typeface="Calibri" charset="0"/>
              </a:rPr>
              <a:t> </a:t>
            </a:r>
            <a:r>
              <a:rPr lang="en-US" sz="1100" dirty="0" err="1" smtClean="0">
                <a:sym typeface="Calibri" charset="0"/>
              </a:rPr>
              <a:t>часто</a:t>
            </a:r>
            <a:r>
              <a:rPr lang="en-US" sz="1100" dirty="0" smtClean="0">
                <a:sym typeface="Calibri" charset="0"/>
              </a:rPr>
              <a:t> </a:t>
            </a:r>
            <a:r>
              <a:rPr lang="en-US" sz="1100" dirty="0" err="1" smtClean="0">
                <a:sym typeface="Calibri" charset="0"/>
              </a:rPr>
              <a:t>встречаемых</a:t>
            </a:r>
            <a:r>
              <a:rPr lang="en-US" sz="1100" dirty="0" smtClean="0">
                <a:sym typeface="Calibri" charset="0"/>
              </a:rPr>
              <a:t> </a:t>
            </a:r>
            <a:r>
              <a:rPr lang="en-US" sz="1100" dirty="0" err="1" smtClean="0">
                <a:sym typeface="Calibri" charset="0"/>
              </a:rPr>
              <a:t>на</a:t>
            </a:r>
            <a:r>
              <a:rPr lang="en-US" sz="1100" dirty="0" smtClean="0">
                <a:sym typeface="Calibri" charset="0"/>
              </a:rPr>
              <a:t> </a:t>
            </a:r>
            <a:r>
              <a:rPr lang="en-US" sz="1100" dirty="0" err="1" smtClean="0">
                <a:sym typeface="Calibri" charset="0"/>
              </a:rPr>
              <a:t>компьютерах</a:t>
            </a:r>
            <a:r>
              <a:rPr lang="en-US" sz="1100" dirty="0" smtClean="0">
                <a:sym typeface="Calibri" charset="0"/>
              </a:rPr>
              <a:t> </a:t>
            </a:r>
            <a:r>
              <a:rPr lang="en-US" sz="1100" dirty="0" err="1" smtClean="0">
                <a:sym typeface="Calibri" charset="0"/>
              </a:rPr>
              <a:t>пользователей</a:t>
            </a:r>
            <a:r>
              <a:rPr lang="en-US" sz="1100" dirty="0" smtClean="0">
                <a:sym typeface="Calibri" charset="0"/>
              </a:rPr>
              <a:t> </a:t>
            </a:r>
            <a:r>
              <a:rPr lang="en-US" sz="1100" dirty="0" err="1" smtClean="0">
                <a:sym typeface="Calibri" charset="0"/>
              </a:rPr>
              <a:t>уязвимостей</a:t>
            </a:r>
            <a:r>
              <a:rPr lang="en-US" sz="1100" dirty="0" smtClean="0">
                <a:sym typeface="Calibri" charset="0"/>
              </a:rPr>
              <a:t> </a:t>
            </a:r>
            <a:r>
              <a:rPr lang="en-US" sz="1100" dirty="0" err="1" smtClean="0">
                <a:sym typeface="Calibri" charset="0"/>
              </a:rPr>
              <a:t>по</a:t>
            </a:r>
            <a:r>
              <a:rPr lang="en-US" sz="1100" dirty="0" smtClean="0">
                <a:sym typeface="Calibri" charset="0"/>
              </a:rPr>
              <a:t> </a:t>
            </a:r>
            <a:r>
              <a:rPr lang="en-US" sz="1100" dirty="0" err="1" smtClean="0">
                <a:sym typeface="Calibri" charset="0"/>
              </a:rPr>
              <a:t>производителям</a:t>
            </a:r>
            <a:r>
              <a:rPr lang="en-US" sz="1100" dirty="0" smtClean="0">
                <a:sym typeface="Calibri" charset="0"/>
              </a:rPr>
              <a:t> ПО.</a:t>
            </a:r>
          </a:p>
          <a:p>
            <a:pPr>
              <a:lnSpc>
                <a:spcPct val="80000"/>
              </a:lnSpc>
              <a:spcBef>
                <a:spcPct val="0"/>
              </a:spcBef>
            </a:pPr>
            <a:r>
              <a:rPr lang="en-US" sz="1100" dirty="0" smtClean="0">
                <a:sym typeface="Calibri" charset="0"/>
              </a:rPr>
              <a:t>9 </a:t>
            </a:r>
            <a:r>
              <a:rPr lang="en-US" sz="1100" dirty="0" err="1" smtClean="0">
                <a:sym typeface="Calibri" charset="0"/>
              </a:rPr>
              <a:t>из</a:t>
            </a:r>
            <a:r>
              <a:rPr lang="en-US" sz="1100" dirty="0" smtClean="0">
                <a:sym typeface="Calibri" charset="0"/>
              </a:rPr>
              <a:t> 10 </a:t>
            </a:r>
            <a:r>
              <a:rPr lang="en-US" sz="1100" dirty="0" err="1" smtClean="0">
                <a:sym typeface="Calibri" charset="0"/>
              </a:rPr>
              <a:t>уязвимостей</a:t>
            </a:r>
            <a:r>
              <a:rPr lang="en-US" sz="1100" dirty="0" smtClean="0">
                <a:sym typeface="Calibri" charset="0"/>
              </a:rPr>
              <a:t> Microsoft </a:t>
            </a:r>
            <a:r>
              <a:rPr lang="en-US" sz="1100" dirty="0" err="1" smtClean="0">
                <a:sym typeface="Calibri" charset="0"/>
              </a:rPr>
              <a:t>обнаружены</a:t>
            </a:r>
            <a:r>
              <a:rPr lang="en-US" sz="1100" dirty="0" smtClean="0">
                <a:sym typeface="Calibri" charset="0"/>
              </a:rPr>
              <a:t> в </a:t>
            </a:r>
            <a:r>
              <a:rPr lang="en-US" sz="1100" dirty="0" err="1" smtClean="0">
                <a:sym typeface="Calibri" charset="0"/>
              </a:rPr>
              <a:t>приложениях</a:t>
            </a:r>
            <a:r>
              <a:rPr lang="en-US" sz="1100" dirty="0" smtClean="0">
                <a:sym typeface="Calibri" charset="0"/>
              </a:rPr>
              <a:t>, </a:t>
            </a:r>
            <a:r>
              <a:rPr lang="en-US" sz="1100" dirty="0" err="1" smtClean="0">
                <a:sym typeface="Calibri" charset="0"/>
              </a:rPr>
              <a:t>входящих</a:t>
            </a:r>
            <a:r>
              <a:rPr lang="en-US" sz="1100" dirty="0" smtClean="0">
                <a:sym typeface="Calibri" charset="0"/>
              </a:rPr>
              <a:t> в </a:t>
            </a:r>
            <a:r>
              <a:rPr lang="en-US" sz="1100" dirty="0" err="1" smtClean="0">
                <a:sym typeface="Calibri" charset="0"/>
              </a:rPr>
              <a:t>состав</a:t>
            </a:r>
            <a:r>
              <a:rPr lang="en-US" sz="1100" dirty="0" smtClean="0">
                <a:sym typeface="Calibri" charset="0"/>
              </a:rPr>
              <a:t> Microsoft Office: Word, Excel, Outlook, PowerPoint и </a:t>
            </a:r>
            <a:r>
              <a:rPr lang="en-US" sz="1100" dirty="0" err="1" smtClean="0">
                <a:sym typeface="Calibri" charset="0"/>
              </a:rPr>
              <a:t>т.д</a:t>
            </a:r>
            <a:r>
              <a:rPr lang="en-US" sz="1100" dirty="0" smtClean="0">
                <a:sym typeface="Calibri" charset="0"/>
              </a:rPr>
              <a:t>. </a:t>
            </a:r>
          </a:p>
          <a:p>
            <a:pPr>
              <a:lnSpc>
                <a:spcPct val="80000"/>
              </a:lnSpc>
              <a:spcBef>
                <a:spcPct val="0"/>
              </a:spcBef>
            </a:pPr>
            <a:r>
              <a:rPr lang="en-US" sz="1100" dirty="0" err="1" smtClean="0">
                <a:sym typeface="Calibri" charset="0"/>
              </a:rPr>
              <a:t>Наиболее</a:t>
            </a:r>
            <a:r>
              <a:rPr lang="en-US" sz="1100" dirty="0" smtClean="0">
                <a:sym typeface="Calibri" charset="0"/>
              </a:rPr>
              <a:t> </a:t>
            </a:r>
            <a:r>
              <a:rPr lang="en-US" sz="1100" dirty="0" err="1" smtClean="0">
                <a:sym typeface="Calibri" charset="0"/>
              </a:rPr>
              <a:t>часто</a:t>
            </a:r>
            <a:r>
              <a:rPr lang="en-US" sz="1100" dirty="0" smtClean="0">
                <a:sym typeface="Calibri" charset="0"/>
              </a:rPr>
              <a:t> </a:t>
            </a:r>
            <a:r>
              <a:rPr lang="en-US" sz="1100" dirty="0" err="1" smtClean="0">
                <a:sym typeface="Calibri" charset="0"/>
              </a:rPr>
              <a:t>киберпреступниками</a:t>
            </a:r>
            <a:r>
              <a:rPr lang="en-US" sz="1100" dirty="0" smtClean="0">
                <a:sym typeface="Calibri" charset="0"/>
              </a:rPr>
              <a:t> </a:t>
            </a:r>
            <a:r>
              <a:rPr lang="en-US" sz="1100" dirty="0" err="1" smtClean="0">
                <a:sym typeface="Calibri" charset="0"/>
              </a:rPr>
              <a:t>эксплуатируются</a:t>
            </a:r>
            <a:r>
              <a:rPr lang="en-US" sz="1100" dirty="0" smtClean="0">
                <a:sym typeface="Calibri" charset="0"/>
              </a:rPr>
              <a:t> </a:t>
            </a:r>
            <a:r>
              <a:rPr lang="en-US" sz="1100" dirty="0" err="1" smtClean="0">
                <a:sym typeface="Calibri" charset="0"/>
              </a:rPr>
              <a:t>уязвимости</a:t>
            </a:r>
            <a:r>
              <a:rPr lang="en-US" sz="1100" dirty="0" smtClean="0">
                <a:sym typeface="Calibri" charset="0"/>
              </a:rPr>
              <a:t> в OC Windows и </a:t>
            </a:r>
            <a:r>
              <a:rPr lang="en-US" sz="1100" dirty="0" err="1" smtClean="0">
                <a:sym typeface="Calibri" charset="0"/>
              </a:rPr>
              <a:t>программах</a:t>
            </a:r>
            <a:r>
              <a:rPr lang="en-US" sz="1100" dirty="0" smtClean="0">
                <a:sym typeface="Calibri" charset="0"/>
              </a:rPr>
              <a:t> Internet Explorer, Apple Quick Time, Adobe Flash Player и Adobe PDF Reader, Sun Java Virtual Machine.</a:t>
            </a:r>
          </a:p>
          <a:p>
            <a:pPr>
              <a:lnSpc>
                <a:spcPct val="80000"/>
              </a:lnSpc>
              <a:spcBef>
                <a:spcPct val="0"/>
              </a:spcBef>
            </a:pPr>
            <a:endParaRPr lang="en-US" sz="1300" dirty="0" smtClean="0">
              <a:latin typeface="Times" charset="0"/>
              <a:cs typeface="Times" charset="0"/>
              <a:sym typeface="Times" charset="0"/>
            </a:endParaRPr>
          </a:p>
          <a:p>
            <a:pPr>
              <a:lnSpc>
                <a:spcPct val="80000"/>
              </a:lnSpc>
              <a:spcBef>
                <a:spcPct val="0"/>
              </a:spcBef>
            </a:pPr>
            <a:r>
              <a:rPr lang="en-US" sz="1300" dirty="0" smtClean="0">
                <a:latin typeface="Times" charset="0"/>
                <a:cs typeface="Times" charset="0"/>
                <a:sym typeface="Times" charset="0"/>
              </a:rPr>
              <a:t>В </a:t>
            </a:r>
            <a:r>
              <a:rPr lang="en-US" sz="1300" dirty="0" err="1" smtClean="0">
                <a:latin typeface="Times" charset="0"/>
                <a:cs typeface="Times" charset="0"/>
                <a:sym typeface="Times" charset="0"/>
              </a:rPr>
              <a:t>первом</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квартале</a:t>
            </a:r>
            <a:r>
              <a:rPr lang="en-US" sz="1300" dirty="0" smtClean="0">
                <a:latin typeface="Times" charset="0"/>
                <a:cs typeface="Times" charset="0"/>
                <a:sym typeface="Times" charset="0"/>
              </a:rPr>
              <a:t> 2010 </a:t>
            </a:r>
            <a:r>
              <a:rPr lang="en-US" sz="1300" dirty="0" err="1" smtClean="0">
                <a:latin typeface="Times" charset="0"/>
                <a:cs typeface="Times" charset="0"/>
                <a:sym typeface="Times" charset="0"/>
              </a:rPr>
              <a:t>года</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мы</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обнаружили</a:t>
            </a:r>
            <a:r>
              <a:rPr lang="en-US" sz="1300" dirty="0" smtClean="0">
                <a:latin typeface="Times" charset="0"/>
                <a:cs typeface="Times" charset="0"/>
                <a:sym typeface="Times" charset="0"/>
              </a:rPr>
              <a:t> 12 111 862 </a:t>
            </a:r>
            <a:r>
              <a:rPr lang="en-US" sz="1300" dirty="0" err="1" smtClean="0">
                <a:latin typeface="Times" charset="0"/>
                <a:cs typeface="Times" charset="0"/>
                <a:sym typeface="Times" charset="0"/>
              </a:rPr>
              <a:t>незакрытых</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уязвимостей</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на</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компьютерах</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пользователей</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что</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на</a:t>
            </a:r>
            <a:r>
              <a:rPr lang="en-US" sz="1300" dirty="0" smtClean="0">
                <a:latin typeface="Times" charset="0"/>
                <a:cs typeface="Times" charset="0"/>
                <a:sym typeface="Times" charset="0"/>
              </a:rPr>
              <a:t> 6,9% </a:t>
            </a:r>
            <a:r>
              <a:rPr lang="en-US" sz="1300" dirty="0" err="1" smtClean="0">
                <a:latin typeface="Times" charset="0"/>
                <a:cs typeface="Times" charset="0"/>
                <a:sym typeface="Times" charset="0"/>
              </a:rPr>
              <a:t>больше</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чем</a:t>
            </a:r>
            <a:r>
              <a:rPr lang="en-US" sz="1300" dirty="0" smtClean="0">
                <a:latin typeface="Times" charset="0"/>
                <a:cs typeface="Times" charset="0"/>
                <a:sym typeface="Times" charset="0"/>
              </a:rPr>
              <a:t> в </a:t>
            </a:r>
            <a:r>
              <a:rPr lang="en-US" sz="1300" dirty="0" err="1" smtClean="0">
                <a:latin typeface="Times" charset="0"/>
                <a:cs typeface="Times" charset="0"/>
                <a:sym typeface="Times" charset="0"/>
              </a:rPr>
              <a:t>прошлом</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квартале</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Скорость</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нахождения</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новых</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брешей</a:t>
            </a:r>
            <a:r>
              <a:rPr lang="en-US" sz="1300" dirty="0" smtClean="0">
                <a:latin typeface="Times" charset="0"/>
                <a:cs typeface="Times" charset="0"/>
                <a:sym typeface="Times" charset="0"/>
              </a:rPr>
              <a:t> в </a:t>
            </a:r>
            <a:r>
              <a:rPr lang="en-US" sz="1300" dirty="0" err="1" smtClean="0">
                <a:latin typeface="Times" charset="0"/>
                <a:cs typeface="Times" charset="0"/>
                <a:sym typeface="Times" charset="0"/>
              </a:rPr>
              <a:t>безопасности</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компьютера</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растет</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как</a:t>
            </a:r>
            <a:r>
              <a:rPr lang="en-US" sz="1300" dirty="0" smtClean="0">
                <a:latin typeface="Times" charset="0"/>
                <a:cs typeface="Times" charset="0"/>
                <a:sym typeface="Times" charset="0"/>
              </a:rPr>
              <a:t> и </a:t>
            </a:r>
            <a:r>
              <a:rPr lang="en-US" sz="1300" dirty="0" err="1" smtClean="0">
                <a:latin typeface="Times" charset="0"/>
                <a:cs typeface="Times" charset="0"/>
                <a:sym typeface="Times" charset="0"/>
              </a:rPr>
              <a:t>скорость</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выхода</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патчей</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но</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увы</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далеко</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не</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все</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пользователи</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устанавливают</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обновления</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Заметим</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что</a:t>
            </a:r>
            <a:r>
              <a:rPr lang="en-US" sz="1300" dirty="0" smtClean="0">
                <a:latin typeface="Times" charset="0"/>
                <a:cs typeface="Times" charset="0"/>
                <a:sym typeface="Times" charset="0"/>
              </a:rPr>
              <a:t> в </a:t>
            </a:r>
            <a:r>
              <a:rPr lang="en-US" sz="1300" dirty="0" err="1" smtClean="0">
                <a:latin typeface="Times" charset="0"/>
                <a:cs typeface="Times" charset="0"/>
                <a:sym typeface="Times" charset="0"/>
              </a:rPr>
              <a:t>абсолютном</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большинстве</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случаев</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на</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отдельно</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взятом</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компьютере</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было</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обнаружено</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более</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одной</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не</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закрытой</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уязвимости</a:t>
            </a:r>
            <a:r>
              <a:rPr lang="en-US" sz="1300" dirty="0" smtClean="0">
                <a:latin typeface="Times" charset="0"/>
                <a:cs typeface="Times" charset="0"/>
                <a:sym typeface="Times" charset="0"/>
              </a:rPr>
              <a:t>.</a:t>
            </a:r>
          </a:p>
          <a:p>
            <a:pPr>
              <a:lnSpc>
                <a:spcPct val="80000"/>
              </a:lnSpc>
              <a:spcBef>
                <a:spcPct val="0"/>
              </a:spcBef>
            </a:pPr>
            <a:r>
              <a:rPr lang="en-US" sz="1300" dirty="0" smtClean="0">
                <a:latin typeface="Times" charset="0"/>
                <a:cs typeface="Times" charset="0"/>
                <a:sym typeface="Times" charset="0"/>
              </a:rPr>
              <a:t>6 </a:t>
            </a:r>
            <a:r>
              <a:rPr lang="en-US" sz="1300" dirty="0" err="1" smtClean="0">
                <a:latin typeface="Times" charset="0"/>
                <a:cs typeface="Times" charset="0"/>
                <a:sym typeface="Times" charset="0"/>
              </a:rPr>
              <a:t>уязвимостей</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из</a:t>
            </a:r>
            <a:r>
              <a:rPr lang="en-US" sz="1300" dirty="0" smtClean="0">
                <a:latin typeface="Times" charset="0"/>
                <a:cs typeface="Times" charset="0"/>
                <a:sym typeface="Times" charset="0"/>
              </a:rPr>
              <a:t> TOP 10 </a:t>
            </a:r>
            <a:r>
              <a:rPr lang="en-US" sz="1300" dirty="0" err="1" smtClean="0">
                <a:latin typeface="Times" charset="0"/>
                <a:cs typeface="Times" charset="0"/>
                <a:sym typeface="Times" charset="0"/>
              </a:rPr>
              <a:t>обнаружены</a:t>
            </a:r>
            <a:r>
              <a:rPr lang="en-US" sz="1300" dirty="0" smtClean="0">
                <a:latin typeface="Times" charset="0"/>
                <a:cs typeface="Times" charset="0"/>
                <a:sym typeface="Times" charset="0"/>
              </a:rPr>
              <a:t> в </a:t>
            </a:r>
            <a:r>
              <a:rPr lang="en-US" sz="1300" dirty="0" err="1" smtClean="0">
                <a:latin typeface="Times" charset="0"/>
                <a:cs typeface="Times" charset="0"/>
                <a:sym typeface="Times" charset="0"/>
              </a:rPr>
              <a:t>продуктах</a:t>
            </a:r>
            <a:r>
              <a:rPr lang="en-US" sz="1300" dirty="0" smtClean="0">
                <a:latin typeface="Times" charset="0"/>
                <a:cs typeface="Times" charset="0"/>
                <a:sym typeface="Times" charset="0"/>
              </a:rPr>
              <a:t> Microsoft, 3 — в ПО </a:t>
            </a:r>
            <a:r>
              <a:rPr lang="en-US" sz="1300" dirty="0" err="1" smtClean="0">
                <a:latin typeface="Times" charset="0"/>
                <a:cs typeface="Times" charset="0"/>
                <a:sym typeface="Times" charset="0"/>
              </a:rPr>
              <a:t>производства</a:t>
            </a:r>
            <a:r>
              <a:rPr lang="en-US" sz="1300" dirty="0" smtClean="0">
                <a:latin typeface="Times" charset="0"/>
                <a:cs typeface="Times" charset="0"/>
                <a:sym typeface="Times" charset="0"/>
              </a:rPr>
              <a:t> Adobe и 1 — Sun, </a:t>
            </a:r>
            <a:r>
              <a:rPr lang="en-US" sz="1300" dirty="0" err="1" smtClean="0">
                <a:latin typeface="Times" charset="0"/>
                <a:cs typeface="Times" charset="0"/>
                <a:sym typeface="Times" charset="0"/>
              </a:rPr>
              <a:t>которая</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теперь</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принадлежит</a:t>
            </a:r>
            <a:r>
              <a:rPr lang="en-US" sz="1300" dirty="0" smtClean="0">
                <a:latin typeface="Times" charset="0"/>
                <a:cs typeface="Times" charset="0"/>
                <a:sym typeface="Times" charset="0"/>
              </a:rPr>
              <a:t> Oracle. </a:t>
            </a:r>
            <a:r>
              <a:rPr lang="en-US" sz="1300" dirty="0" err="1" smtClean="0">
                <a:latin typeface="Times" charset="0"/>
                <a:cs typeface="Times" charset="0"/>
                <a:sym typeface="Times" charset="0"/>
              </a:rPr>
              <a:t>Если</a:t>
            </a:r>
            <a:r>
              <a:rPr lang="en-US" sz="1300" dirty="0" smtClean="0">
                <a:latin typeface="Times" charset="0"/>
                <a:cs typeface="Times" charset="0"/>
                <a:sym typeface="Times" charset="0"/>
              </a:rPr>
              <a:t> в </a:t>
            </a:r>
            <a:r>
              <a:rPr lang="en-US" sz="1300" dirty="0" err="1" smtClean="0">
                <a:latin typeface="Times" charset="0"/>
                <a:cs typeface="Times" charset="0"/>
                <a:sym typeface="Times" charset="0"/>
              </a:rPr>
              <a:t>прошлом</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опубликованном</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отчете</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был</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только</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один</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новичок</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то</a:t>
            </a:r>
            <a:r>
              <a:rPr lang="en-US" sz="1300" dirty="0" smtClean="0">
                <a:latin typeface="Times" charset="0"/>
                <a:cs typeface="Times" charset="0"/>
                <a:sym typeface="Times" charset="0"/>
              </a:rPr>
              <a:t> в </a:t>
            </a:r>
            <a:r>
              <a:rPr lang="en-US" sz="1300" dirty="0" err="1" smtClean="0">
                <a:latin typeface="Times" charset="0"/>
                <a:cs typeface="Times" charset="0"/>
                <a:sym typeface="Times" charset="0"/>
              </a:rPr>
              <a:t>этом</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квартале</a:t>
            </a:r>
            <a:r>
              <a:rPr lang="en-US" sz="1300" dirty="0" smtClean="0">
                <a:latin typeface="Times" charset="0"/>
                <a:cs typeface="Times" charset="0"/>
                <a:sym typeface="Times" charset="0"/>
              </a:rPr>
              <a:t> в TOP 10 </a:t>
            </a:r>
            <a:r>
              <a:rPr lang="en-US" sz="1300" dirty="0" err="1" smtClean="0">
                <a:latin typeface="Times" charset="0"/>
                <a:cs typeface="Times" charset="0"/>
                <a:sym typeface="Times" charset="0"/>
              </a:rPr>
              <a:t>попали</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сразу</a:t>
            </a:r>
            <a:r>
              <a:rPr lang="en-US" sz="1300" dirty="0" smtClean="0">
                <a:latin typeface="Times" charset="0"/>
                <a:cs typeface="Times" charset="0"/>
                <a:sym typeface="Times" charset="0"/>
              </a:rPr>
              <a:t> 4 </a:t>
            </a:r>
            <a:r>
              <a:rPr lang="en-US" sz="1300" dirty="0" err="1" smtClean="0">
                <a:latin typeface="Times" charset="0"/>
                <a:cs typeface="Times" charset="0"/>
                <a:sym typeface="Times" charset="0"/>
              </a:rPr>
              <a:t>новых</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уязвимости</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Однако</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даты</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публикаций</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информации</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об</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уязвимостях</a:t>
            </a:r>
            <a:r>
              <a:rPr lang="en-US" sz="1300" dirty="0" smtClean="0">
                <a:latin typeface="Times" charset="0"/>
                <a:cs typeface="Times" charset="0"/>
                <a:sym typeface="Times" charset="0"/>
              </a:rPr>
              <a:t> в </a:t>
            </a:r>
            <a:r>
              <a:rPr lang="en-US" sz="1300" dirty="0" err="1" smtClean="0">
                <a:latin typeface="Times" charset="0"/>
                <a:cs typeface="Times" charset="0"/>
                <a:sym typeface="Times" charset="0"/>
              </a:rPr>
              <a:t>очередной</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раз</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демонстрируют</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насколько</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неторопливы</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пользователи</a:t>
            </a:r>
            <a:r>
              <a:rPr lang="en-US" sz="1300" dirty="0" smtClean="0">
                <a:latin typeface="Times" charset="0"/>
                <a:cs typeface="Times" charset="0"/>
                <a:sym typeface="Times" charset="0"/>
              </a:rPr>
              <a:t> в </a:t>
            </a:r>
            <a:r>
              <a:rPr lang="en-US" sz="1300" dirty="0" err="1" smtClean="0">
                <a:latin typeface="Times" charset="0"/>
                <a:cs typeface="Times" charset="0"/>
                <a:sym typeface="Times" charset="0"/>
              </a:rPr>
              <a:t>деле</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установки</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обновлений</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для</a:t>
            </a:r>
            <a:r>
              <a:rPr lang="en-US" sz="1300" dirty="0" smtClean="0">
                <a:latin typeface="Times" charset="0"/>
                <a:cs typeface="Times" charset="0"/>
                <a:sym typeface="Times" charset="0"/>
              </a:rPr>
              <a:t> ПО: в TOP 10 </a:t>
            </a:r>
            <a:r>
              <a:rPr lang="en-US" sz="1300" dirty="0" err="1" smtClean="0">
                <a:latin typeface="Times" charset="0"/>
                <a:cs typeface="Times" charset="0"/>
                <a:sym typeface="Times" charset="0"/>
              </a:rPr>
              <a:t>наряду</a:t>
            </a:r>
            <a:r>
              <a:rPr lang="en-US" sz="1300" dirty="0" smtClean="0">
                <a:latin typeface="Times" charset="0"/>
                <a:cs typeface="Times" charset="0"/>
                <a:sym typeface="Times" charset="0"/>
              </a:rPr>
              <a:t> с </a:t>
            </a:r>
            <a:r>
              <a:rPr lang="en-US" sz="1300" dirty="0" err="1" smtClean="0">
                <a:latin typeface="Times" charset="0"/>
                <a:cs typeface="Times" charset="0"/>
                <a:sym typeface="Times" charset="0"/>
              </a:rPr>
              <a:t>новыми</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попали</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уязвимости</a:t>
            </a:r>
            <a:r>
              <a:rPr lang="en-US" sz="1300" dirty="0" smtClean="0">
                <a:latin typeface="Times" charset="0"/>
                <a:cs typeface="Times" charset="0"/>
                <a:sym typeface="Times" charset="0"/>
              </a:rPr>
              <a:t>, о </a:t>
            </a:r>
            <a:r>
              <a:rPr lang="en-US" sz="1300" dirty="0" err="1" smtClean="0">
                <a:latin typeface="Times" charset="0"/>
                <a:cs typeface="Times" charset="0"/>
                <a:sym typeface="Times" charset="0"/>
              </a:rPr>
              <a:t>которых</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известно</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более</a:t>
            </a:r>
            <a:r>
              <a:rPr lang="en-US" sz="1300" dirty="0" smtClean="0">
                <a:latin typeface="Times" charset="0"/>
                <a:cs typeface="Times" charset="0"/>
                <a:sym typeface="Times" charset="0"/>
              </a:rPr>
              <a:t> </a:t>
            </a:r>
            <a:r>
              <a:rPr lang="en-US" sz="1300" dirty="0" err="1" smtClean="0">
                <a:latin typeface="Times" charset="0"/>
                <a:cs typeface="Times" charset="0"/>
                <a:sym typeface="Times" charset="0"/>
              </a:rPr>
              <a:t>года</a:t>
            </a:r>
            <a:r>
              <a:rPr lang="en-US" sz="1300" dirty="0" smtClean="0">
                <a:latin typeface="Times" charset="0"/>
                <a:cs typeface="Times" charset="0"/>
                <a:sym typeface="Times" charset="0"/>
              </a:rPr>
              <a:t>.</a:t>
            </a:r>
          </a:p>
          <a:p>
            <a:pPr>
              <a:lnSpc>
                <a:spcPct val="80000"/>
              </a:lnSpc>
              <a:spcBef>
                <a:spcPct val="0"/>
              </a:spcBef>
            </a:pPr>
            <a:endParaRPr lang="en-US" sz="1100"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088D5551-2DFD-4B11-9B1D-79E8643A13D6}"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nSpc>
                <a:spcPct val="80000"/>
              </a:lnSpc>
              <a:spcBef>
                <a:spcPct val="0"/>
              </a:spcBef>
            </a:pPr>
            <a:r>
              <a:rPr lang="en-US" sz="700" dirty="0" err="1" smtClean="0">
                <a:latin typeface="Gill Sans" charset="0"/>
                <a:sym typeface="Gill Sans" charset="0"/>
              </a:rPr>
              <a:t>При</a:t>
            </a:r>
            <a:r>
              <a:rPr lang="en-US" sz="700" dirty="0" smtClean="0">
                <a:latin typeface="Gill Sans" charset="0"/>
                <a:sym typeface="Gill Sans" charset="0"/>
              </a:rPr>
              <a:t> </a:t>
            </a:r>
            <a:r>
              <a:rPr lang="en-US" sz="700" dirty="0" err="1" smtClean="0">
                <a:latin typeface="Gill Sans" charset="0"/>
                <a:sym typeface="Gill Sans" charset="0"/>
              </a:rPr>
              <a:t>этом</a:t>
            </a:r>
            <a:r>
              <a:rPr lang="en-US" sz="700" dirty="0" smtClean="0">
                <a:latin typeface="Gill Sans" charset="0"/>
                <a:sym typeface="Gill Sans" charset="0"/>
              </a:rPr>
              <a:t> </a:t>
            </a:r>
            <a:r>
              <a:rPr lang="en-US" sz="700" dirty="0" err="1" smtClean="0">
                <a:latin typeface="Gill Sans" charset="0"/>
                <a:sym typeface="Gill Sans" charset="0"/>
              </a:rPr>
              <a:t>следует</a:t>
            </a:r>
            <a:r>
              <a:rPr lang="en-US" sz="700" dirty="0" smtClean="0">
                <a:latin typeface="Gill Sans" charset="0"/>
                <a:sym typeface="Gill Sans" charset="0"/>
              </a:rPr>
              <a:t> </a:t>
            </a:r>
            <a:r>
              <a:rPr lang="en-US" sz="700" dirty="0" err="1" smtClean="0">
                <a:latin typeface="Gill Sans" charset="0"/>
                <a:sym typeface="Gill Sans" charset="0"/>
              </a:rPr>
              <a:t>отметить</a:t>
            </a:r>
            <a:r>
              <a:rPr lang="en-US" sz="700" dirty="0" smtClean="0">
                <a:latin typeface="Gill Sans" charset="0"/>
                <a:sym typeface="Gill Sans" charset="0"/>
              </a:rPr>
              <a:t>, </a:t>
            </a:r>
            <a:r>
              <a:rPr lang="en-US" sz="700" dirty="0" err="1" smtClean="0">
                <a:latin typeface="Gill Sans" charset="0"/>
                <a:sym typeface="Gill Sans" charset="0"/>
              </a:rPr>
              <a:t>что</a:t>
            </a:r>
            <a:r>
              <a:rPr lang="en-US" sz="700" dirty="0" smtClean="0">
                <a:latin typeface="Gill Sans" charset="0"/>
                <a:sym typeface="Gill Sans" charset="0"/>
              </a:rPr>
              <a:t> </a:t>
            </a:r>
            <a:r>
              <a:rPr lang="en-US" sz="700" dirty="0" err="1" smtClean="0">
                <a:latin typeface="Gill Sans" charset="0"/>
                <a:sym typeface="Gill Sans" charset="0"/>
              </a:rPr>
              <a:t>на</a:t>
            </a:r>
            <a:r>
              <a:rPr lang="en-US" sz="700" dirty="0" smtClean="0">
                <a:latin typeface="Gill Sans" charset="0"/>
                <a:sym typeface="Gill Sans" charset="0"/>
              </a:rPr>
              <a:t> </a:t>
            </a:r>
            <a:r>
              <a:rPr lang="en-US" sz="700" dirty="0" err="1" smtClean="0">
                <a:latin typeface="Gill Sans" charset="0"/>
                <a:sym typeface="Gill Sans" charset="0"/>
              </a:rPr>
              <a:t>протяжении</a:t>
            </a:r>
            <a:r>
              <a:rPr lang="en-US" sz="700" dirty="0" smtClean="0">
                <a:latin typeface="Gill Sans" charset="0"/>
                <a:sym typeface="Gill Sans" charset="0"/>
              </a:rPr>
              <a:t> </a:t>
            </a:r>
            <a:r>
              <a:rPr lang="en-US" sz="700" dirty="0" err="1" smtClean="0">
                <a:latin typeface="Gill Sans" charset="0"/>
                <a:sym typeface="Gill Sans" charset="0"/>
              </a:rPr>
              <a:t>последних</a:t>
            </a:r>
            <a:r>
              <a:rPr lang="en-US" sz="700" dirty="0" smtClean="0">
                <a:latin typeface="Gill Sans" charset="0"/>
                <a:sym typeface="Gill Sans" charset="0"/>
              </a:rPr>
              <a:t> </a:t>
            </a:r>
            <a:r>
              <a:rPr lang="en-US" sz="700" dirty="0" err="1" smtClean="0">
                <a:latin typeface="Gill Sans" charset="0"/>
                <a:sym typeface="Gill Sans" charset="0"/>
              </a:rPr>
              <a:t>лет</a:t>
            </a:r>
            <a:r>
              <a:rPr lang="en-US" sz="700" dirty="0" smtClean="0">
                <a:latin typeface="Gill Sans" charset="0"/>
                <a:sym typeface="Gill Sans" charset="0"/>
              </a:rPr>
              <a:t> </a:t>
            </a:r>
            <a:r>
              <a:rPr lang="en-US" sz="700" dirty="0" err="1" smtClean="0">
                <a:latin typeface="Gill Sans" charset="0"/>
                <a:sym typeface="Gill Sans" charset="0"/>
              </a:rPr>
              <a:t>главным</a:t>
            </a:r>
            <a:r>
              <a:rPr lang="en-US" sz="700" dirty="0" smtClean="0">
                <a:latin typeface="Gill Sans" charset="0"/>
                <a:sym typeface="Gill Sans" charset="0"/>
              </a:rPr>
              <a:t> </a:t>
            </a:r>
            <a:r>
              <a:rPr lang="en-US" sz="700" dirty="0" err="1" smtClean="0">
                <a:latin typeface="Gill Sans" charset="0"/>
                <a:sym typeface="Gill Sans" charset="0"/>
              </a:rPr>
              <a:t>способом</a:t>
            </a:r>
            <a:r>
              <a:rPr lang="en-US" sz="700" dirty="0" smtClean="0">
                <a:latin typeface="Gill Sans" charset="0"/>
                <a:sym typeface="Gill Sans" charset="0"/>
              </a:rPr>
              <a:t> </a:t>
            </a:r>
            <a:r>
              <a:rPr lang="en-US" sz="700" dirty="0" err="1" smtClean="0">
                <a:latin typeface="Gill Sans" charset="0"/>
                <a:sym typeface="Gill Sans" charset="0"/>
              </a:rPr>
              <a:t>заражения</a:t>
            </a:r>
            <a:r>
              <a:rPr lang="en-US" sz="700" dirty="0" smtClean="0">
                <a:latin typeface="Gill Sans" charset="0"/>
                <a:sym typeface="Gill Sans" charset="0"/>
              </a:rPr>
              <a:t> </a:t>
            </a:r>
            <a:r>
              <a:rPr lang="en-US" sz="700" dirty="0" err="1" smtClean="0">
                <a:latin typeface="Gill Sans" charset="0"/>
                <a:sym typeface="Gill Sans" charset="0"/>
              </a:rPr>
              <a:t>пользовательских</a:t>
            </a:r>
            <a:r>
              <a:rPr lang="en-US" sz="700" dirty="0" smtClean="0">
                <a:latin typeface="Gill Sans" charset="0"/>
                <a:sym typeface="Gill Sans" charset="0"/>
              </a:rPr>
              <a:t> </a:t>
            </a:r>
            <a:r>
              <a:rPr lang="en-US" sz="700" dirty="0" err="1" smtClean="0">
                <a:latin typeface="Gill Sans" charset="0"/>
                <a:sym typeface="Gill Sans" charset="0"/>
              </a:rPr>
              <a:t>компьютеров</a:t>
            </a:r>
            <a:r>
              <a:rPr lang="en-US" sz="700" dirty="0" smtClean="0">
                <a:latin typeface="Gill Sans" charset="0"/>
                <a:sym typeface="Gill Sans" charset="0"/>
              </a:rPr>
              <a:t> </a:t>
            </a:r>
            <a:r>
              <a:rPr lang="en-US" sz="700" dirty="0" err="1" smtClean="0">
                <a:latin typeface="Gill Sans" charset="0"/>
                <a:sym typeface="Gill Sans" charset="0"/>
              </a:rPr>
              <a:t>является</a:t>
            </a:r>
            <a:r>
              <a:rPr lang="en-US" sz="700" dirty="0" smtClean="0">
                <a:latin typeface="Gill Sans" charset="0"/>
                <a:sym typeface="Gill Sans" charset="0"/>
              </a:rPr>
              <a:t> </a:t>
            </a:r>
            <a:r>
              <a:rPr lang="en-US" sz="700" dirty="0" err="1" smtClean="0">
                <a:latin typeface="Gill Sans" charset="0"/>
                <a:sym typeface="Gill Sans" charset="0"/>
              </a:rPr>
              <a:t>инфицирование</a:t>
            </a:r>
            <a:r>
              <a:rPr lang="en-US" sz="700" dirty="0" smtClean="0">
                <a:latin typeface="Gill Sans" charset="0"/>
                <a:sym typeface="Gill Sans" charset="0"/>
              </a:rPr>
              <a:t> </a:t>
            </a:r>
            <a:r>
              <a:rPr lang="en-US" sz="700" dirty="0" err="1" smtClean="0">
                <a:latin typeface="Gill Sans" charset="0"/>
                <a:sym typeface="Gill Sans" charset="0"/>
              </a:rPr>
              <a:t>через</a:t>
            </a:r>
            <a:r>
              <a:rPr lang="en-US" sz="700" dirty="0" smtClean="0">
                <a:latin typeface="Gill Sans" charset="0"/>
                <a:sym typeface="Gill Sans" charset="0"/>
              </a:rPr>
              <a:t> </a:t>
            </a:r>
            <a:r>
              <a:rPr lang="en-US" sz="700" dirty="0" err="1" smtClean="0">
                <a:latin typeface="Gill Sans" charset="0"/>
                <a:sym typeface="Gill Sans" charset="0"/>
              </a:rPr>
              <a:t>веб</a:t>
            </a:r>
            <a:r>
              <a:rPr lang="en-US" sz="700" dirty="0" smtClean="0">
                <a:latin typeface="Gill Sans" charset="0"/>
                <a:sym typeface="Gill Sans" charset="0"/>
              </a:rPr>
              <a:t>, </a:t>
            </a:r>
            <a:r>
              <a:rPr lang="en-US" sz="700" dirty="0" err="1" smtClean="0">
                <a:latin typeface="Gill Sans" charset="0"/>
                <a:sym typeface="Gill Sans" charset="0"/>
              </a:rPr>
              <a:t>причём</a:t>
            </a:r>
            <a:r>
              <a:rPr lang="en-US" sz="700" dirty="0" smtClean="0">
                <a:latin typeface="Gill Sans" charset="0"/>
                <a:sym typeface="Gill Sans" charset="0"/>
              </a:rPr>
              <a:t> </a:t>
            </a:r>
            <a:r>
              <a:rPr lang="en-US" sz="700" dirty="0" err="1" smtClean="0">
                <a:latin typeface="Gill Sans" charset="0"/>
                <a:sym typeface="Gill Sans" charset="0"/>
              </a:rPr>
              <a:t>роль</a:t>
            </a:r>
            <a:r>
              <a:rPr lang="en-US" sz="700" dirty="0" smtClean="0">
                <a:latin typeface="Gill Sans" charset="0"/>
                <a:sym typeface="Gill Sans" charset="0"/>
              </a:rPr>
              <a:t> </a:t>
            </a:r>
            <a:r>
              <a:rPr lang="en-US" sz="700" dirty="0" err="1" smtClean="0">
                <a:latin typeface="Gill Sans" charset="0"/>
                <a:sym typeface="Gill Sans" charset="0"/>
              </a:rPr>
              <a:t>этого</a:t>
            </a:r>
            <a:r>
              <a:rPr lang="en-US" sz="700" dirty="0" smtClean="0">
                <a:latin typeface="Gill Sans" charset="0"/>
                <a:sym typeface="Gill Sans" charset="0"/>
              </a:rPr>
              <a:t> </a:t>
            </a:r>
            <a:r>
              <a:rPr lang="en-US" sz="700" dirty="0" err="1" smtClean="0">
                <a:latin typeface="Gill Sans" charset="0"/>
                <a:sym typeface="Gill Sans" charset="0"/>
              </a:rPr>
              <a:t>метода</a:t>
            </a:r>
            <a:r>
              <a:rPr lang="en-US" sz="700" dirty="0" smtClean="0">
                <a:latin typeface="Gill Sans" charset="0"/>
                <a:sym typeface="Gill Sans" charset="0"/>
              </a:rPr>
              <a:t> </a:t>
            </a:r>
            <a:r>
              <a:rPr lang="en-US" sz="700" dirty="0" err="1" smtClean="0">
                <a:latin typeface="Gill Sans" charset="0"/>
                <a:sym typeface="Gill Sans" charset="0"/>
              </a:rPr>
              <a:t>со</a:t>
            </a:r>
            <a:r>
              <a:rPr lang="en-US" sz="700" dirty="0" smtClean="0">
                <a:latin typeface="Gill Sans" charset="0"/>
                <a:sym typeface="Gill Sans" charset="0"/>
              </a:rPr>
              <a:t> </a:t>
            </a:r>
            <a:r>
              <a:rPr lang="en-US" sz="700" dirty="0" err="1" smtClean="0">
                <a:latin typeface="Gill Sans" charset="0"/>
                <a:sym typeface="Gill Sans" charset="0"/>
              </a:rPr>
              <a:t>временем</a:t>
            </a:r>
            <a:r>
              <a:rPr lang="en-US" sz="700" dirty="0" smtClean="0">
                <a:latin typeface="Gill Sans" charset="0"/>
                <a:sym typeface="Gill Sans" charset="0"/>
              </a:rPr>
              <a:t> </a:t>
            </a:r>
            <a:r>
              <a:rPr lang="en-US" sz="700" dirty="0" err="1" smtClean="0">
                <a:latin typeface="Gill Sans" charset="0"/>
                <a:sym typeface="Gill Sans" charset="0"/>
              </a:rPr>
              <a:t>только</a:t>
            </a:r>
            <a:r>
              <a:rPr lang="en-US" sz="700" dirty="0" smtClean="0">
                <a:latin typeface="Gill Sans" charset="0"/>
                <a:sym typeface="Gill Sans" charset="0"/>
              </a:rPr>
              <a:t> </a:t>
            </a:r>
            <a:r>
              <a:rPr lang="en-US" sz="700" dirty="0" err="1" smtClean="0">
                <a:latin typeface="Gill Sans" charset="0"/>
                <a:sym typeface="Gill Sans" charset="0"/>
              </a:rPr>
              <a:t>возрастает</a:t>
            </a:r>
            <a:r>
              <a:rPr lang="en-US" sz="700" dirty="0" smtClean="0">
                <a:latin typeface="Gill Sans" charset="0"/>
                <a:sym typeface="Gill Sans" charset="0"/>
              </a:rPr>
              <a:t>. </a:t>
            </a:r>
            <a:r>
              <a:rPr lang="en-US" sz="700" dirty="0" err="1" smtClean="0">
                <a:latin typeface="Gill Sans" charset="0"/>
                <a:sym typeface="Gill Sans" charset="0"/>
              </a:rPr>
              <a:t>Особенно</a:t>
            </a:r>
            <a:r>
              <a:rPr lang="en-US" sz="700" dirty="0" smtClean="0">
                <a:latin typeface="Gill Sans" charset="0"/>
                <a:sym typeface="Gill Sans" charset="0"/>
              </a:rPr>
              <a:t> </a:t>
            </a:r>
            <a:r>
              <a:rPr lang="en-US" sz="700" dirty="0" err="1" smtClean="0">
                <a:latin typeface="Gill Sans" charset="0"/>
                <a:sym typeface="Gill Sans" charset="0"/>
              </a:rPr>
              <a:t>эффективна</a:t>
            </a:r>
            <a:r>
              <a:rPr lang="en-US" sz="700" dirty="0" smtClean="0">
                <a:latin typeface="Gill Sans" charset="0"/>
                <a:sym typeface="Gill Sans" charset="0"/>
              </a:rPr>
              <a:t> в </a:t>
            </a:r>
            <a:r>
              <a:rPr lang="en-US" sz="700" dirty="0" err="1" smtClean="0">
                <a:latin typeface="Gill Sans" charset="0"/>
                <a:sym typeface="Gill Sans" charset="0"/>
              </a:rPr>
              <a:t>этом</a:t>
            </a:r>
            <a:r>
              <a:rPr lang="en-US" sz="700" dirty="0" smtClean="0">
                <a:latin typeface="Gill Sans" charset="0"/>
                <a:sym typeface="Gill Sans" charset="0"/>
              </a:rPr>
              <a:t> </a:t>
            </a:r>
            <a:r>
              <a:rPr lang="en-US" sz="700" dirty="0" err="1" smtClean="0">
                <a:latin typeface="Gill Sans" charset="0"/>
                <a:sym typeface="Gill Sans" charset="0"/>
              </a:rPr>
              <a:t>плане</a:t>
            </a:r>
            <a:r>
              <a:rPr lang="en-US" sz="700" dirty="0" smtClean="0">
                <a:latin typeface="Gill Sans" charset="0"/>
                <a:sym typeface="Gill Sans" charset="0"/>
              </a:rPr>
              <a:t> </a:t>
            </a:r>
            <a:r>
              <a:rPr lang="en-US" sz="700" dirty="0" err="1" smtClean="0">
                <a:latin typeface="Gill Sans" charset="0"/>
                <a:sym typeface="Gill Sans" charset="0"/>
              </a:rPr>
              <a:t>технология</a:t>
            </a:r>
            <a:r>
              <a:rPr lang="en-US" sz="700" dirty="0" smtClean="0">
                <a:latin typeface="Gill Sans" charset="0"/>
                <a:sym typeface="Gill Sans" charset="0"/>
              </a:rPr>
              <a:t> </a:t>
            </a:r>
            <a:r>
              <a:rPr lang="en-US" sz="700" dirty="0" err="1" smtClean="0">
                <a:latin typeface="Gill Sans" charset="0"/>
                <a:sym typeface="Gill Sans" charset="0"/>
              </a:rPr>
              <a:t>так</a:t>
            </a:r>
            <a:r>
              <a:rPr lang="en-US" sz="700" dirty="0" smtClean="0">
                <a:latin typeface="Gill Sans" charset="0"/>
                <a:sym typeface="Gill Sans" charset="0"/>
              </a:rPr>
              <a:t> </a:t>
            </a:r>
            <a:r>
              <a:rPr lang="en-US" sz="700" dirty="0" err="1" smtClean="0">
                <a:latin typeface="Gill Sans" charset="0"/>
                <a:sym typeface="Gill Sans" charset="0"/>
              </a:rPr>
              <a:t>называемых</a:t>
            </a:r>
            <a:r>
              <a:rPr lang="en-US" sz="700" dirty="0" smtClean="0">
                <a:latin typeface="Gill Sans" charset="0"/>
                <a:sym typeface="Gill Sans" charset="0"/>
              </a:rPr>
              <a:t> </a:t>
            </a:r>
            <a:r>
              <a:rPr lang="en-US" sz="700" b="1" dirty="0" smtClean="0">
                <a:latin typeface="Gill Sans" charset="0"/>
                <a:sym typeface="Gill Sans" charset="0"/>
              </a:rPr>
              <a:t>drive-by</a:t>
            </a:r>
            <a:r>
              <a:rPr lang="en-US" sz="700" dirty="0" smtClean="0">
                <a:latin typeface="Gill Sans" charset="0"/>
                <a:sym typeface="Gill Sans" charset="0"/>
              </a:rPr>
              <a:t> </a:t>
            </a:r>
            <a:r>
              <a:rPr lang="en-US" sz="700" dirty="0" err="1" smtClean="0">
                <a:latin typeface="Gill Sans" charset="0"/>
                <a:sym typeface="Gill Sans" charset="0"/>
              </a:rPr>
              <a:t>загрузок</a:t>
            </a:r>
            <a:r>
              <a:rPr lang="en-US" sz="700" dirty="0" smtClean="0">
                <a:latin typeface="Gill Sans" charset="0"/>
                <a:sym typeface="Gill Sans" charset="0"/>
              </a:rPr>
              <a:t>. </a:t>
            </a:r>
            <a:r>
              <a:rPr lang="en-US" sz="700" dirty="0" err="1" smtClean="0">
                <a:latin typeface="Gill Sans" charset="0"/>
                <a:sym typeface="Gill Sans" charset="0"/>
              </a:rPr>
              <a:t>При</a:t>
            </a:r>
            <a:r>
              <a:rPr lang="en-US" sz="700" dirty="0" smtClean="0">
                <a:latin typeface="Gill Sans" charset="0"/>
                <a:sym typeface="Gill Sans" charset="0"/>
              </a:rPr>
              <a:t> </a:t>
            </a:r>
            <a:r>
              <a:rPr lang="en-US" sz="700" dirty="0" err="1" smtClean="0">
                <a:latin typeface="Gill Sans" charset="0"/>
                <a:sym typeface="Gill Sans" charset="0"/>
              </a:rPr>
              <a:t>её</a:t>
            </a:r>
            <a:r>
              <a:rPr lang="en-US" sz="700" dirty="0" smtClean="0">
                <a:latin typeface="Gill Sans" charset="0"/>
                <a:sym typeface="Gill Sans" charset="0"/>
              </a:rPr>
              <a:t> </a:t>
            </a:r>
            <a:r>
              <a:rPr lang="en-US" sz="700" dirty="0" err="1" smtClean="0">
                <a:latin typeface="Gill Sans" charset="0"/>
                <a:sym typeface="Gill Sans" charset="0"/>
              </a:rPr>
              <a:t>использовании</a:t>
            </a:r>
            <a:r>
              <a:rPr lang="en-US" sz="700" dirty="0" smtClean="0">
                <a:latin typeface="Gill Sans" charset="0"/>
                <a:sym typeface="Gill Sans" charset="0"/>
              </a:rPr>
              <a:t> </a:t>
            </a:r>
            <a:r>
              <a:rPr lang="en-US" sz="700" dirty="0" err="1" smtClean="0">
                <a:latin typeface="Gill Sans" charset="0"/>
                <a:sym typeface="Gill Sans" charset="0"/>
              </a:rPr>
              <a:t>заражение</a:t>
            </a:r>
            <a:r>
              <a:rPr lang="en-US" sz="700" dirty="0" smtClean="0">
                <a:latin typeface="Gill Sans" charset="0"/>
                <a:sym typeface="Gill Sans" charset="0"/>
              </a:rPr>
              <a:t> </a:t>
            </a:r>
            <a:r>
              <a:rPr lang="en-US" sz="700" dirty="0" err="1" smtClean="0">
                <a:latin typeface="Gill Sans" charset="0"/>
                <a:sym typeface="Gill Sans" charset="0"/>
              </a:rPr>
              <a:t>компьютера</a:t>
            </a:r>
            <a:r>
              <a:rPr lang="en-US" sz="700" dirty="0" smtClean="0">
                <a:latin typeface="Gill Sans" charset="0"/>
                <a:sym typeface="Gill Sans" charset="0"/>
              </a:rPr>
              <a:t> </a:t>
            </a:r>
            <a:r>
              <a:rPr lang="en-US" sz="700" dirty="0" err="1" smtClean="0">
                <a:latin typeface="Gill Sans" charset="0"/>
                <a:sym typeface="Gill Sans" charset="0"/>
              </a:rPr>
              <a:t>происходит</a:t>
            </a:r>
            <a:r>
              <a:rPr lang="en-US" sz="700" dirty="0" smtClean="0">
                <a:latin typeface="Gill Sans" charset="0"/>
                <a:sym typeface="Gill Sans" charset="0"/>
              </a:rPr>
              <a:t> </a:t>
            </a:r>
            <a:r>
              <a:rPr lang="en-US" sz="700" dirty="0" err="1" smtClean="0">
                <a:latin typeface="Gill Sans" charset="0"/>
                <a:sym typeface="Gill Sans" charset="0"/>
              </a:rPr>
              <a:t>незаметно</a:t>
            </a:r>
            <a:r>
              <a:rPr lang="en-US" sz="700" dirty="0" smtClean="0">
                <a:latin typeface="Gill Sans" charset="0"/>
                <a:sym typeface="Gill Sans" charset="0"/>
              </a:rPr>
              <a:t> </a:t>
            </a:r>
            <a:r>
              <a:rPr lang="en-US" sz="700" dirty="0" err="1" smtClean="0">
                <a:latin typeface="Gill Sans" charset="0"/>
                <a:sym typeface="Gill Sans" charset="0"/>
              </a:rPr>
              <a:t>для</a:t>
            </a:r>
            <a:r>
              <a:rPr lang="en-US" sz="700" dirty="0" smtClean="0">
                <a:latin typeface="Gill Sans" charset="0"/>
                <a:sym typeface="Gill Sans" charset="0"/>
              </a:rPr>
              <a:t> </a:t>
            </a:r>
            <a:r>
              <a:rPr lang="en-US" sz="700" dirty="0" err="1" smtClean="0">
                <a:latin typeface="Gill Sans" charset="0"/>
                <a:sym typeface="Gill Sans" charset="0"/>
              </a:rPr>
              <a:t>пользователя</a:t>
            </a:r>
            <a:r>
              <a:rPr lang="en-US" sz="700" dirty="0" smtClean="0">
                <a:latin typeface="Gill Sans" charset="0"/>
                <a:sym typeface="Gill Sans" charset="0"/>
              </a:rPr>
              <a:t> </a:t>
            </a:r>
            <a:r>
              <a:rPr lang="en-US" sz="700" dirty="0" err="1" smtClean="0">
                <a:latin typeface="Gill Sans" charset="0"/>
                <a:sym typeface="Gill Sans" charset="0"/>
              </a:rPr>
              <a:t>во</a:t>
            </a:r>
            <a:r>
              <a:rPr lang="en-US" sz="700" dirty="0" smtClean="0">
                <a:latin typeface="Gill Sans" charset="0"/>
                <a:sym typeface="Gill Sans" charset="0"/>
              </a:rPr>
              <a:t> </a:t>
            </a:r>
            <a:r>
              <a:rPr lang="en-US" sz="700" dirty="0" err="1" smtClean="0">
                <a:latin typeface="Gill Sans" charset="0"/>
                <a:sym typeface="Gill Sans" charset="0"/>
              </a:rPr>
              <a:t>время</a:t>
            </a:r>
            <a:r>
              <a:rPr lang="en-US" sz="700" dirty="0" smtClean="0">
                <a:latin typeface="Gill Sans" charset="0"/>
                <a:sym typeface="Gill Sans" charset="0"/>
              </a:rPr>
              <a:t> </a:t>
            </a:r>
            <a:r>
              <a:rPr lang="en-US" sz="700" dirty="0" err="1" smtClean="0">
                <a:latin typeface="Gill Sans" charset="0"/>
                <a:sym typeface="Gill Sans" charset="0"/>
              </a:rPr>
              <a:t>обычной</a:t>
            </a:r>
            <a:r>
              <a:rPr lang="en-US" sz="700" dirty="0" smtClean="0">
                <a:latin typeface="Gill Sans" charset="0"/>
                <a:sym typeface="Gill Sans" charset="0"/>
              </a:rPr>
              <a:t> </a:t>
            </a:r>
            <a:r>
              <a:rPr lang="en-US" sz="700" dirty="0" err="1" smtClean="0">
                <a:latin typeface="Gill Sans" charset="0"/>
                <a:sym typeface="Gill Sans" charset="0"/>
              </a:rPr>
              <a:t>работы</a:t>
            </a:r>
            <a:r>
              <a:rPr lang="en-US" sz="700" dirty="0" smtClean="0">
                <a:latin typeface="Gill Sans" charset="0"/>
                <a:sym typeface="Gill Sans" charset="0"/>
              </a:rPr>
              <a:t> в </a:t>
            </a:r>
            <a:r>
              <a:rPr lang="en-US" sz="700" dirty="0" err="1" smtClean="0">
                <a:latin typeface="Gill Sans" charset="0"/>
                <a:sym typeface="Gill Sans" charset="0"/>
              </a:rPr>
              <a:t>Интернете</a:t>
            </a:r>
            <a:r>
              <a:rPr lang="en-US" sz="700" dirty="0" smtClean="0">
                <a:latin typeface="Gill Sans" charset="0"/>
                <a:sym typeface="Gill Sans" charset="0"/>
              </a:rPr>
              <a:t>. В 2009 </a:t>
            </a:r>
            <a:r>
              <a:rPr lang="en-US" sz="700" dirty="0" err="1" smtClean="0">
                <a:latin typeface="Gill Sans" charset="0"/>
                <a:sym typeface="Gill Sans" charset="0"/>
              </a:rPr>
              <a:t>году</a:t>
            </a:r>
            <a:r>
              <a:rPr lang="en-US" sz="700" dirty="0" smtClean="0">
                <a:latin typeface="Gill Sans" charset="0"/>
                <a:sym typeface="Gill Sans" charset="0"/>
              </a:rPr>
              <a:t> </a:t>
            </a:r>
            <a:r>
              <a:rPr lang="en-US" sz="700" dirty="0" err="1" smtClean="0">
                <a:latin typeface="Gill Sans" charset="0"/>
                <a:sym typeface="Gill Sans" charset="0"/>
              </a:rPr>
              <a:t>ситуация</a:t>
            </a:r>
            <a:r>
              <a:rPr lang="en-US" sz="700" dirty="0" smtClean="0">
                <a:latin typeface="Gill Sans" charset="0"/>
                <a:sym typeface="Gill Sans" charset="0"/>
              </a:rPr>
              <a:t> </a:t>
            </a:r>
            <a:r>
              <a:rPr lang="en-US" sz="700" dirty="0" err="1" smtClean="0">
                <a:latin typeface="Gill Sans" charset="0"/>
                <a:sym typeface="Gill Sans" charset="0"/>
              </a:rPr>
              <a:t>значительно</a:t>
            </a:r>
            <a:r>
              <a:rPr lang="en-US" sz="700" dirty="0" smtClean="0">
                <a:latin typeface="Gill Sans" charset="0"/>
                <a:sym typeface="Gill Sans" charset="0"/>
              </a:rPr>
              <a:t> </a:t>
            </a:r>
            <a:r>
              <a:rPr lang="en-US" sz="700" dirty="0" err="1" smtClean="0">
                <a:latin typeface="Gill Sans" charset="0"/>
                <a:sym typeface="Gill Sans" charset="0"/>
              </a:rPr>
              <a:t>ухудшилась</a:t>
            </a:r>
            <a:r>
              <a:rPr lang="en-US" sz="700" dirty="0" smtClean="0">
                <a:latin typeface="Gill Sans" charset="0"/>
                <a:sym typeface="Gill Sans" charset="0"/>
              </a:rPr>
              <a:t> — </a:t>
            </a:r>
            <a:r>
              <a:rPr lang="en-US" sz="700" dirty="0" err="1" smtClean="0">
                <a:latin typeface="Gill Sans" charset="0"/>
                <a:sym typeface="Gill Sans" charset="0"/>
              </a:rPr>
              <a:t>число</a:t>
            </a:r>
            <a:r>
              <a:rPr lang="en-US" sz="700" dirty="0" smtClean="0">
                <a:latin typeface="Gill Sans" charset="0"/>
                <a:sym typeface="Gill Sans" charset="0"/>
              </a:rPr>
              <a:t> </a:t>
            </a:r>
            <a:r>
              <a:rPr lang="en-US" sz="700" dirty="0" err="1" smtClean="0">
                <a:latin typeface="Gill Sans" charset="0"/>
                <a:sym typeface="Gill Sans" charset="0"/>
              </a:rPr>
              <a:t>подобных</a:t>
            </a:r>
            <a:r>
              <a:rPr lang="en-US" sz="700" dirty="0" smtClean="0">
                <a:latin typeface="Gill Sans" charset="0"/>
                <a:sym typeface="Gill Sans" charset="0"/>
              </a:rPr>
              <a:t> </a:t>
            </a:r>
            <a:r>
              <a:rPr lang="en-US" sz="700" dirty="0" err="1" smtClean="0">
                <a:latin typeface="Gill Sans" charset="0"/>
                <a:sym typeface="Gill Sans" charset="0"/>
              </a:rPr>
              <a:t>атак</a:t>
            </a:r>
            <a:r>
              <a:rPr lang="en-US" sz="700" dirty="0" smtClean="0">
                <a:latin typeface="Gill Sans" charset="0"/>
                <a:sym typeface="Gill Sans" charset="0"/>
              </a:rPr>
              <a:t>, </a:t>
            </a:r>
            <a:r>
              <a:rPr lang="en-US" sz="700" dirty="0" err="1" smtClean="0">
                <a:latin typeface="Gill Sans" charset="0"/>
                <a:sym typeface="Gill Sans" charset="0"/>
              </a:rPr>
              <a:t>зафиксированных</a:t>
            </a:r>
            <a:r>
              <a:rPr lang="en-US" sz="700" dirty="0" smtClean="0">
                <a:latin typeface="Gill Sans" charset="0"/>
                <a:sym typeface="Gill Sans" charset="0"/>
              </a:rPr>
              <a:t> </a:t>
            </a:r>
            <a:r>
              <a:rPr lang="en-US" sz="700" dirty="0" err="1" smtClean="0">
                <a:latin typeface="Gill Sans" charset="0"/>
                <a:sym typeface="Gill Sans" charset="0"/>
              </a:rPr>
              <a:t>нами</a:t>
            </a:r>
            <a:r>
              <a:rPr lang="en-US" sz="700" dirty="0" smtClean="0">
                <a:latin typeface="Gill Sans" charset="0"/>
                <a:sym typeface="Gill Sans" charset="0"/>
              </a:rPr>
              <a:t>, </a:t>
            </a:r>
            <a:r>
              <a:rPr lang="en-US" sz="700" dirty="0" err="1" smtClean="0">
                <a:latin typeface="Gill Sans" charset="0"/>
                <a:sym typeface="Gill Sans" charset="0"/>
              </a:rPr>
              <a:t>увеличилось</a:t>
            </a:r>
            <a:r>
              <a:rPr lang="en-US" sz="700" dirty="0" smtClean="0">
                <a:latin typeface="Gill Sans" charset="0"/>
                <a:sym typeface="Gill Sans" charset="0"/>
              </a:rPr>
              <a:t> </a:t>
            </a:r>
            <a:r>
              <a:rPr lang="en-US" sz="700" dirty="0" err="1" smtClean="0">
                <a:latin typeface="Gill Sans" charset="0"/>
                <a:sym typeface="Gill Sans" charset="0"/>
              </a:rPr>
              <a:t>примерно</a:t>
            </a:r>
            <a:r>
              <a:rPr lang="en-US" sz="700" dirty="0" smtClean="0">
                <a:latin typeface="Gill Sans" charset="0"/>
                <a:sym typeface="Gill Sans" charset="0"/>
              </a:rPr>
              <a:t> в </a:t>
            </a:r>
            <a:r>
              <a:rPr lang="en-US" sz="700" dirty="0" err="1" smtClean="0">
                <a:latin typeface="Gill Sans" charset="0"/>
                <a:sym typeface="Gill Sans" charset="0"/>
              </a:rPr>
              <a:t>три</a:t>
            </a:r>
            <a:r>
              <a:rPr lang="en-US" sz="700" dirty="0" smtClean="0">
                <a:latin typeface="Gill Sans" charset="0"/>
                <a:sym typeface="Gill Sans" charset="0"/>
              </a:rPr>
              <a:t> </a:t>
            </a:r>
            <a:r>
              <a:rPr lang="en-US" sz="700" dirty="0" err="1" smtClean="0">
                <a:latin typeface="Gill Sans" charset="0"/>
                <a:sym typeface="Gill Sans" charset="0"/>
              </a:rPr>
              <a:t>раза</a:t>
            </a:r>
            <a:r>
              <a:rPr lang="en-US" sz="700" dirty="0" smtClean="0">
                <a:latin typeface="Gill Sans" charset="0"/>
                <a:sym typeface="Gill Sans" charset="0"/>
              </a:rPr>
              <a:t>. </a:t>
            </a:r>
            <a:r>
              <a:rPr lang="en-US" sz="700" dirty="0" err="1" smtClean="0">
                <a:latin typeface="Gill Sans" charset="0"/>
                <a:sym typeface="Gill Sans" charset="0"/>
              </a:rPr>
              <a:t>При</a:t>
            </a:r>
            <a:r>
              <a:rPr lang="en-US" sz="700" dirty="0" smtClean="0">
                <a:latin typeface="Gill Sans" charset="0"/>
                <a:sym typeface="Gill Sans" charset="0"/>
              </a:rPr>
              <a:t> </a:t>
            </a:r>
            <a:r>
              <a:rPr lang="en-US" sz="700" dirty="0" err="1" smtClean="0">
                <a:latin typeface="Gill Sans" charset="0"/>
                <a:sym typeface="Gill Sans" charset="0"/>
              </a:rPr>
              <a:t>этом</a:t>
            </a:r>
            <a:r>
              <a:rPr lang="en-US" sz="700" dirty="0" smtClean="0">
                <a:latin typeface="Gill Sans" charset="0"/>
                <a:sym typeface="Gill Sans" charset="0"/>
              </a:rPr>
              <a:t> </a:t>
            </a:r>
            <a:r>
              <a:rPr lang="en-US" sz="700" dirty="0" err="1" smtClean="0">
                <a:latin typeface="Gill Sans" charset="0"/>
                <a:sym typeface="Gill Sans" charset="0"/>
              </a:rPr>
              <a:t>следует</a:t>
            </a:r>
            <a:r>
              <a:rPr lang="en-US" sz="700" dirty="0" smtClean="0">
                <a:latin typeface="Gill Sans" charset="0"/>
                <a:sym typeface="Gill Sans" charset="0"/>
              </a:rPr>
              <a:t> </a:t>
            </a:r>
            <a:r>
              <a:rPr lang="en-US" sz="700" dirty="0" err="1" smtClean="0">
                <a:latin typeface="Gill Sans" charset="0"/>
                <a:sym typeface="Gill Sans" charset="0"/>
              </a:rPr>
              <a:t>понимать</a:t>
            </a:r>
            <a:r>
              <a:rPr lang="en-US" sz="700" dirty="0" smtClean="0">
                <a:latin typeface="Gill Sans" charset="0"/>
                <a:sym typeface="Gill Sans" charset="0"/>
              </a:rPr>
              <a:t>, </a:t>
            </a:r>
            <a:r>
              <a:rPr lang="en-US" sz="700" dirty="0" err="1" smtClean="0">
                <a:latin typeface="Gill Sans" charset="0"/>
                <a:sym typeface="Gill Sans" charset="0"/>
              </a:rPr>
              <a:t>что</a:t>
            </a:r>
            <a:r>
              <a:rPr lang="en-US" sz="700" dirty="0" smtClean="0">
                <a:latin typeface="Gill Sans" charset="0"/>
                <a:sym typeface="Gill Sans" charset="0"/>
              </a:rPr>
              <a:t> </a:t>
            </a:r>
            <a:r>
              <a:rPr lang="en-US" sz="700" dirty="0" err="1" smtClean="0">
                <a:latin typeface="Gill Sans" charset="0"/>
                <a:sym typeface="Gill Sans" charset="0"/>
              </a:rPr>
              <a:t>речь</a:t>
            </a:r>
            <a:r>
              <a:rPr lang="en-US" sz="700" dirty="0" smtClean="0">
                <a:latin typeface="Gill Sans" charset="0"/>
                <a:sym typeface="Gill Sans" charset="0"/>
              </a:rPr>
              <a:t> </a:t>
            </a:r>
            <a:r>
              <a:rPr lang="en-US" sz="700" dirty="0" err="1" smtClean="0">
                <a:latin typeface="Gill Sans" charset="0"/>
                <a:sym typeface="Gill Sans" charset="0"/>
              </a:rPr>
              <a:t>идёт</a:t>
            </a:r>
            <a:r>
              <a:rPr lang="en-US" sz="700" dirty="0" smtClean="0">
                <a:latin typeface="Gill Sans" charset="0"/>
                <a:sym typeface="Gill Sans" charset="0"/>
              </a:rPr>
              <a:t> о </a:t>
            </a:r>
            <a:r>
              <a:rPr lang="en-US" sz="700" dirty="0" err="1" smtClean="0">
                <a:latin typeface="Gill Sans" charset="0"/>
                <a:sym typeface="Gill Sans" charset="0"/>
              </a:rPr>
              <a:t>десятках</a:t>
            </a:r>
            <a:r>
              <a:rPr lang="en-US" sz="700" dirty="0" smtClean="0">
                <a:latin typeface="Gill Sans" charset="0"/>
                <a:sym typeface="Gill Sans" charset="0"/>
              </a:rPr>
              <a:t> </a:t>
            </a:r>
            <a:r>
              <a:rPr lang="en-US" sz="700" dirty="0" err="1" smtClean="0">
                <a:latin typeface="Gill Sans" charset="0"/>
                <a:sym typeface="Gill Sans" charset="0"/>
              </a:rPr>
              <a:t>миллионов</a:t>
            </a:r>
            <a:r>
              <a:rPr lang="en-US" sz="700" dirty="0" smtClean="0">
                <a:latin typeface="Gill Sans" charset="0"/>
                <a:sym typeface="Gill Sans" charset="0"/>
              </a:rPr>
              <a:t> </a:t>
            </a:r>
            <a:r>
              <a:rPr lang="en-US" sz="700" dirty="0" err="1" smtClean="0">
                <a:latin typeface="Gill Sans" charset="0"/>
                <a:sym typeface="Gill Sans" charset="0"/>
              </a:rPr>
              <a:t>атак</a:t>
            </a:r>
            <a:r>
              <a:rPr lang="en-US" sz="700" dirty="0" smtClean="0">
                <a:latin typeface="Gill Sans" charset="0"/>
                <a:sym typeface="Gill Sans" charset="0"/>
              </a:rPr>
              <a:t>.</a:t>
            </a:r>
          </a:p>
          <a:p>
            <a:pPr>
              <a:lnSpc>
                <a:spcPct val="80000"/>
              </a:lnSpc>
              <a:spcBef>
                <a:spcPct val="0"/>
              </a:spcBef>
            </a:pPr>
            <a:endParaRPr lang="en-US" sz="700" dirty="0" smtClean="0">
              <a:latin typeface="Gill Sans" charset="0"/>
              <a:sym typeface="Gill Sans" charset="0"/>
            </a:endParaRPr>
          </a:p>
          <a:p>
            <a:pPr>
              <a:lnSpc>
                <a:spcPct val="80000"/>
              </a:lnSpc>
              <a:spcBef>
                <a:spcPct val="0"/>
              </a:spcBef>
            </a:pPr>
            <a:r>
              <a:rPr lang="en-US" sz="700" dirty="0" err="1" smtClean="0">
                <a:latin typeface="Gill Sans" charset="0"/>
                <a:sym typeface="Gill Sans" charset="0"/>
              </a:rPr>
              <a:t>Скачок</a:t>
            </a:r>
            <a:r>
              <a:rPr lang="en-US" sz="700" dirty="0" smtClean="0">
                <a:latin typeface="Gill Sans" charset="0"/>
                <a:sym typeface="Gill Sans" charset="0"/>
              </a:rPr>
              <a:t> в </a:t>
            </a:r>
            <a:r>
              <a:rPr lang="en-US" sz="700" dirty="0" err="1" smtClean="0">
                <a:latin typeface="Gill Sans" charset="0"/>
                <a:sym typeface="Gill Sans" charset="0"/>
              </a:rPr>
              <a:t>заражении</a:t>
            </a:r>
            <a:r>
              <a:rPr lang="en-US" sz="700" dirty="0" smtClean="0">
                <a:latin typeface="Gill Sans" charset="0"/>
                <a:sym typeface="Gill Sans" charset="0"/>
              </a:rPr>
              <a:t> </a:t>
            </a:r>
            <a:r>
              <a:rPr lang="en-US" sz="700" dirty="0" err="1" smtClean="0">
                <a:latin typeface="Gill Sans" charset="0"/>
                <a:sym typeface="Gill Sans" charset="0"/>
              </a:rPr>
              <a:t>компьютеров</a:t>
            </a:r>
            <a:r>
              <a:rPr lang="en-US" sz="700" dirty="0" smtClean="0">
                <a:latin typeface="Gill Sans" charset="0"/>
                <a:sym typeface="Gill Sans" charset="0"/>
              </a:rPr>
              <a:t> </a:t>
            </a:r>
            <a:r>
              <a:rPr lang="en-US" sz="700" dirty="0" err="1" smtClean="0">
                <a:latin typeface="Gill Sans" charset="0"/>
                <a:sym typeface="Gill Sans" charset="0"/>
              </a:rPr>
              <a:t>пользователей</a:t>
            </a:r>
            <a:r>
              <a:rPr lang="en-US" sz="700" dirty="0" smtClean="0">
                <a:latin typeface="Gill Sans" charset="0"/>
                <a:sym typeface="Gill Sans" charset="0"/>
              </a:rPr>
              <a:t> </a:t>
            </a:r>
            <a:r>
              <a:rPr lang="en-US" sz="700" dirty="0" err="1" smtClean="0">
                <a:latin typeface="Gill Sans" charset="0"/>
                <a:sym typeface="Gill Sans" charset="0"/>
              </a:rPr>
              <a:t>через</a:t>
            </a:r>
            <a:r>
              <a:rPr lang="en-US" sz="700" dirty="0" smtClean="0">
                <a:latin typeface="Gill Sans" charset="0"/>
                <a:sym typeface="Gill Sans" charset="0"/>
              </a:rPr>
              <a:t> </a:t>
            </a:r>
            <a:r>
              <a:rPr lang="en-US" sz="700" dirty="0" err="1" smtClean="0">
                <a:latin typeface="Gill Sans" charset="0"/>
                <a:sym typeface="Gill Sans" charset="0"/>
              </a:rPr>
              <a:t>инфицированные</a:t>
            </a:r>
            <a:r>
              <a:rPr lang="en-US" sz="700" dirty="0" smtClean="0">
                <a:latin typeface="Gill Sans" charset="0"/>
                <a:sym typeface="Gill Sans" charset="0"/>
              </a:rPr>
              <a:t> </a:t>
            </a:r>
            <a:r>
              <a:rPr lang="en-US" sz="700" dirty="0" err="1" smtClean="0">
                <a:latin typeface="Gill Sans" charset="0"/>
                <a:sym typeface="Gill Sans" charset="0"/>
              </a:rPr>
              <a:t>сайты</a:t>
            </a:r>
            <a:r>
              <a:rPr lang="en-US" sz="700" dirty="0" smtClean="0">
                <a:latin typeface="Gill Sans" charset="0"/>
                <a:sym typeface="Gill Sans" charset="0"/>
              </a:rPr>
              <a:t> </a:t>
            </a:r>
            <a:r>
              <a:rPr lang="en-US" sz="700" dirty="0" err="1" smtClean="0">
                <a:latin typeface="Gill Sans" charset="0"/>
                <a:sym typeface="Gill Sans" charset="0"/>
              </a:rPr>
              <a:t>был</a:t>
            </a:r>
            <a:r>
              <a:rPr lang="en-US" sz="700" dirty="0" smtClean="0">
                <a:latin typeface="Gill Sans" charset="0"/>
                <a:sym typeface="Gill Sans" charset="0"/>
              </a:rPr>
              <a:t> </a:t>
            </a:r>
            <a:r>
              <a:rPr lang="en-US" sz="700" dirty="0" err="1" smtClean="0">
                <a:latin typeface="Gill Sans" charset="0"/>
                <a:sym typeface="Gill Sans" charset="0"/>
              </a:rPr>
              <a:t>осуществлён</a:t>
            </a:r>
            <a:r>
              <a:rPr lang="en-US" sz="700" dirty="0" smtClean="0">
                <a:latin typeface="Gill Sans" charset="0"/>
                <a:sym typeface="Gill Sans" charset="0"/>
              </a:rPr>
              <a:t> в 2008 </a:t>
            </a:r>
            <a:r>
              <a:rPr lang="en-US" sz="700" dirty="0" err="1" smtClean="0">
                <a:latin typeface="Gill Sans" charset="0"/>
                <a:sym typeface="Gill Sans" charset="0"/>
              </a:rPr>
              <a:t>году</a:t>
            </a:r>
            <a:r>
              <a:rPr lang="en-US" sz="700" dirty="0" smtClean="0">
                <a:latin typeface="Gill Sans" charset="0"/>
                <a:sym typeface="Gill Sans" charset="0"/>
              </a:rPr>
              <a:t>, </a:t>
            </a:r>
            <a:r>
              <a:rPr lang="en-US" sz="700" dirty="0" err="1" smtClean="0">
                <a:latin typeface="Gill Sans" charset="0"/>
                <a:sym typeface="Gill Sans" charset="0"/>
              </a:rPr>
              <a:t>когда</a:t>
            </a:r>
            <a:r>
              <a:rPr lang="en-US" sz="700" dirty="0" smtClean="0">
                <a:latin typeface="Gill Sans" charset="0"/>
                <a:sym typeface="Gill Sans" charset="0"/>
              </a:rPr>
              <a:t> </a:t>
            </a:r>
            <a:r>
              <a:rPr lang="en-US" sz="700" dirty="0" err="1" smtClean="0">
                <a:latin typeface="Gill Sans" charset="0"/>
                <a:sym typeface="Gill Sans" charset="0"/>
              </a:rPr>
              <a:t>случился</a:t>
            </a:r>
            <a:r>
              <a:rPr lang="en-US" sz="700" dirty="0" smtClean="0">
                <a:latin typeface="Gill Sans" charset="0"/>
                <a:sym typeface="Gill Sans" charset="0"/>
              </a:rPr>
              <a:t> </a:t>
            </a:r>
            <a:r>
              <a:rPr lang="en-US" sz="700" dirty="0" err="1" smtClean="0">
                <a:latin typeface="Gill Sans" charset="0"/>
                <a:sym typeface="Gill Sans" charset="0"/>
              </a:rPr>
              <a:t>так</a:t>
            </a:r>
            <a:r>
              <a:rPr lang="en-US" sz="700" dirty="0" smtClean="0">
                <a:latin typeface="Gill Sans" charset="0"/>
                <a:sym typeface="Gill Sans" charset="0"/>
              </a:rPr>
              <a:t> </a:t>
            </a:r>
            <a:r>
              <a:rPr lang="en-US" sz="700" dirty="0" err="1" smtClean="0">
                <a:latin typeface="Gill Sans" charset="0"/>
                <a:sym typeface="Gill Sans" charset="0"/>
              </a:rPr>
              <a:t>называемый</a:t>
            </a:r>
            <a:r>
              <a:rPr lang="en-US" sz="700" dirty="0" smtClean="0">
                <a:latin typeface="Gill Sans" charset="0"/>
                <a:sym typeface="Gill Sans" charset="0"/>
              </a:rPr>
              <a:t> </a:t>
            </a:r>
            <a:r>
              <a:rPr lang="en-US" sz="700" b="1" dirty="0" err="1" smtClean="0">
                <a:latin typeface="Gill Sans" charset="0"/>
                <a:sym typeface="Gill Sans" charset="0"/>
              </a:rPr>
              <a:t>большой</a:t>
            </a:r>
            <a:r>
              <a:rPr lang="en-US" sz="700" b="1" dirty="0" smtClean="0">
                <a:latin typeface="Gill Sans" charset="0"/>
                <a:sym typeface="Gill Sans" charset="0"/>
              </a:rPr>
              <a:t> </a:t>
            </a:r>
            <a:r>
              <a:rPr lang="en-US" sz="700" b="1" dirty="0" err="1" smtClean="0">
                <a:latin typeface="Gill Sans" charset="0"/>
                <a:sym typeface="Gill Sans" charset="0"/>
              </a:rPr>
              <a:t>китайский</a:t>
            </a:r>
            <a:r>
              <a:rPr lang="en-US" sz="700" b="1" dirty="0" smtClean="0">
                <a:latin typeface="Gill Sans" charset="0"/>
                <a:sym typeface="Gill Sans" charset="0"/>
              </a:rPr>
              <a:t> </a:t>
            </a:r>
            <a:r>
              <a:rPr lang="en-US" sz="700" b="1" dirty="0" err="1" smtClean="0">
                <a:latin typeface="Gill Sans" charset="0"/>
                <a:sym typeface="Gill Sans" charset="0"/>
              </a:rPr>
              <a:t>хак</a:t>
            </a:r>
            <a:r>
              <a:rPr lang="en-US" sz="700" b="1" dirty="0" smtClean="0">
                <a:latin typeface="Gill Sans" charset="0"/>
                <a:sym typeface="Gill Sans" charset="0"/>
              </a:rPr>
              <a:t>. </a:t>
            </a:r>
            <a:r>
              <a:rPr lang="en-US" sz="700" dirty="0" err="1" smtClean="0">
                <a:latin typeface="Gill Sans" charset="0"/>
                <a:sym typeface="Gill Sans" charset="0"/>
              </a:rPr>
              <a:t>Выражение</a:t>
            </a:r>
            <a:r>
              <a:rPr lang="en-US" sz="700" dirty="0" smtClean="0">
                <a:latin typeface="Gill Sans" charset="0"/>
                <a:sym typeface="Gill Sans" charset="0"/>
              </a:rPr>
              <a:t> «</a:t>
            </a:r>
            <a:r>
              <a:rPr lang="en-US" sz="700" dirty="0" err="1" smtClean="0">
                <a:latin typeface="Gill Sans" charset="0"/>
                <a:sym typeface="Gill Sans" charset="0"/>
              </a:rPr>
              <a:t>Большой</a:t>
            </a:r>
            <a:r>
              <a:rPr lang="en-US" sz="700" dirty="0" smtClean="0">
                <a:latin typeface="Gill Sans" charset="0"/>
                <a:sym typeface="Gill Sans" charset="0"/>
              </a:rPr>
              <a:t> </a:t>
            </a:r>
            <a:r>
              <a:rPr lang="en-US" sz="700" dirty="0" err="1" smtClean="0">
                <a:latin typeface="Gill Sans" charset="0"/>
                <a:sym typeface="Gill Sans" charset="0"/>
              </a:rPr>
              <a:t>Китайский</a:t>
            </a:r>
            <a:r>
              <a:rPr lang="en-US" sz="700" dirty="0" smtClean="0">
                <a:latin typeface="Gill Sans" charset="0"/>
                <a:sym typeface="Gill Sans" charset="0"/>
              </a:rPr>
              <a:t> </a:t>
            </a:r>
            <a:r>
              <a:rPr lang="en-US" sz="700" dirty="0" err="1" smtClean="0">
                <a:latin typeface="Gill Sans" charset="0"/>
                <a:sym typeface="Gill Sans" charset="0"/>
              </a:rPr>
              <a:t>Хак</a:t>
            </a:r>
            <a:r>
              <a:rPr lang="en-US" sz="700" dirty="0" smtClean="0">
                <a:latin typeface="Gill Sans" charset="0"/>
                <a:sym typeface="Gill Sans" charset="0"/>
              </a:rPr>
              <a:t>» </a:t>
            </a:r>
            <a:r>
              <a:rPr lang="en-US" sz="700" dirty="0" err="1" smtClean="0">
                <a:latin typeface="Gill Sans" charset="0"/>
                <a:sym typeface="Gill Sans" charset="0"/>
              </a:rPr>
              <a:t>фигурировало</a:t>
            </a:r>
            <a:r>
              <a:rPr lang="en-US" sz="700" dirty="0" smtClean="0">
                <a:latin typeface="Gill Sans" charset="0"/>
                <a:sym typeface="Gill Sans" charset="0"/>
              </a:rPr>
              <a:t> в </a:t>
            </a:r>
            <a:r>
              <a:rPr lang="en-US" sz="700" dirty="0" err="1" smtClean="0">
                <a:latin typeface="Gill Sans" charset="0"/>
                <a:sym typeface="Gill Sans" charset="0"/>
              </a:rPr>
              <a:t>средствах</a:t>
            </a:r>
            <a:r>
              <a:rPr lang="en-US" sz="700" dirty="0" smtClean="0">
                <a:latin typeface="Gill Sans" charset="0"/>
                <a:sym typeface="Gill Sans" charset="0"/>
              </a:rPr>
              <a:t> </a:t>
            </a:r>
            <a:r>
              <a:rPr lang="en-US" sz="700" dirty="0" err="1" smtClean="0">
                <a:latin typeface="Gill Sans" charset="0"/>
                <a:sym typeface="Gill Sans" charset="0"/>
              </a:rPr>
              <a:t>массовой</a:t>
            </a:r>
            <a:r>
              <a:rPr lang="en-US" sz="700" dirty="0" smtClean="0">
                <a:latin typeface="Gill Sans" charset="0"/>
                <a:sym typeface="Gill Sans" charset="0"/>
              </a:rPr>
              <a:t> </a:t>
            </a:r>
            <a:r>
              <a:rPr lang="en-US" sz="700" dirty="0" err="1" smtClean="0">
                <a:latin typeface="Gill Sans" charset="0"/>
                <a:sym typeface="Gill Sans" charset="0"/>
              </a:rPr>
              <a:t>информации</a:t>
            </a:r>
            <a:r>
              <a:rPr lang="en-US" sz="700" dirty="0" smtClean="0">
                <a:latin typeface="Gill Sans" charset="0"/>
                <a:sym typeface="Gill Sans" charset="0"/>
              </a:rPr>
              <a:t>, </a:t>
            </a:r>
            <a:r>
              <a:rPr lang="en-US" sz="700" dirty="0" err="1" smtClean="0">
                <a:latin typeface="Gill Sans" charset="0"/>
                <a:sym typeface="Gill Sans" charset="0"/>
              </a:rPr>
              <a:t>начиная</a:t>
            </a:r>
            <a:r>
              <a:rPr lang="en-US" sz="700" dirty="0" smtClean="0">
                <a:latin typeface="Gill Sans" charset="0"/>
                <a:sym typeface="Gill Sans" charset="0"/>
              </a:rPr>
              <a:t> с </a:t>
            </a:r>
            <a:r>
              <a:rPr lang="en-US" sz="700" dirty="0" err="1" smtClean="0">
                <a:latin typeface="Gill Sans" charset="0"/>
                <a:sym typeface="Gill Sans" charset="0"/>
              </a:rPr>
              <a:t>апреля</a:t>
            </a:r>
            <a:r>
              <a:rPr lang="en-US" sz="700" dirty="0" smtClean="0">
                <a:latin typeface="Gill Sans" charset="0"/>
                <a:sym typeface="Gill Sans" charset="0"/>
              </a:rPr>
              <a:t> и </a:t>
            </a:r>
            <a:r>
              <a:rPr lang="en-US" sz="700" dirty="0" err="1" smtClean="0">
                <a:latin typeface="Gill Sans" charset="0"/>
                <a:sym typeface="Gill Sans" charset="0"/>
              </a:rPr>
              <a:t>до</a:t>
            </a:r>
            <a:r>
              <a:rPr lang="en-US" sz="700" dirty="0" smtClean="0">
                <a:latin typeface="Gill Sans" charset="0"/>
                <a:sym typeface="Gill Sans" charset="0"/>
              </a:rPr>
              <a:t> </a:t>
            </a:r>
            <a:r>
              <a:rPr lang="en-US" sz="700" dirty="0" err="1" smtClean="0">
                <a:latin typeface="Gill Sans" charset="0"/>
                <a:sym typeface="Gill Sans" charset="0"/>
              </a:rPr>
              <a:t>октября</a:t>
            </a:r>
            <a:r>
              <a:rPr lang="en-US" sz="700" dirty="0" smtClean="0">
                <a:latin typeface="Gill Sans" charset="0"/>
                <a:sym typeface="Gill Sans" charset="0"/>
              </a:rPr>
              <a:t> 2008 </a:t>
            </a:r>
            <a:r>
              <a:rPr lang="en-US" sz="700" dirty="0" err="1" smtClean="0">
                <a:latin typeface="Gill Sans" charset="0"/>
                <a:sym typeface="Gill Sans" charset="0"/>
              </a:rPr>
              <a:t>года</a:t>
            </a:r>
            <a:r>
              <a:rPr lang="en-US" sz="700" dirty="0" smtClean="0">
                <a:latin typeface="Gill Sans" charset="0"/>
                <a:sym typeface="Gill Sans" charset="0"/>
              </a:rPr>
              <a:t>. </a:t>
            </a:r>
            <a:r>
              <a:rPr lang="en-US" sz="700" dirty="0" err="1" smtClean="0">
                <a:latin typeface="Gill Sans" charset="0"/>
                <a:sym typeface="Gill Sans" charset="0"/>
              </a:rPr>
              <a:t>Фактически</a:t>
            </a:r>
            <a:r>
              <a:rPr lang="en-US" sz="700" dirty="0" smtClean="0">
                <a:latin typeface="Gill Sans" charset="0"/>
                <a:sym typeface="Gill Sans" charset="0"/>
              </a:rPr>
              <a:t> </a:t>
            </a:r>
            <a:r>
              <a:rPr lang="en-US" sz="700" dirty="0" err="1" smtClean="0">
                <a:latin typeface="Gill Sans" charset="0"/>
                <a:sym typeface="Gill Sans" charset="0"/>
              </a:rPr>
              <a:t>же</a:t>
            </a:r>
            <a:r>
              <a:rPr lang="en-US" sz="700" dirty="0" smtClean="0">
                <a:latin typeface="Gill Sans" charset="0"/>
                <a:sym typeface="Gill Sans" charset="0"/>
              </a:rPr>
              <a:t> в </a:t>
            </a:r>
            <a:r>
              <a:rPr lang="en-US" sz="700" dirty="0" err="1" smtClean="0">
                <a:latin typeface="Gill Sans" charset="0"/>
                <a:sym typeface="Gill Sans" charset="0"/>
              </a:rPr>
              <a:t>Интернете</a:t>
            </a:r>
            <a:r>
              <a:rPr lang="en-US" sz="700" dirty="0" smtClean="0">
                <a:latin typeface="Gill Sans" charset="0"/>
                <a:sym typeface="Gill Sans" charset="0"/>
              </a:rPr>
              <a:t> </a:t>
            </a:r>
            <a:r>
              <a:rPr lang="en-US" sz="700" dirty="0" err="1" smtClean="0">
                <a:latin typeface="Gill Sans" charset="0"/>
                <a:sym typeface="Gill Sans" charset="0"/>
              </a:rPr>
              <a:t>произошло</a:t>
            </a:r>
            <a:r>
              <a:rPr lang="en-US" sz="700" dirty="0" smtClean="0">
                <a:latin typeface="Gill Sans" charset="0"/>
                <a:sym typeface="Gill Sans" charset="0"/>
              </a:rPr>
              <a:t> </a:t>
            </a:r>
            <a:r>
              <a:rPr lang="en-US" sz="700" dirty="0" err="1" smtClean="0">
                <a:latin typeface="Gill Sans" charset="0"/>
                <a:sym typeface="Gill Sans" charset="0"/>
              </a:rPr>
              <a:t>две</a:t>
            </a:r>
            <a:r>
              <a:rPr lang="en-US" sz="700" dirty="0" smtClean="0">
                <a:latin typeface="Gill Sans" charset="0"/>
                <a:sym typeface="Gill Sans" charset="0"/>
              </a:rPr>
              <a:t> </a:t>
            </a:r>
            <a:r>
              <a:rPr lang="en-US" sz="700" dirty="0" err="1" smtClean="0">
                <a:latin typeface="Gill Sans" charset="0"/>
                <a:sym typeface="Gill Sans" charset="0"/>
              </a:rPr>
              <a:t>массовые</a:t>
            </a:r>
            <a:r>
              <a:rPr lang="en-US" sz="700" dirty="0" smtClean="0">
                <a:latin typeface="Gill Sans" charset="0"/>
                <a:sym typeface="Gill Sans" charset="0"/>
              </a:rPr>
              <a:t> </a:t>
            </a:r>
            <a:r>
              <a:rPr lang="en-US" sz="700" dirty="0" err="1" smtClean="0">
                <a:latin typeface="Gill Sans" charset="0"/>
                <a:sym typeface="Gill Sans" charset="0"/>
              </a:rPr>
              <a:t>атаки</a:t>
            </a:r>
            <a:r>
              <a:rPr lang="en-US" sz="700" dirty="0" smtClean="0">
                <a:latin typeface="Gill Sans" charset="0"/>
                <a:sym typeface="Gill Sans" charset="0"/>
              </a:rPr>
              <a:t>, </a:t>
            </a:r>
            <a:r>
              <a:rPr lang="en-US" sz="700" dirty="0" err="1" smtClean="0">
                <a:latin typeface="Gill Sans" charset="0"/>
                <a:sym typeface="Gill Sans" charset="0"/>
              </a:rPr>
              <a:t>нацеленные</a:t>
            </a:r>
            <a:r>
              <a:rPr lang="en-US" sz="700" dirty="0" smtClean="0">
                <a:latin typeface="Gill Sans" charset="0"/>
                <a:sym typeface="Gill Sans" charset="0"/>
              </a:rPr>
              <a:t> </a:t>
            </a:r>
            <a:r>
              <a:rPr lang="en-US" sz="700" dirty="0" err="1" smtClean="0">
                <a:latin typeface="Gill Sans" charset="0"/>
                <a:sym typeface="Gill Sans" charset="0"/>
              </a:rPr>
              <a:t>на</a:t>
            </a:r>
            <a:r>
              <a:rPr lang="en-US" sz="700" dirty="0" smtClean="0">
                <a:latin typeface="Gill Sans" charset="0"/>
                <a:sym typeface="Gill Sans" charset="0"/>
              </a:rPr>
              <a:t> </a:t>
            </a:r>
            <a:r>
              <a:rPr lang="en-US" sz="700" dirty="0" err="1" smtClean="0">
                <a:latin typeface="Gill Sans" charset="0"/>
                <a:sym typeface="Gill Sans" charset="0"/>
              </a:rPr>
              <a:t>взлом</a:t>
            </a:r>
            <a:r>
              <a:rPr lang="en-US" sz="700" dirty="0" smtClean="0">
                <a:latin typeface="Gill Sans" charset="0"/>
                <a:sym typeface="Gill Sans" charset="0"/>
              </a:rPr>
              <a:t> </a:t>
            </a:r>
            <a:r>
              <a:rPr lang="en-US" sz="700" dirty="0" err="1" smtClean="0">
                <a:latin typeface="Gill Sans" charset="0"/>
                <a:sym typeface="Gill Sans" charset="0"/>
              </a:rPr>
              <a:t>веб-сайтов</a:t>
            </a:r>
            <a:r>
              <a:rPr lang="en-US" sz="700" dirty="0" smtClean="0">
                <a:latin typeface="Gill Sans" charset="0"/>
                <a:sym typeface="Gill Sans" charset="0"/>
              </a:rPr>
              <a:t>, </a:t>
            </a:r>
            <a:r>
              <a:rPr lang="en-US" sz="700" dirty="0" err="1" smtClean="0">
                <a:latin typeface="Gill Sans" charset="0"/>
                <a:sym typeface="Gill Sans" charset="0"/>
              </a:rPr>
              <a:t>равных</a:t>
            </a:r>
            <a:r>
              <a:rPr lang="en-US" sz="700" dirty="0" smtClean="0">
                <a:latin typeface="Gill Sans" charset="0"/>
                <a:sym typeface="Gill Sans" charset="0"/>
              </a:rPr>
              <a:t> </a:t>
            </a:r>
            <a:r>
              <a:rPr lang="en-US" sz="700" dirty="0" err="1" smtClean="0">
                <a:latin typeface="Gill Sans" charset="0"/>
                <a:sym typeface="Gill Sans" charset="0"/>
              </a:rPr>
              <a:t>которым</a:t>
            </a:r>
            <a:r>
              <a:rPr lang="en-US" sz="700" dirty="0" smtClean="0">
                <a:latin typeface="Gill Sans" charset="0"/>
                <a:sym typeface="Gill Sans" charset="0"/>
              </a:rPr>
              <a:t> </a:t>
            </a:r>
            <a:r>
              <a:rPr lang="en-US" sz="700" dirty="0" err="1" smtClean="0">
                <a:latin typeface="Gill Sans" charset="0"/>
                <a:sym typeface="Gill Sans" charset="0"/>
              </a:rPr>
              <a:t>по</a:t>
            </a:r>
            <a:r>
              <a:rPr lang="en-US" sz="700" dirty="0" smtClean="0">
                <a:latin typeface="Gill Sans" charset="0"/>
                <a:sym typeface="Gill Sans" charset="0"/>
              </a:rPr>
              <a:t> </a:t>
            </a:r>
            <a:r>
              <a:rPr lang="en-US" sz="700" dirty="0" err="1" smtClean="0">
                <a:latin typeface="Gill Sans" charset="0"/>
                <a:sym typeface="Gill Sans" charset="0"/>
              </a:rPr>
              <a:t>объёмам</a:t>
            </a:r>
            <a:r>
              <a:rPr lang="en-US" sz="700" dirty="0" smtClean="0">
                <a:latin typeface="Gill Sans" charset="0"/>
                <a:sym typeface="Gill Sans" charset="0"/>
              </a:rPr>
              <a:t> </a:t>
            </a:r>
            <a:r>
              <a:rPr lang="en-US" sz="700" dirty="0" err="1" smtClean="0">
                <a:latin typeface="Gill Sans" charset="0"/>
                <a:sym typeface="Gill Sans" charset="0"/>
              </a:rPr>
              <a:t>история</a:t>
            </a:r>
            <a:r>
              <a:rPr lang="en-US" sz="700" dirty="0" smtClean="0">
                <a:latin typeface="Gill Sans" charset="0"/>
                <a:sym typeface="Gill Sans" charset="0"/>
              </a:rPr>
              <a:t> </a:t>
            </a:r>
            <a:r>
              <a:rPr lang="en-US" sz="700" dirty="0" err="1" smtClean="0">
                <a:latin typeface="Gill Sans" charset="0"/>
                <a:sym typeface="Gill Sans" charset="0"/>
              </a:rPr>
              <a:t>ещё</a:t>
            </a:r>
            <a:r>
              <a:rPr lang="en-US" sz="700" dirty="0" smtClean="0">
                <a:latin typeface="Gill Sans" charset="0"/>
                <a:sym typeface="Gill Sans" charset="0"/>
              </a:rPr>
              <a:t> </a:t>
            </a:r>
            <a:r>
              <a:rPr lang="en-US" sz="700" dirty="0" err="1" smtClean="0">
                <a:latin typeface="Gill Sans" charset="0"/>
                <a:sym typeface="Gill Sans" charset="0"/>
              </a:rPr>
              <a:t>не</a:t>
            </a:r>
            <a:r>
              <a:rPr lang="en-US" sz="700" dirty="0" smtClean="0">
                <a:latin typeface="Gill Sans" charset="0"/>
                <a:sym typeface="Gill Sans" charset="0"/>
              </a:rPr>
              <a:t> </a:t>
            </a:r>
            <a:r>
              <a:rPr lang="en-US" sz="700" dirty="0" err="1" smtClean="0">
                <a:latin typeface="Gill Sans" charset="0"/>
                <a:sym typeface="Gill Sans" charset="0"/>
              </a:rPr>
              <a:t>знала</a:t>
            </a:r>
            <a:r>
              <a:rPr lang="en-US" sz="700" dirty="0" smtClean="0">
                <a:latin typeface="Gill Sans" charset="0"/>
                <a:sym typeface="Gill Sans" charset="0"/>
              </a:rPr>
              <a:t>. В </a:t>
            </a:r>
            <a:r>
              <a:rPr lang="en-US" sz="700" dirty="0" err="1" smtClean="0">
                <a:latin typeface="Gill Sans" charset="0"/>
                <a:sym typeface="Gill Sans" charset="0"/>
              </a:rPr>
              <a:t>ходе</a:t>
            </a:r>
            <a:r>
              <a:rPr lang="en-US" sz="700" dirty="0" smtClean="0">
                <a:latin typeface="Gill Sans" charset="0"/>
                <a:sym typeface="Gill Sans" charset="0"/>
              </a:rPr>
              <a:t> </a:t>
            </a:r>
            <a:r>
              <a:rPr lang="en-US" sz="700" dirty="0" err="1" smtClean="0">
                <a:latin typeface="Gill Sans" charset="0"/>
                <a:sym typeface="Gill Sans" charset="0"/>
              </a:rPr>
              <a:t>первой</a:t>
            </a:r>
            <a:r>
              <a:rPr lang="en-US" sz="700" dirty="0" smtClean="0">
                <a:latin typeface="Gill Sans" charset="0"/>
                <a:sym typeface="Gill Sans" charset="0"/>
              </a:rPr>
              <a:t> </a:t>
            </a:r>
            <a:r>
              <a:rPr lang="en-US" sz="700" dirty="0" err="1" smtClean="0">
                <a:latin typeface="Gill Sans" charset="0"/>
                <a:sym typeface="Gill Sans" charset="0"/>
              </a:rPr>
              <a:t>из</a:t>
            </a:r>
            <a:r>
              <a:rPr lang="en-US" sz="700" dirty="0" smtClean="0">
                <a:latin typeface="Gill Sans" charset="0"/>
                <a:sym typeface="Gill Sans" charset="0"/>
              </a:rPr>
              <a:t> </a:t>
            </a:r>
            <a:r>
              <a:rPr lang="en-US" sz="700" dirty="0" err="1" smtClean="0">
                <a:latin typeface="Gill Sans" charset="0"/>
                <a:sym typeface="Gill Sans" charset="0"/>
              </a:rPr>
              <a:t>них</a:t>
            </a:r>
            <a:r>
              <a:rPr lang="en-US" sz="700" dirty="0" smtClean="0">
                <a:latin typeface="Gill Sans" charset="0"/>
                <a:sym typeface="Gill Sans" charset="0"/>
              </a:rPr>
              <a:t>, </a:t>
            </a:r>
            <a:r>
              <a:rPr lang="en-US" sz="700" dirty="0" err="1" smtClean="0">
                <a:latin typeface="Gill Sans" charset="0"/>
                <a:sym typeface="Gill Sans" charset="0"/>
              </a:rPr>
              <a:t>прошедшей</a:t>
            </a:r>
            <a:r>
              <a:rPr lang="en-US" sz="700" dirty="0" smtClean="0">
                <a:latin typeface="Gill Sans" charset="0"/>
                <a:sym typeface="Gill Sans" charset="0"/>
              </a:rPr>
              <a:t> в </a:t>
            </a:r>
            <a:r>
              <a:rPr lang="en-US" sz="700" dirty="0" err="1" smtClean="0">
                <a:latin typeface="Gill Sans" charset="0"/>
                <a:sym typeface="Gill Sans" charset="0"/>
              </a:rPr>
              <a:t>апреле-июне</a:t>
            </a:r>
            <a:r>
              <a:rPr lang="en-US" sz="700" dirty="0" smtClean="0">
                <a:latin typeface="Gill Sans" charset="0"/>
                <a:sym typeface="Gill Sans" charset="0"/>
              </a:rPr>
              <a:t> 2008 </a:t>
            </a:r>
            <a:r>
              <a:rPr lang="en-US" sz="700" dirty="0" err="1" smtClean="0">
                <a:latin typeface="Gill Sans" charset="0"/>
                <a:sym typeface="Gill Sans" charset="0"/>
              </a:rPr>
              <a:t>года</a:t>
            </a:r>
            <a:r>
              <a:rPr lang="en-US" sz="700" dirty="0" smtClean="0">
                <a:latin typeface="Gill Sans" charset="0"/>
                <a:sym typeface="Gill Sans" charset="0"/>
              </a:rPr>
              <a:t>, </a:t>
            </a:r>
            <a:r>
              <a:rPr lang="en-US" sz="700" dirty="0" err="1" smtClean="0">
                <a:latin typeface="Gill Sans" charset="0"/>
                <a:sym typeface="Gill Sans" charset="0"/>
              </a:rPr>
              <a:t>было</a:t>
            </a:r>
            <a:r>
              <a:rPr lang="en-US" sz="700" dirty="0" smtClean="0">
                <a:latin typeface="Gill Sans" charset="0"/>
                <a:sym typeface="Gill Sans" charset="0"/>
              </a:rPr>
              <a:t> </a:t>
            </a:r>
            <a:r>
              <a:rPr lang="en-US" sz="700" dirty="0" err="1" smtClean="0">
                <a:latin typeface="Gill Sans" charset="0"/>
                <a:sym typeface="Gill Sans" charset="0"/>
              </a:rPr>
              <a:t>взломано</a:t>
            </a:r>
            <a:r>
              <a:rPr lang="en-US" sz="700" dirty="0" smtClean="0">
                <a:latin typeface="Gill Sans" charset="0"/>
                <a:sym typeface="Gill Sans" charset="0"/>
              </a:rPr>
              <a:t> </a:t>
            </a:r>
            <a:r>
              <a:rPr lang="en-US" sz="700" dirty="0" err="1" smtClean="0">
                <a:latin typeface="Gill Sans" charset="0"/>
                <a:sym typeface="Gill Sans" charset="0"/>
              </a:rPr>
              <a:t>более</a:t>
            </a:r>
            <a:r>
              <a:rPr lang="en-US" sz="700" dirty="0" smtClean="0">
                <a:latin typeface="Gill Sans" charset="0"/>
                <a:sym typeface="Gill Sans" charset="0"/>
              </a:rPr>
              <a:t> </a:t>
            </a:r>
            <a:r>
              <a:rPr lang="en-US" sz="700" b="1" dirty="0" err="1" smtClean="0">
                <a:latin typeface="Gill Sans" charset="0"/>
                <a:sym typeface="Gill Sans" charset="0"/>
              </a:rPr>
              <a:t>двух</a:t>
            </a:r>
            <a:r>
              <a:rPr lang="en-US" sz="700" b="1" dirty="0" smtClean="0">
                <a:latin typeface="Gill Sans" charset="0"/>
                <a:sym typeface="Gill Sans" charset="0"/>
              </a:rPr>
              <a:t> </a:t>
            </a:r>
            <a:r>
              <a:rPr lang="en-US" sz="700" b="1" dirty="0" err="1" smtClean="0">
                <a:latin typeface="Gill Sans" charset="0"/>
                <a:sym typeface="Gill Sans" charset="0"/>
              </a:rPr>
              <a:t>миллионов</a:t>
            </a:r>
            <a:r>
              <a:rPr lang="en-US" sz="700" b="1" dirty="0" smtClean="0">
                <a:latin typeface="Gill Sans" charset="0"/>
                <a:sym typeface="Gill Sans" charset="0"/>
              </a:rPr>
              <a:t> </a:t>
            </a:r>
            <a:r>
              <a:rPr lang="en-US" sz="700" dirty="0" err="1" smtClean="0">
                <a:latin typeface="Gill Sans" charset="0"/>
                <a:sym typeface="Gill Sans" charset="0"/>
              </a:rPr>
              <a:t>Интернет-ресурсов</a:t>
            </a:r>
            <a:r>
              <a:rPr lang="en-US" sz="700" dirty="0" smtClean="0">
                <a:latin typeface="Gill Sans" charset="0"/>
                <a:sym typeface="Gill Sans" charset="0"/>
              </a:rPr>
              <a:t> </a:t>
            </a:r>
            <a:r>
              <a:rPr lang="en-US" sz="700" dirty="0" err="1" smtClean="0">
                <a:latin typeface="Gill Sans" charset="0"/>
                <a:sym typeface="Gill Sans" charset="0"/>
              </a:rPr>
              <a:t>по</a:t>
            </a:r>
            <a:r>
              <a:rPr lang="en-US" sz="700" dirty="0" smtClean="0">
                <a:latin typeface="Gill Sans" charset="0"/>
                <a:sym typeface="Gill Sans" charset="0"/>
              </a:rPr>
              <a:t> </a:t>
            </a:r>
            <a:r>
              <a:rPr lang="en-US" sz="700" dirty="0" err="1" smtClean="0">
                <a:latin typeface="Gill Sans" charset="0"/>
                <a:sym typeface="Gill Sans" charset="0"/>
              </a:rPr>
              <a:t>всему</a:t>
            </a:r>
            <a:r>
              <a:rPr lang="en-US" sz="700" dirty="0" smtClean="0">
                <a:latin typeface="Gill Sans" charset="0"/>
                <a:sym typeface="Gill Sans" charset="0"/>
              </a:rPr>
              <a:t> </a:t>
            </a:r>
            <a:r>
              <a:rPr lang="en-US" sz="700" dirty="0" err="1" smtClean="0">
                <a:latin typeface="Gill Sans" charset="0"/>
                <a:sym typeface="Gill Sans" charset="0"/>
              </a:rPr>
              <a:t>миру</a:t>
            </a:r>
            <a:r>
              <a:rPr lang="en-US" sz="700" dirty="0" smtClean="0">
                <a:latin typeface="Gill Sans" charset="0"/>
                <a:sym typeface="Gill Sans" charset="0"/>
              </a:rPr>
              <a:t>. </a:t>
            </a:r>
            <a:r>
              <a:rPr lang="en-US" sz="700" dirty="0" err="1" smtClean="0">
                <a:latin typeface="Gill Sans" charset="0"/>
                <a:sym typeface="Gill Sans" charset="0"/>
              </a:rPr>
              <a:t>Основным</a:t>
            </a:r>
            <a:r>
              <a:rPr lang="en-US" sz="700" dirty="0" smtClean="0">
                <a:latin typeface="Gill Sans" charset="0"/>
                <a:sym typeface="Gill Sans" charset="0"/>
              </a:rPr>
              <a:t> </a:t>
            </a:r>
            <a:r>
              <a:rPr lang="en-US" sz="700" dirty="0" err="1" smtClean="0">
                <a:latin typeface="Gill Sans" charset="0"/>
                <a:sym typeface="Gill Sans" charset="0"/>
              </a:rPr>
              <a:t>инструментом</a:t>
            </a:r>
            <a:r>
              <a:rPr lang="en-US" sz="700" dirty="0" smtClean="0">
                <a:latin typeface="Gill Sans" charset="0"/>
                <a:sym typeface="Gill Sans" charset="0"/>
              </a:rPr>
              <a:t> </a:t>
            </a:r>
            <a:r>
              <a:rPr lang="en-US" sz="700" dirty="0" err="1" smtClean="0">
                <a:latin typeface="Gill Sans" charset="0"/>
                <a:sym typeface="Gill Sans" charset="0"/>
              </a:rPr>
              <a:t>атакующих</a:t>
            </a:r>
            <a:r>
              <a:rPr lang="en-US" sz="700" dirty="0" smtClean="0">
                <a:latin typeface="Gill Sans" charset="0"/>
                <a:sym typeface="Gill Sans" charset="0"/>
              </a:rPr>
              <a:t> </a:t>
            </a:r>
            <a:r>
              <a:rPr lang="en-US" sz="700" dirty="0" err="1" smtClean="0">
                <a:latin typeface="Gill Sans" charset="0"/>
                <a:sym typeface="Gill Sans" charset="0"/>
              </a:rPr>
              <a:t>были</a:t>
            </a:r>
            <a:r>
              <a:rPr lang="en-US" sz="700" dirty="0" smtClean="0">
                <a:latin typeface="Gill Sans" charset="0"/>
                <a:sym typeface="Gill Sans" charset="0"/>
              </a:rPr>
              <a:t> </a:t>
            </a:r>
            <a:r>
              <a:rPr lang="en-US" sz="700" b="1" dirty="0" smtClean="0">
                <a:latin typeface="Gill Sans" charset="0"/>
                <a:sym typeface="Gill Sans" charset="0"/>
              </a:rPr>
              <a:t>SQL-</a:t>
            </a:r>
            <a:r>
              <a:rPr lang="en-US" sz="700" b="1" dirty="0" err="1" smtClean="0">
                <a:latin typeface="Gill Sans" charset="0"/>
                <a:sym typeface="Gill Sans" charset="0"/>
              </a:rPr>
              <a:t>инъекции</a:t>
            </a:r>
            <a:r>
              <a:rPr lang="en-US" sz="700" dirty="0" smtClean="0">
                <a:latin typeface="Gill Sans" charset="0"/>
                <a:sym typeface="Gill Sans" charset="0"/>
              </a:rPr>
              <a:t>, </a:t>
            </a:r>
            <a:r>
              <a:rPr lang="en-US" sz="700" dirty="0" err="1" smtClean="0">
                <a:latin typeface="Gill Sans" charset="0"/>
                <a:sym typeface="Gill Sans" charset="0"/>
              </a:rPr>
              <a:t>позволявшие</a:t>
            </a:r>
            <a:r>
              <a:rPr lang="en-US" sz="700" dirty="0" smtClean="0">
                <a:latin typeface="Gill Sans" charset="0"/>
                <a:sym typeface="Gill Sans" charset="0"/>
              </a:rPr>
              <a:t> </a:t>
            </a:r>
            <a:r>
              <a:rPr lang="en-US" sz="700" dirty="0" err="1" smtClean="0">
                <a:latin typeface="Gill Sans" charset="0"/>
                <a:sym typeface="Gill Sans" charset="0"/>
              </a:rPr>
              <a:t>встроить</a:t>
            </a:r>
            <a:r>
              <a:rPr lang="en-US" sz="700" dirty="0" smtClean="0">
                <a:latin typeface="Gill Sans" charset="0"/>
                <a:sym typeface="Gill Sans" charset="0"/>
              </a:rPr>
              <a:t> в </a:t>
            </a:r>
            <a:r>
              <a:rPr lang="en-US" sz="700" dirty="0" err="1" smtClean="0">
                <a:latin typeface="Gill Sans" charset="0"/>
                <a:sym typeface="Gill Sans" charset="0"/>
              </a:rPr>
              <a:t>код</a:t>
            </a:r>
            <a:r>
              <a:rPr lang="en-US" sz="700" dirty="0" smtClean="0">
                <a:latin typeface="Gill Sans" charset="0"/>
                <a:sym typeface="Gill Sans" charset="0"/>
              </a:rPr>
              <a:t> </a:t>
            </a:r>
            <a:r>
              <a:rPr lang="en-US" sz="700" dirty="0" err="1" smtClean="0">
                <a:latin typeface="Gill Sans" charset="0"/>
                <a:sym typeface="Gill Sans" charset="0"/>
              </a:rPr>
              <a:t>взломанного</a:t>
            </a:r>
            <a:r>
              <a:rPr lang="en-US" sz="700" dirty="0" smtClean="0">
                <a:latin typeface="Gill Sans" charset="0"/>
                <a:sym typeface="Gill Sans" charset="0"/>
              </a:rPr>
              <a:t> </a:t>
            </a:r>
            <a:r>
              <a:rPr lang="en-US" sz="700" dirty="0" err="1" smtClean="0">
                <a:latin typeface="Gill Sans" charset="0"/>
                <a:sym typeface="Gill Sans" charset="0"/>
              </a:rPr>
              <a:t>сайта</a:t>
            </a:r>
            <a:r>
              <a:rPr lang="en-US" sz="700" dirty="0" smtClean="0">
                <a:latin typeface="Gill Sans" charset="0"/>
                <a:sym typeface="Gill Sans" charset="0"/>
              </a:rPr>
              <a:t> </a:t>
            </a:r>
            <a:r>
              <a:rPr lang="en-US" sz="700" dirty="0" err="1" smtClean="0">
                <a:latin typeface="Gill Sans" charset="0"/>
                <a:sym typeface="Gill Sans" charset="0"/>
              </a:rPr>
              <a:t>команды</a:t>
            </a:r>
            <a:r>
              <a:rPr lang="en-US" sz="700" dirty="0" smtClean="0">
                <a:latin typeface="Gill Sans" charset="0"/>
                <a:sym typeface="Gill Sans" charset="0"/>
              </a:rPr>
              <a:t> </a:t>
            </a:r>
            <a:r>
              <a:rPr lang="en-US" sz="700" dirty="0" err="1" smtClean="0">
                <a:latin typeface="Gill Sans" charset="0"/>
                <a:sym typeface="Gill Sans" charset="0"/>
              </a:rPr>
              <a:t>для</a:t>
            </a:r>
            <a:r>
              <a:rPr lang="en-US" sz="700" dirty="0" smtClean="0">
                <a:latin typeface="Gill Sans" charset="0"/>
                <a:sym typeface="Gill Sans" charset="0"/>
              </a:rPr>
              <a:t> </a:t>
            </a:r>
            <a:r>
              <a:rPr lang="en-US" sz="700" dirty="0" err="1" smtClean="0">
                <a:latin typeface="Gill Sans" charset="0"/>
                <a:sym typeface="Gill Sans" charset="0"/>
              </a:rPr>
              <a:t>скрытого</a:t>
            </a:r>
            <a:r>
              <a:rPr lang="en-US" sz="700" dirty="0" smtClean="0">
                <a:latin typeface="Gill Sans" charset="0"/>
                <a:sym typeface="Gill Sans" charset="0"/>
              </a:rPr>
              <a:t> </a:t>
            </a:r>
            <a:r>
              <a:rPr lang="en-US" sz="700" dirty="0" err="1" smtClean="0">
                <a:latin typeface="Gill Sans" charset="0"/>
                <a:sym typeface="Gill Sans" charset="0"/>
              </a:rPr>
              <a:t>перенаправления</a:t>
            </a:r>
            <a:r>
              <a:rPr lang="en-US" sz="700" dirty="0" smtClean="0">
                <a:latin typeface="Gill Sans" charset="0"/>
                <a:sym typeface="Gill Sans" charset="0"/>
              </a:rPr>
              <a:t> </a:t>
            </a:r>
            <a:r>
              <a:rPr lang="en-US" sz="700" dirty="0" err="1" smtClean="0">
                <a:latin typeface="Gill Sans" charset="0"/>
                <a:sym typeface="Gill Sans" charset="0"/>
              </a:rPr>
              <a:t>посетителей</a:t>
            </a:r>
            <a:r>
              <a:rPr lang="en-US" sz="700" dirty="0" smtClean="0">
                <a:latin typeface="Gill Sans" charset="0"/>
                <a:sym typeface="Gill Sans" charset="0"/>
              </a:rPr>
              <a:t> </a:t>
            </a:r>
            <a:r>
              <a:rPr lang="en-US" sz="700" dirty="0" err="1" smtClean="0">
                <a:latin typeface="Gill Sans" charset="0"/>
                <a:sym typeface="Gill Sans" charset="0"/>
              </a:rPr>
              <a:t>на</a:t>
            </a:r>
            <a:r>
              <a:rPr lang="en-US" sz="700" dirty="0" smtClean="0">
                <a:latin typeface="Gill Sans" charset="0"/>
                <a:sym typeface="Gill Sans" charset="0"/>
              </a:rPr>
              <a:t> </a:t>
            </a:r>
            <a:r>
              <a:rPr lang="en-US" sz="700" dirty="0" err="1" smtClean="0">
                <a:latin typeface="Gill Sans" charset="0"/>
                <a:sym typeface="Gill Sans" charset="0"/>
              </a:rPr>
              <a:t>хакерские</a:t>
            </a:r>
            <a:r>
              <a:rPr lang="en-US" sz="700" dirty="0" smtClean="0">
                <a:latin typeface="Gill Sans" charset="0"/>
                <a:sym typeface="Gill Sans" charset="0"/>
              </a:rPr>
              <a:t> </a:t>
            </a:r>
            <a:r>
              <a:rPr lang="en-US" sz="700" dirty="0" err="1" smtClean="0">
                <a:latin typeface="Gill Sans" charset="0"/>
                <a:sym typeface="Gill Sans" charset="0"/>
              </a:rPr>
              <a:t>сайты</a:t>
            </a:r>
            <a:r>
              <a:rPr lang="en-US" sz="700" dirty="0" smtClean="0">
                <a:latin typeface="Gill Sans" charset="0"/>
                <a:sym typeface="Gill Sans" charset="0"/>
              </a:rPr>
              <a:t>, </a:t>
            </a:r>
            <a:r>
              <a:rPr lang="en-US" sz="700" dirty="0" err="1" smtClean="0">
                <a:latin typeface="Gill Sans" charset="0"/>
                <a:sym typeface="Gill Sans" charset="0"/>
              </a:rPr>
              <a:t>откуда</a:t>
            </a:r>
            <a:r>
              <a:rPr lang="en-US" sz="700" dirty="0" smtClean="0">
                <a:latin typeface="Gill Sans" charset="0"/>
                <a:sym typeface="Gill Sans" charset="0"/>
              </a:rPr>
              <a:t> </a:t>
            </a:r>
            <a:r>
              <a:rPr lang="en-US" sz="700" dirty="0" err="1" smtClean="0">
                <a:latin typeface="Gill Sans" charset="0"/>
                <a:sym typeface="Gill Sans" charset="0"/>
              </a:rPr>
              <a:t>затем</a:t>
            </a:r>
            <a:r>
              <a:rPr lang="en-US" sz="700" dirty="0" smtClean="0">
                <a:latin typeface="Gill Sans" charset="0"/>
                <a:sym typeface="Gill Sans" charset="0"/>
              </a:rPr>
              <a:t> </a:t>
            </a:r>
            <a:r>
              <a:rPr lang="en-US" sz="700" dirty="0" err="1" smtClean="0">
                <a:latin typeface="Gill Sans" charset="0"/>
                <a:sym typeface="Gill Sans" charset="0"/>
              </a:rPr>
              <a:t>происходило</a:t>
            </a:r>
            <a:r>
              <a:rPr lang="en-US" sz="700" dirty="0" smtClean="0">
                <a:latin typeface="Gill Sans" charset="0"/>
                <a:sym typeface="Gill Sans" charset="0"/>
              </a:rPr>
              <a:t> </a:t>
            </a:r>
            <a:r>
              <a:rPr lang="en-US" sz="700" dirty="0" err="1" smtClean="0">
                <a:latin typeface="Gill Sans" charset="0"/>
                <a:sym typeface="Gill Sans" charset="0"/>
              </a:rPr>
              <a:t>заражение</a:t>
            </a:r>
            <a:r>
              <a:rPr lang="en-US" sz="700" dirty="0" smtClean="0">
                <a:latin typeface="Gill Sans" charset="0"/>
                <a:sym typeface="Gill Sans" charset="0"/>
              </a:rPr>
              <a:t> </a:t>
            </a:r>
            <a:r>
              <a:rPr lang="en-US" sz="700" dirty="0" err="1" smtClean="0">
                <a:latin typeface="Gill Sans" charset="0"/>
                <a:sym typeface="Gill Sans" charset="0"/>
              </a:rPr>
              <a:t>компьютеров</a:t>
            </a:r>
            <a:r>
              <a:rPr lang="en-US" sz="700" dirty="0" smtClean="0">
                <a:latin typeface="Gill Sans" charset="0"/>
                <a:sym typeface="Gill Sans" charset="0"/>
              </a:rPr>
              <a:t> </a:t>
            </a:r>
            <a:r>
              <a:rPr lang="en-US" sz="700" dirty="0" err="1" smtClean="0">
                <a:latin typeface="Gill Sans" charset="0"/>
                <a:sym typeface="Gill Sans" charset="0"/>
              </a:rPr>
              <a:t>пользователей</a:t>
            </a:r>
            <a:r>
              <a:rPr lang="en-US" sz="700" dirty="0" smtClean="0">
                <a:latin typeface="Gill Sans" charset="0"/>
                <a:sym typeface="Gill Sans" charset="0"/>
              </a:rPr>
              <a:t> </a:t>
            </a:r>
            <a:r>
              <a:rPr lang="en-US" sz="700" dirty="0" err="1" smtClean="0">
                <a:latin typeface="Gill Sans" charset="0"/>
                <a:sym typeface="Gill Sans" charset="0"/>
              </a:rPr>
              <a:t>вредоносными</a:t>
            </a:r>
            <a:r>
              <a:rPr lang="en-US" sz="700" dirty="0" smtClean="0">
                <a:latin typeface="Gill Sans" charset="0"/>
                <a:sym typeface="Gill Sans" charset="0"/>
              </a:rPr>
              <a:t> </a:t>
            </a:r>
            <a:r>
              <a:rPr lang="en-US" sz="700" dirty="0" err="1" smtClean="0">
                <a:latin typeface="Gill Sans" charset="0"/>
                <a:sym typeface="Gill Sans" charset="0"/>
              </a:rPr>
              <a:t>программами</a:t>
            </a:r>
            <a:r>
              <a:rPr lang="en-US" sz="700" dirty="0" smtClean="0">
                <a:latin typeface="Gill Sans" charset="0"/>
                <a:sym typeface="Gill Sans" charset="0"/>
              </a:rPr>
              <a:t>.</a:t>
            </a:r>
          </a:p>
          <a:p>
            <a:pPr>
              <a:lnSpc>
                <a:spcPct val="80000"/>
              </a:lnSpc>
              <a:spcBef>
                <a:spcPct val="0"/>
              </a:spcBef>
            </a:pPr>
            <a:endParaRPr lang="en-US" sz="700" dirty="0" smtClean="0">
              <a:latin typeface="Gill Sans" charset="0"/>
              <a:sym typeface="Gill Sans" charset="0"/>
            </a:endParaRPr>
          </a:p>
          <a:p>
            <a:pPr>
              <a:lnSpc>
                <a:spcPct val="80000"/>
              </a:lnSpc>
              <a:spcBef>
                <a:spcPct val="0"/>
              </a:spcBef>
            </a:pPr>
            <a:r>
              <a:rPr lang="en-US" sz="700" dirty="0" err="1" smtClean="0">
                <a:latin typeface="Gill Sans" charset="0"/>
                <a:sym typeface="Gill Sans" charset="0"/>
              </a:rPr>
              <a:t>Следующий</a:t>
            </a:r>
            <a:r>
              <a:rPr lang="en-US" sz="700" dirty="0" smtClean="0">
                <a:latin typeface="Gill Sans" charset="0"/>
                <a:sym typeface="Gill Sans" charset="0"/>
              </a:rPr>
              <a:t> </a:t>
            </a:r>
            <a:r>
              <a:rPr lang="en-US" sz="700" dirty="0" err="1" smtClean="0">
                <a:latin typeface="Gill Sans" charset="0"/>
                <a:sym typeface="Gill Sans" charset="0"/>
              </a:rPr>
              <a:t>этап</a:t>
            </a:r>
            <a:r>
              <a:rPr lang="en-US" sz="700" dirty="0" smtClean="0">
                <a:latin typeface="Gill Sans" charset="0"/>
                <a:sym typeface="Gill Sans" charset="0"/>
              </a:rPr>
              <a:t> </a:t>
            </a:r>
            <a:r>
              <a:rPr lang="en-US" sz="700" dirty="0" err="1" smtClean="0">
                <a:latin typeface="Gill Sans" charset="0"/>
                <a:sym typeface="Gill Sans" charset="0"/>
              </a:rPr>
              <a:t>эволюции</a:t>
            </a:r>
            <a:r>
              <a:rPr lang="en-US" sz="700" dirty="0" smtClean="0">
                <a:latin typeface="Gill Sans" charset="0"/>
                <a:sym typeface="Gill Sans" charset="0"/>
              </a:rPr>
              <a:t> </a:t>
            </a:r>
            <a:r>
              <a:rPr lang="en-US" sz="700" dirty="0" err="1" smtClean="0">
                <a:latin typeface="Gill Sans" charset="0"/>
                <a:sym typeface="Gill Sans" charset="0"/>
              </a:rPr>
              <a:t>заражений</a:t>
            </a:r>
            <a:r>
              <a:rPr lang="en-US" sz="700" dirty="0" smtClean="0">
                <a:latin typeface="Gill Sans" charset="0"/>
                <a:sym typeface="Gill Sans" charset="0"/>
              </a:rPr>
              <a:t> </a:t>
            </a:r>
            <a:r>
              <a:rPr lang="en-US" sz="700" dirty="0" err="1" smtClean="0">
                <a:latin typeface="Gill Sans" charset="0"/>
                <a:sym typeface="Gill Sans" charset="0"/>
              </a:rPr>
              <a:t>через</a:t>
            </a:r>
            <a:r>
              <a:rPr lang="en-US" sz="700" dirty="0" smtClean="0">
                <a:latin typeface="Gill Sans" charset="0"/>
                <a:sym typeface="Gill Sans" charset="0"/>
              </a:rPr>
              <a:t> </a:t>
            </a:r>
            <a:r>
              <a:rPr lang="en-US" sz="700" dirty="0" err="1" smtClean="0">
                <a:latin typeface="Gill Sans" charset="0"/>
                <a:sym typeface="Gill Sans" charset="0"/>
              </a:rPr>
              <a:t>веб</a:t>
            </a:r>
            <a:r>
              <a:rPr lang="en-US" sz="700" dirty="0" smtClean="0">
                <a:latin typeface="Gill Sans" charset="0"/>
                <a:sym typeface="Gill Sans" charset="0"/>
              </a:rPr>
              <a:t> </a:t>
            </a:r>
            <a:r>
              <a:rPr lang="en-US" sz="700" dirty="0" err="1" smtClean="0">
                <a:latin typeface="Gill Sans" charset="0"/>
                <a:sym typeface="Gill Sans" charset="0"/>
              </a:rPr>
              <a:t>состоялся</a:t>
            </a:r>
            <a:r>
              <a:rPr lang="en-US" sz="700" dirty="0" smtClean="0">
                <a:latin typeface="Gill Sans" charset="0"/>
                <a:sym typeface="Gill Sans" charset="0"/>
              </a:rPr>
              <a:t> в 2009 </a:t>
            </a:r>
            <a:r>
              <a:rPr lang="en-US" sz="700" dirty="0" err="1" smtClean="0">
                <a:latin typeface="Gill Sans" charset="0"/>
                <a:sym typeface="Gill Sans" charset="0"/>
              </a:rPr>
              <a:t>году</a:t>
            </a:r>
            <a:r>
              <a:rPr lang="en-US" sz="700" dirty="0" smtClean="0">
                <a:latin typeface="Gill Sans" charset="0"/>
                <a:sym typeface="Gill Sans" charset="0"/>
              </a:rPr>
              <a:t>, </a:t>
            </a:r>
            <a:r>
              <a:rPr lang="en-US" sz="700" dirty="0" err="1" smtClean="0">
                <a:latin typeface="Gill Sans" charset="0"/>
                <a:sym typeface="Gill Sans" charset="0"/>
              </a:rPr>
              <a:t>когда</a:t>
            </a:r>
            <a:r>
              <a:rPr lang="en-US" sz="700" dirty="0" smtClean="0">
                <a:latin typeface="Gill Sans" charset="0"/>
                <a:sym typeface="Gill Sans" charset="0"/>
              </a:rPr>
              <a:t> </a:t>
            </a:r>
            <a:r>
              <a:rPr lang="en-US" sz="700" dirty="0" err="1" smtClean="0">
                <a:latin typeface="Gill Sans" charset="0"/>
                <a:sym typeface="Gill Sans" charset="0"/>
              </a:rPr>
              <a:t>произошла</a:t>
            </a:r>
            <a:r>
              <a:rPr lang="en-US" sz="700" dirty="0" smtClean="0">
                <a:latin typeface="Gill Sans" charset="0"/>
                <a:sym typeface="Gill Sans" charset="0"/>
              </a:rPr>
              <a:t> </a:t>
            </a:r>
            <a:r>
              <a:rPr lang="en-US" sz="700" dirty="0" err="1" smtClean="0">
                <a:latin typeface="Gill Sans" charset="0"/>
                <a:sym typeface="Gill Sans" charset="0"/>
              </a:rPr>
              <a:t>эпидемия</a:t>
            </a:r>
            <a:r>
              <a:rPr lang="en-US" sz="700" dirty="0" smtClean="0">
                <a:latin typeface="Gill Sans" charset="0"/>
                <a:sym typeface="Gill Sans" charset="0"/>
              </a:rPr>
              <a:t> </a:t>
            </a:r>
            <a:r>
              <a:rPr lang="en-US" sz="700" dirty="0" err="1" smtClean="0">
                <a:latin typeface="Gill Sans" charset="0"/>
                <a:sym typeface="Gill Sans" charset="0"/>
              </a:rPr>
              <a:t>троянца</a:t>
            </a:r>
            <a:r>
              <a:rPr lang="en-US" sz="700" dirty="0" smtClean="0">
                <a:latin typeface="Gill Sans" charset="0"/>
                <a:sym typeface="Gill Sans" charset="0"/>
              </a:rPr>
              <a:t> </a:t>
            </a:r>
            <a:r>
              <a:rPr lang="en-US" sz="700" b="1" dirty="0" err="1" smtClean="0">
                <a:latin typeface="Gill Sans" charset="0"/>
                <a:sym typeface="Gill Sans" charset="0"/>
              </a:rPr>
              <a:t>Gumblar</a:t>
            </a:r>
            <a:r>
              <a:rPr lang="en-US" sz="700" dirty="0" smtClean="0">
                <a:latin typeface="Gill Sans" charset="0"/>
                <a:sym typeface="Gill Sans" charset="0"/>
              </a:rPr>
              <a:t>, </a:t>
            </a:r>
            <a:r>
              <a:rPr lang="en-US" sz="700" dirty="0" err="1" smtClean="0">
                <a:latin typeface="Gill Sans" charset="0"/>
                <a:sym typeface="Gill Sans" charset="0"/>
              </a:rPr>
              <a:t>который</a:t>
            </a:r>
            <a:r>
              <a:rPr lang="en-US" sz="700" dirty="0" smtClean="0">
                <a:latin typeface="Gill Sans" charset="0"/>
                <a:sym typeface="Gill Sans" charset="0"/>
              </a:rPr>
              <a:t> </a:t>
            </a:r>
            <a:r>
              <a:rPr lang="en-US" sz="700" dirty="0" err="1" smtClean="0">
                <a:latin typeface="Gill Sans" charset="0"/>
                <a:sym typeface="Gill Sans" charset="0"/>
              </a:rPr>
              <a:t>сформировал</a:t>
            </a:r>
            <a:r>
              <a:rPr lang="en-US" sz="700" dirty="0" smtClean="0">
                <a:latin typeface="Gill Sans" charset="0"/>
                <a:sym typeface="Gill Sans" charset="0"/>
              </a:rPr>
              <a:t> </a:t>
            </a:r>
            <a:r>
              <a:rPr lang="en-US" sz="700" dirty="0" err="1" smtClean="0">
                <a:latin typeface="Gill Sans" charset="0"/>
                <a:sym typeface="Gill Sans" charset="0"/>
              </a:rPr>
              <a:t>целый</a:t>
            </a:r>
            <a:r>
              <a:rPr lang="en-US" sz="700" dirty="0" smtClean="0">
                <a:latin typeface="Gill Sans" charset="0"/>
                <a:sym typeface="Gill Sans" charset="0"/>
              </a:rPr>
              <a:t> </a:t>
            </a:r>
            <a:r>
              <a:rPr lang="en-US" sz="700" dirty="0" err="1" smtClean="0">
                <a:latin typeface="Gill Sans" charset="0"/>
                <a:sym typeface="Gill Sans" charset="0"/>
              </a:rPr>
              <a:t>ботнет</a:t>
            </a:r>
            <a:r>
              <a:rPr lang="en-US" sz="700" dirty="0" smtClean="0">
                <a:latin typeface="Gill Sans" charset="0"/>
                <a:sym typeface="Gill Sans" charset="0"/>
              </a:rPr>
              <a:t> </a:t>
            </a:r>
            <a:r>
              <a:rPr lang="en-US" sz="700" dirty="0" err="1" smtClean="0">
                <a:latin typeface="Gill Sans" charset="0"/>
                <a:sym typeface="Gill Sans" charset="0"/>
              </a:rPr>
              <a:t>заражённых</a:t>
            </a:r>
            <a:r>
              <a:rPr lang="en-US" sz="700" dirty="0" smtClean="0">
                <a:latin typeface="Gill Sans" charset="0"/>
                <a:sym typeface="Gill Sans" charset="0"/>
              </a:rPr>
              <a:t> </a:t>
            </a:r>
            <a:r>
              <a:rPr lang="en-US" sz="700" dirty="0" err="1" smtClean="0">
                <a:latin typeface="Gill Sans" charset="0"/>
                <a:sym typeface="Gill Sans" charset="0"/>
              </a:rPr>
              <a:t>сайтов</a:t>
            </a:r>
            <a:r>
              <a:rPr lang="en-US" sz="700" dirty="0" smtClean="0">
                <a:latin typeface="Gill Sans" charset="0"/>
                <a:sym typeface="Gill Sans" charset="0"/>
              </a:rPr>
              <a:t>. </a:t>
            </a:r>
            <a:r>
              <a:rPr lang="en-US" sz="700" dirty="0" err="1" smtClean="0">
                <a:latin typeface="Gill Sans" charset="0"/>
                <a:sym typeface="Gill Sans" charset="0"/>
              </a:rPr>
              <a:t>Почему</a:t>
            </a:r>
            <a:r>
              <a:rPr lang="en-US" sz="700" dirty="0" smtClean="0">
                <a:latin typeface="Gill Sans" charset="0"/>
                <a:sym typeface="Gill Sans" charset="0"/>
              </a:rPr>
              <a:t> </a:t>
            </a:r>
            <a:r>
              <a:rPr lang="en-US" sz="700" dirty="0" err="1" smtClean="0">
                <a:latin typeface="Gill Sans" charset="0"/>
                <a:sym typeface="Gill Sans" charset="0"/>
              </a:rPr>
              <a:t>Gumblar</a:t>
            </a:r>
            <a:r>
              <a:rPr lang="en-US" sz="700" dirty="0" smtClean="0">
                <a:latin typeface="Gill Sans" charset="0"/>
                <a:sym typeface="Gill Sans" charset="0"/>
              </a:rPr>
              <a:t> </a:t>
            </a:r>
            <a:r>
              <a:rPr lang="en-US" sz="700" dirty="0" err="1" smtClean="0">
                <a:latin typeface="Gill Sans" charset="0"/>
                <a:sym typeface="Gill Sans" charset="0"/>
              </a:rPr>
              <a:t>так</a:t>
            </a:r>
            <a:r>
              <a:rPr lang="en-US" sz="700" dirty="0" smtClean="0">
                <a:latin typeface="Gill Sans" charset="0"/>
                <a:sym typeface="Gill Sans" charset="0"/>
              </a:rPr>
              <a:t> </a:t>
            </a:r>
            <a:r>
              <a:rPr lang="en-US" sz="700" dirty="0" err="1" smtClean="0">
                <a:latin typeface="Gill Sans" charset="0"/>
                <a:sym typeface="Gill Sans" charset="0"/>
              </a:rPr>
              <a:t>быстро</a:t>
            </a:r>
            <a:r>
              <a:rPr lang="en-US" sz="700" dirty="0" smtClean="0">
                <a:latin typeface="Gill Sans" charset="0"/>
                <a:sym typeface="Gill Sans" charset="0"/>
              </a:rPr>
              <a:t> </a:t>
            </a:r>
            <a:r>
              <a:rPr lang="en-US" sz="700" dirty="0" err="1" smtClean="0">
                <a:latin typeface="Gill Sans" charset="0"/>
                <a:sym typeface="Gill Sans" charset="0"/>
              </a:rPr>
              <a:t>распространяется</a:t>
            </a:r>
            <a:r>
              <a:rPr lang="en-US" sz="700" dirty="0" smtClean="0">
                <a:latin typeface="Gill Sans" charset="0"/>
                <a:sym typeface="Gill Sans" charset="0"/>
              </a:rPr>
              <a:t>? </a:t>
            </a:r>
            <a:r>
              <a:rPr lang="en-US" sz="700" dirty="0" err="1" smtClean="0">
                <a:latin typeface="Gill Sans" charset="0"/>
                <a:sym typeface="Gill Sans" charset="0"/>
              </a:rPr>
              <a:t>Ответ</a:t>
            </a:r>
            <a:r>
              <a:rPr lang="en-US" sz="700" dirty="0" smtClean="0">
                <a:latin typeface="Gill Sans" charset="0"/>
                <a:sym typeface="Gill Sans" charset="0"/>
              </a:rPr>
              <a:t> </a:t>
            </a:r>
            <a:r>
              <a:rPr lang="en-US" sz="700" dirty="0" err="1" smtClean="0">
                <a:latin typeface="Gill Sans" charset="0"/>
                <a:sym typeface="Gill Sans" charset="0"/>
              </a:rPr>
              <a:t>прост</a:t>
            </a:r>
            <a:r>
              <a:rPr lang="en-US" sz="700" dirty="0" smtClean="0">
                <a:latin typeface="Gill Sans" charset="0"/>
                <a:sym typeface="Gill Sans" charset="0"/>
              </a:rPr>
              <a:t>: </a:t>
            </a:r>
            <a:r>
              <a:rPr lang="en-US" sz="700" dirty="0" err="1" smtClean="0">
                <a:latin typeface="Gill Sans" charset="0"/>
                <a:sym typeface="Gill Sans" charset="0"/>
              </a:rPr>
              <a:t>он</a:t>
            </a:r>
            <a:r>
              <a:rPr lang="en-US" sz="700" dirty="0" smtClean="0">
                <a:latin typeface="Gill Sans" charset="0"/>
                <a:sym typeface="Gill Sans" charset="0"/>
              </a:rPr>
              <a:t> </a:t>
            </a:r>
            <a:r>
              <a:rPr lang="en-US" sz="700" dirty="0" err="1" smtClean="0">
                <a:latin typeface="Gill Sans" charset="0"/>
                <a:sym typeface="Gill Sans" charset="0"/>
              </a:rPr>
              <a:t>представляет</a:t>
            </a:r>
            <a:r>
              <a:rPr lang="en-US" sz="700" dirty="0" smtClean="0">
                <a:latin typeface="Gill Sans" charset="0"/>
                <a:sym typeface="Gill Sans" charset="0"/>
              </a:rPr>
              <a:t> </a:t>
            </a:r>
            <a:r>
              <a:rPr lang="en-US" sz="700" dirty="0" err="1" smtClean="0">
                <a:latin typeface="Gill Sans" charset="0"/>
                <a:sym typeface="Gill Sans" charset="0"/>
              </a:rPr>
              <a:t>собой</a:t>
            </a:r>
            <a:r>
              <a:rPr lang="en-US" sz="700" dirty="0" smtClean="0">
                <a:latin typeface="Gill Sans" charset="0"/>
                <a:sym typeface="Gill Sans" charset="0"/>
              </a:rPr>
              <a:t> </a:t>
            </a:r>
            <a:r>
              <a:rPr lang="en-US" sz="700" b="1" dirty="0" err="1" smtClean="0">
                <a:latin typeface="Gill Sans" charset="0"/>
                <a:sym typeface="Gill Sans" charset="0"/>
              </a:rPr>
              <a:t>полностью</a:t>
            </a:r>
            <a:r>
              <a:rPr lang="en-US" sz="700" b="1" dirty="0" smtClean="0">
                <a:latin typeface="Gill Sans" charset="0"/>
                <a:sym typeface="Gill Sans" charset="0"/>
              </a:rPr>
              <a:t> </a:t>
            </a:r>
            <a:r>
              <a:rPr lang="en-US" sz="700" b="1" dirty="0" err="1" smtClean="0">
                <a:latin typeface="Gill Sans" charset="0"/>
                <a:sym typeface="Gill Sans" charset="0"/>
              </a:rPr>
              <a:t>автоматизированную</a:t>
            </a:r>
            <a:r>
              <a:rPr lang="en-US" sz="700" b="1" dirty="0" smtClean="0">
                <a:latin typeface="Gill Sans" charset="0"/>
                <a:sym typeface="Gill Sans" charset="0"/>
              </a:rPr>
              <a:t> </a:t>
            </a:r>
            <a:r>
              <a:rPr lang="en-US" sz="700" b="1" dirty="0" err="1" smtClean="0">
                <a:latin typeface="Gill Sans" charset="0"/>
                <a:sym typeface="Gill Sans" charset="0"/>
              </a:rPr>
              <a:t>систему</a:t>
            </a:r>
            <a:r>
              <a:rPr lang="en-US" sz="700" dirty="0" smtClean="0">
                <a:latin typeface="Gill Sans" charset="0"/>
                <a:sym typeface="Gill Sans" charset="0"/>
              </a:rPr>
              <a:t>. </a:t>
            </a:r>
            <a:r>
              <a:rPr lang="en-US" sz="700" dirty="0" err="1" smtClean="0">
                <a:latin typeface="Gill Sans" charset="0"/>
                <a:sym typeface="Gill Sans" charset="0"/>
              </a:rPr>
              <a:t>Мы</a:t>
            </a:r>
            <a:r>
              <a:rPr lang="en-US" sz="700" dirty="0" smtClean="0">
                <a:latin typeface="Gill Sans" charset="0"/>
                <a:sym typeface="Gill Sans" charset="0"/>
              </a:rPr>
              <a:t> </a:t>
            </a:r>
            <a:r>
              <a:rPr lang="en-US" sz="700" dirty="0" err="1" smtClean="0">
                <a:latin typeface="Gill Sans" charset="0"/>
                <a:sym typeface="Gill Sans" charset="0"/>
              </a:rPr>
              <a:t>имеем</a:t>
            </a:r>
            <a:r>
              <a:rPr lang="en-US" sz="700" dirty="0" smtClean="0">
                <a:latin typeface="Gill Sans" charset="0"/>
                <a:sym typeface="Gill Sans" charset="0"/>
              </a:rPr>
              <a:t> </a:t>
            </a:r>
            <a:r>
              <a:rPr lang="en-US" sz="700" dirty="0" err="1" smtClean="0">
                <a:latin typeface="Gill Sans" charset="0"/>
                <a:sym typeface="Gill Sans" charset="0"/>
              </a:rPr>
              <a:t>дело</a:t>
            </a:r>
            <a:r>
              <a:rPr lang="en-US" sz="700" dirty="0" smtClean="0">
                <a:latin typeface="Gill Sans" charset="0"/>
                <a:sym typeface="Gill Sans" charset="0"/>
              </a:rPr>
              <a:t> с </a:t>
            </a:r>
            <a:r>
              <a:rPr lang="en-US" sz="700" dirty="0" err="1" smtClean="0">
                <a:latin typeface="Gill Sans" charset="0"/>
                <a:sym typeface="Gill Sans" charset="0"/>
              </a:rPr>
              <a:t>новым</a:t>
            </a:r>
            <a:r>
              <a:rPr lang="en-US" sz="700" dirty="0" smtClean="0">
                <a:latin typeface="Gill Sans" charset="0"/>
                <a:sym typeface="Gill Sans" charset="0"/>
              </a:rPr>
              <a:t> </a:t>
            </a:r>
            <a:r>
              <a:rPr lang="en-US" sz="700" dirty="0" err="1" smtClean="0">
                <a:latin typeface="Gill Sans" charset="0"/>
                <a:sym typeface="Gill Sans" charset="0"/>
              </a:rPr>
              <a:t>поколением</a:t>
            </a:r>
            <a:r>
              <a:rPr lang="en-US" sz="700" dirty="0" smtClean="0">
                <a:latin typeface="Gill Sans" charset="0"/>
                <a:sym typeface="Gill Sans" charset="0"/>
              </a:rPr>
              <a:t> </a:t>
            </a:r>
            <a:r>
              <a:rPr lang="en-US" sz="700" b="1" dirty="0" err="1" smtClean="0">
                <a:latin typeface="Gill Sans" charset="0"/>
                <a:sym typeface="Gill Sans" charset="0"/>
              </a:rPr>
              <a:t>самостроящихся</a:t>
            </a:r>
            <a:r>
              <a:rPr lang="en-US" sz="700" dirty="0" smtClean="0">
                <a:latin typeface="Gill Sans" charset="0"/>
                <a:sym typeface="Gill Sans" charset="0"/>
              </a:rPr>
              <a:t> </a:t>
            </a:r>
            <a:r>
              <a:rPr lang="en-US" sz="700" dirty="0" err="1" smtClean="0">
                <a:latin typeface="Gill Sans" charset="0"/>
                <a:sym typeface="Gill Sans" charset="0"/>
              </a:rPr>
              <a:t>ботнетов</a:t>
            </a:r>
            <a:r>
              <a:rPr lang="en-US" sz="700" dirty="0" smtClean="0">
                <a:latin typeface="Gill Sans" charset="0"/>
                <a:sym typeface="Gill Sans" charset="0"/>
              </a:rPr>
              <a:t>. </a:t>
            </a:r>
            <a:r>
              <a:rPr lang="en-US" sz="700" dirty="0" err="1" smtClean="0">
                <a:latin typeface="Gill Sans" charset="0"/>
                <a:sym typeface="Gill Sans" charset="0"/>
              </a:rPr>
              <a:t>Система</a:t>
            </a:r>
            <a:r>
              <a:rPr lang="en-US" sz="700" dirty="0" smtClean="0">
                <a:latin typeface="Gill Sans" charset="0"/>
                <a:sym typeface="Gill Sans" charset="0"/>
              </a:rPr>
              <a:t> </a:t>
            </a:r>
            <a:r>
              <a:rPr lang="en-US" sz="700" dirty="0" err="1" smtClean="0">
                <a:latin typeface="Gill Sans" charset="0"/>
                <a:sym typeface="Gill Sans" charset="0"/>
              </a:rPr>
              <a:t>работает</a:t>
            </a:r>
            <a:r>
              <a:rPr lang="en-US" sz="700" dirty="0" smtClean="0">
                <a:latin typeface="Gill Sans" charset="0"/>
                <a:sym typeface="Gill Sans" charset="0"/>
              </a:rPr>
              <a:t> </a:t>
            </a:r>
            <a:r>
              <a:rPr lang="en-US" sz="700" dirty="0" err="1" smtClean="0">
                <a:latin typeface="Gill Sans" charset="0"/>
                <a:sym typeface="Gill Sans" charset="0"/>
              </a:rPr>
              <a:t>по</a:t>
            </a:r>
            <a:r>
              <a:rPr lang="en-US" sz="700" dirty="0" smtClean="0">
                <a:latin typeface="Gill Sans" charset="0"/>
                <a:sym typeface="Gill Sans" charset="0"/>
              </a:rPr>
              <a:t> </a:t>
            </a:r>
            <a:r>
              <a:rPr lang="en-US" sz="700" dirty="0" err="1" smtClean="0">
                <a:latin typeface="Gill Sans" charset="0"/>
                <a:sym typeface="Gill Sans" charset="0"/>
              </a:rPr>
              <a:t>замкнутому</a:t>
            </a:r>
            <a:r>
              <a:rPr lang="en-US" sz="700" dirty="0" smtClean="0">
                <a:latin typeface="Gill Sans" charset="0"/>
                <a:sym typeface="Gill Sans" charset="0"/>
              </a:rPr>
              <a:t> </a:t>
            </a:r>
            <a:r>
              <a:rPr lang="en-US" sz="700" dirty="0" err="1" smtClean="0">
                <a:latin typeface="Gill Sans" charset="0"/>
                <a:sym typeface="Gill Sans" charset="0"/>
              </a:rPr>
              <a:t>циклу</a:t>
            </a:r>
            <a:r>
              <a:rPr lang="en-US" sz="700" dirty="0" smtClean="0">
                <a:latin typeface="Gill Sans" charset="0"/>
                <a:sym typeface="Gill Sans" charset="0"/>
              </a:rPr>
              <a:t>. </a:t>
            </a:r>
            <a:r>
              <a:rPr lang="en-US" sz="700" dirty="0" err="1" smtClean="0">
                <a:latin typeface="Gill Sans" charset="0"/>
                <a:sym typeface="Gill Sans" charset="0"/>
              </a:rPr>
              <a:t>Она</a:t>
            </a:r>
            <a:r>
              <a:rPr lang="en-US" sz="700" dirty="0" smtClean="0">
                <a:latin typeface="Gill Sans" charset="0"/>
                <a:sym typeface="Gill Sans" charset="0"/>
              </a:rPr>
              <a:t> </a:t>
            </a:r>
            <a:r>
              <a:rPr lang="en-US" sz="700" dirty="0" err="1" smtClean="0">
                <a:latin typeface="Gill Sans" charset="0"/>
                <a:sym typeface="Gill Sans" charset="0"/>
              </a:rPr>
              <a:t>активно</a:t>
            </a:r>
            <a:r>
              <a:rPr lang="en-US" sz="700" dirty="0" smtClean="0">
                <a:latin typeface="Gill Sans" charset="0"/>
                <a:sym typeface="Gill Sans" charset="0"/>
              </a:rPr>
              <a:t> </a:t>
            </a:r>
            <a:r>
              <a:rPr lang="en-US" sz="700" dirty="0" err="1" smtClean="0">
                <a:latin typeface="Gill Sans" charset="0"/>
                <a:sym typeface="Gill Sans" charset="0"/>
              </a:rPr>
              <a:t>атакует</a:t>
            </a:r>
            <a:r>
              <a:rPr lang="en-US" sz="700" dirty="0" smtClean="0">
                <a:latin typeface="Gill Sans" charset="0"/>
                <a:sym typeface="Gill Sans" charset="0"/>
              </a:rPr>
              <a:t> </a:t>
            </a:r>
            <a:r>
              <a:rPr lang="en-US" sz="700" dirty="0" err="1" smtClean="0">
                <a:latin typeface="Gill Sans" charset="0"/>
                <a:sym typeface="Gill Sans" charset="0"/>
              </a:rPr>
              <a:t>компьютеры</a:t>
            </a:r>
            <a:r>
              <a:rPr lang="en-US" sz="700" dirty="0" smtClean="0">
                <a:latin typeface="Gill Sans" charset="0"/>
                <a:sym typeface="Gill Sans" charset="0"/>
              </a:rPr>
              <a:t> </a:t>
            </a:r>
            <a:r>
              <a:rPr lang="en-US" sz="700" dirty="0" err="1" smtClean="0">
                <a:latin typeface="Gill Sans" charset="0"/>
                <a:sym typeface="Gill Sans" charset="0"/>
              </a:rPr>
              <a:t>посетителей</a:t>
            </a:r>
            <a:r>
              <a:rPr lang="en-US" sz="700" dirty="0" smtClean="0">
                <a:latin typeface="Gill Sans" charset="0"/>
                <a:sym typeface="Gill Sans" charset="0"/>
              </a:rPr>
              <a:t> </a:t>
            </a:r>
            <a:r>
              <a:rPr lang="en-US" sz="700" dirty="0" err="1" smtClean="0">
                <a:latin typeface="Gill Sans" charset="0"/>
                <a:sym typeface="Gill Sans" charset="0"/>
              </a:rPr>
              <a:t>веб-сайтов</a:t>
            </a:r>
            <a:r>
              <a:rPr lang="en-US" sz="700" dirty="0" smtClean="0">
                <a:latin typeface="Gill Sans" charset="0"/>
                <a:sym typeface="Gill Sans" charset="0"/>
              </a:rPr>
              <a:t>, а </a:t>
            </a:r>
            <a:r>
              <a:rPr lang="en-US" sz="700" dirty="0" err="1" smtClean="0">
                <a:latin typeface="Gill Sans" charset="0"/>
                <a:sym typeface="Gill Sans" charset="0"/>
              </a:rPr>
              <a:t>после</a:t>
            </a:r>
            <a:r>
              <a:rPr lang="en-US" sz="700" dirty="0" smtClean="0">
                <a:latin typeface="Gill Sans" charset="0"/>
                <a:sym typeface="Gill Sans" charset="0"/>
              </a:rPr>
              <a:t> </a:t>
            </a:r>
            <a:r>
              <a:rPr lang="en-US" sz="700" dirty="0" err="1" smtClean="0">
                <a:latin typeface="Gill Sans" charset="0"/>
                <a:sym typeface="Gill Sans" charset="0"/>
              </a:rPr>
              <a:t>заражения</a:t>
            </a:r>
            <a:r>
              <a:rPr lang="en-US" sz="700" dirty="0" smtClean="0">
                <a:latin typeface="Gill Sans" charset="0"/>
                <a:sym typeface="Gill Sans" charset="0"/>
              </a:rPr>
              <a:t> </a:t>
            </a:r>
            <a:r>
              <a:rPr lang="en-US" sz="700" dirty="0" err="1" smtClean="0">
                <a:latin typeface="Gill Sans" charset="0"/>
                <a:sym typeface="Gill Sans" charset="0"/>
              </a:rPr>
              <a:t>их</a:t>
            </a:r>
            <a:r>
              <a:rPr lang="en-US" sz="700" dirty="0" smtClean="0">
                <a:latin typeface="Gill Sans" charset="0"/>
                <a:sym typeface="Gill Sans" charset="0"/>
              </a:rPr>
              <a:t> </a:t>
            </a:r>
            <a:r>
              <a:rPr lang="en-US" sz="700" dirty="0" err="1" smtClean="0">
                <a:latin typeface="Gill Sans" charset="0"/>
                <a:sym typeface="Gill Sans" charset="0"/>
              </a:rPr>
              <a:t>исполняемым</a:t>
            </a:r>
            <a:r>
              <a:rPr lang="en-US" sz="700" dirty="0" smtClean="0">
                <a:latin typeface="Gill Sans" charset="0"/>
                <a:sym typeface="Gill Sans" charset="0"/>
              </a:rPr>
              <a:t> </a:t>
            </a:r>
            <a:r>
              <a:rPr lang="en-US" sz="700" dirty="0" err="1" smtClean="0">
                <a:latin typeface="Gill Sans" charset="0"/>
                <a:sym typeface="Gill Sans" charset="0"/>
              </a:rPr>
              <a:t>файлом</a:t>
            </a:r>
            <a:r>
              <a:rPr lang="en-US" sz="700" dirty="0" smtClean="0">
                <a:latin typeface="Gill Sans" charset="0"/>
                <a:sym typeface="Gill Sans" charset="0"/>
              </a:rPr>
              <a:t> </a:t>
            </a:r>
            <a:r>
              <a:rPr lang="en-US" sz="700" dirty="0" err="1" smtClean="0">
                <a:latin typeface="Gill Sans" charset="0"/>
                <a:sym typeface="Gill Sans" charset="0"/>
              </a:rPr>
              <a:t>для</a:t>
            </a:r>
            <a:r>
              <a:rPr lang="en-US" sz="700" dirty="0" smtClean="0">
                <a:latin typeface="Gill Sans" charset="0"/>
                <a:sym typeface="Gill Sans" charset="0"/>
              </a:rPr>
              <a:t> Windows </a:t>
            </a:r>
            <a:r>
              <a:rPr lang="en-US" sz="700" dirty="0" err="1" smtClean="0">
                <a:latin typeface="Gill Sans" charset="0"/>
                <a:sym typeface="Gill Sans" charset="0"/>
              </a:rPr>
              <a:t>ворует</a:t>
            </a:r>
            <a:r>
              <a:rPr lang="en-US" sz="700" dirty="0" smtClean="0">
                <a:latin typeface="Gill Sans" charset="0"/>
                <a:sym typeface="Gill Sans" charset="0"/>
              </a:rPr>
              <a:t> с </a:t>
            </a:r>
            <a:r>
              <a:rPr lang="en-US" sz="700" dirty="0" err="1" smtClean="0">
                <a:latin typeface="Gill Sans" charset="0"/>
                <a:sym typeface="Gill Sans" charset="0"/>
              </a:rPr>
              <a:t>них</a:t>
            </a:r>
            <a:r>
              <a:rPr lang="en-US" sz="700" dirty="0" smtClean="0">
                <a:latin typeface="Gill Sans" charset="0"/>
                <a:sym typeface="Gill Sans" charset="0"/>
              </a:rPr>
              <a:t> </a:t>
            </a:r>
            <a:r>
              <a:rPr lang="en-US" sz="700" dirty="0" err="1" smtClean="0">
                <a:latin typeface="Gill Sans" charset="0"/>
                <a:sym typeface="Gill Sans" charset="0"/>
              </a:rPr>
              <a:t>учётные</a:t>
            </a:r>
            <a:r>
              <a:rPr lang="en-US" sz="700" dirty="0" smtClean="0">
                <a:latin typeface="Gill Sans" charset="0"/>
                <a:sym typeface="Gill Sans" charset="0"/>
              </a:rPr>
              <a:t> </a:t>
            </a:r>
            <a:r>
              <a:rPr lang="en-US" sz="700" dirty="0" err="1" smtClean="0">
                <a:latin typeface="Gill Sans" charset="0"/>
                <a:sym typeface="Gill Sans" charset="0"/>
              </a:rPr>
              <a:t>записи</a:t>
            </a:r>
            <a:r>
              <a:rPr lang="en-US" sz="700" dirty="0" smtClean="0">
                <a:latin typeface="Gill Sans" charset="0"/>
                <a:sym typeface="Gill Sans" charset="0"/>
              </a:rPr>
              <a:t> FTP-</a:t>
            </a:r>
            <a:r>
              <a:rPr lang="en-US" sz="700" dirty="0" err="1" smtClean="0">
                <a:latin typeface="Gill Sans" charset="0"/>
                <a:sym typeface="Gill Sans" charset="0"/>
              </a:rPr>
              <a:t>сервера</a:t>
            </a:r>
            <a:r>
              <a:rPr lang="en-US" sz="700" dirty="0" smtClean="0">
                <a:latin typeface="Gill Sans" charset="0"/>
                <a:sym typeface="Gill Sans" charset="0"/>
              </a:rPr>
              <a:t>. </a:t>
            </a:r>
            <a:r>
              <a:rPr lang="en-US" sz="700" dirty="0" err="1" smtClean="0">
                <a:latin typeface="Gill Sans" charset="0"/>
                <a:sym typeface="Gill Sans" charset="0"/>
              </a:rPr>
              <a:t>Затем</a:t>
            </a:r>
            <a:r>
              <a:rPr lang="en-US" sz="700" dirty="0" smtClean="0">
                <a:latin typeface="Gill Sans" charset="0"/>
                <a:sym typeface="Gill Sans" charset="0"/>
              </a:rPr>
              <a:t> </a:t>
            </a:r>
            <a:r>
              <a:rPr lang="en-US" sz="700" dirty="0" err="1" smtClean="0">
                <a:latin typeface="Gill Sans" charset="0"/>
                <a:sym typeface="Gill Sans" charset="0"/>
              </a:rPr>
              <a:t>эти</a:t>
            </a:r>
            <a:r>
              <a:rPr lang="en-US" sz="700" dirty="0" smtClean="0">
                <a:latin typeface="Gill Sans" charset="0"/>
                <a:sym typeface="Gill Sans" charset="0"/>
              </a:rPr>
              <a:t> </a:t>
            </a:r>
            <a:r>
              <a:rPr lang="en-US" sz="700" dirty="0" err="1" smtClean="0">
                <a:latin typeface="Gill Sans" charset="0"/>
                <a:sym typeface="Gill Sans" charset="0"/>
              </a:rPr>
              <a:t>учётные</a:t>
            </a:r>
            <a:r>
              <a:rPr lang="en-US" sz="700" dirty="0" smtClean="0">
                <a:latin typeface="Gill Sans" charset="0"/>
                <a:sym typeface="Gill Sans" charset="0"/>
              </a:rPr>
              <a:t> </a:t>
            </a:r>
            <a:r>
              <a:rPr lang="en-US" sz="700" dirty="0" err="1" smtClean="0">
                <a:latin typeface="Gill Sans" charset="0"/>
                <a:sym typeface="Gill Sans" charset="0"/>
              </a:rPr>
              <a:t>записи</a:t>
            </a:r>
            <a:r>
              <a:rPr lang="en-US" sz="700" dirty="0" smtClean="0">
                <a:latin typeface="Gill Sans" charset="0"/>
                <a:sym typeface="Gill Sans" charset="0"/>
              </a:rPr>
              <a:t> </a:t>
            </a:r>
            <a:r>
              <a:rPr lang="en-US" sz="700" dirty="0" err="1" smtClean="0">
                <a:latin typeface="Gill Sans" charset="0"/>
                <a:sym typeface="Gill Sans" charset="0"/>
              </a:rPr>
              <a:t>используются</a:t>
            </a:r>
            <a:r>
              <a:rPr lang="en-US" sz="700" dirty="0" smtClean="0">
                <a:latin typeface="Gill Sans" charset="0"/>
                <a:sym typeface="Gill Sans" charset="0"/>
              </a:rPr>
              <a:t> </a:t>
            </a:r>
            <a:r>
              <a:rPr lang="en-US" sz="700" dirty="0" err="1" smtClean="0">
                <a:latin typeface="Gill Sans" charset="0"/>
                <a:sym typeface="Gill Sans" charset="0"/>
              </a:rPr>
              <a:t>для</a:t>
            </a:r>
            <a:r>
              <a:rPr lang="en-US" sz="700" dirty="0" smtClean="0">
                <a:latin typeface="Gill Sans" charset="0"/>
                <a:sym typeface="Gill Sans" charset="0"/>
              </a:rPr>
              <a:t> </a:t>
            </a:r>
            <a:r>
              <a:rPr lang="en-US" sz="700" dirty="0" err="1" smtClean="0">
                <a:latin typeface="Gill Sans" charset="0"/>
                <a:sym typeface="Gill Sans" charset="0"/>
              </a:rPr>
              <a:t>заражения</a:t>
            </a:r>
            <a:r>
              <a:rPr lang="en-US" sz="700" dirty="0" smtClean="0">
                <a:latin typeface="Gill Sans" charset="0"/>
                <a:sym typeface="Gill Sans" charset="0"/>
              </a:rPr>
              <a:t> </a:t>
            </a:r>
            <a:r>
              <a:rPr lang="en-US" sz="700" dirty="0" err="1" smtClean="0">
                <a:latin typeface="Gill Sans" charset="0"/>
                <a:sym typeface="Gill Sans" charset="0"/>
              </a:rPr>
              <a:t>всех</a:t>
            </a:r>
            <a:r>
              <a:rPr lang="en-US" sz="700" dirty="0" smtClean="0">
                <a:latin typeface="Gill Sans" charset="0"/>
                <a:sym typeface="Gill Sans" charset="0"/>
              </a:rPr>
              <a:t> </a:t>
            </a:r>
            <a:r>
              <a:rPr lang="en-US" sz="700" dirty="0" err="1" smtClean="0">
                <a:latin typeface="Gill Sans" charset="0"/>
                <a:sym typeface="Gill Sans" charset="0"/>
              </a:rPr>
              <a:t>страниц</a:t>
            </a:r>
            <a:r>
              <a:rPr lang="en-US" sz="700" dirty="0" smtClean="0">
                <a:latin typeface="Gill Sans" charset="0"/>
                <a:sym typeface="Gill Sans" charset="0"/>
              </a:rPr>
              <a:t> </a:t>
            </a:r>
            <a:r>
              <a:rPr lang="en-US" sz="700" dirty="0" err="1" smtClean="0">
                <a:latin typeface="Gill Sans" charset="0"/>
                <a:sym typeface="Gill Sans" charset="0"/>
              </a:rPr>
              <a:t>на</a:t>
            </a:r>
            <a:r>
              <a:rPr lang="en-US" sz="700" dirty="0" smtClean="0">
                <a:latin typeface="Gill Sans" charset="0"/>
                <a:sym typeface="Gill Sans" charset="0"/>
              </a:rPr>
              <a:t> </a:t>
            </a:r>
            <a:r>
              <a:rPr lang="en-US" sz="700" dirty="0" err="1" smtClean="0">
                <a:latin typeface="Gill Sans" charset="0"/>
                <a:sym typeface="Gill Sans" charset="0"/>
              </a:rPr>
              <a:t>новых</a:t>
            </a:r>
            <a:r>
              <a:rPr lang="en-US" sz="700" dirty="0" smtClean="0">
                <a:latin typeface="Gill Sans" charset="0"/>
                <a:sym typeface="Gill Sans" charset="0"/>
              </a:rPr>
              <a:t> </a:t>
            </a:r>
            <a:r>
              <a:rPr lang="en-US" sz="700" dirty="0" err="1" smtClean="0">
                <a:latin typeface="Gill Sans" charset="0"/>
                <a:sym typeface="Gill Sans" charset="0"/>
              </a:rPr>
              <a:t>веб-серверах</a:t>
            </a:r>
            <a:r>
              <a:rPr lang="en-US" sz="700" dirty="0" smtClean="0">
                <a:latin typeface="Gill Sans" charset="0"/>
                <a:sym typeface="Gill Sans" charset="0"/>
              </a:rPr>
              <a:t>. </a:t>
            </a:r>
            <a:r>
              <a:rPr lang="en-US" sz="700" dirty="0" err="1" smtClean="0">
                <a:latin typeface="Gill Sans" charset="0"/>
                <a:sym typeface="Gill Sans" charset="0"/>
              </a:rPr>
              <a:t>Таким</a:t>
            </a:r>
            <a:r>
              <a:rPr lang="en-US" sz="700" dirty="0" smtClean="0">
                <a:latin typeface="Gill Sans" charset="0"/>
                <a:sym typeface="Gill Sans" charset="0"/>
              </a:rPr>
              <a:t> </a:t>
            </a:r>
            <a:r>
              <a:rPr lang="en-US" sz="700" dirty="0" err="1" smtClean="0">
                <a:latin typeface="Gill Sans" charset="0"/>
                <a:sym typeface="Gill Sans" charset="0"/>
              </a:rPr>
              <a:t>образом</a:t>
            </a:r>
            <a:r>
              <a:rPr lang="en-US" sz="700" dirty="0" smtClean="0">
                <a:latin typeface="Gill Sans" charset="0"/>
                <a:sym typeface="Gill Sans" charset="0"/>
              </a:rPr>
              <a:t>, </a:t>
            </a:r>
            <a:r>
              <a:rPr lang="en-US" sz="700" dirty="0" err="1" smtClean="0">
                <a:latin typeface="Gill Sans" charset="0"/>
                <a:sym typeface="Gill Sans" charset="0"/>
              </a:rPr>
              <a:t>система</a:t>
            </a:r>
            <a:r>
              <a:rPr lang="en-US" sz="700" dirty="0" smtClean="0">
                <a:latin typeface="Gill Sans" charset="0"/>
                <a:sym typeface="Gill Sans" charset="0"/>
              </a:rPr>
              <a:t> </a:t>
            </a:r>
            <a:r>
              <a:rPr lang="en-US" sz="700" dirty="0" err="1" smtClean="0">
                <a:latin typeface="Gill Sans" charset="0"/>
                <a:sym typeface="Gill Sans" charset="0"/>
              </a:rPr>
              <a:t>увеличивает</a:t>
            </a:r>
            <a:r>
              <a:rPr lang="en-US" sz="700" dirty="0" smtClean="0">
                <a:latin typeface="Gill Sans" charset="0"/>
                <a:sym typeface="Gill Sans" charset="0"/>
              </a:rPr>
              <a:t> </a:t>
            </a:r>
            <a:r>
              <a:rPr lang="en-US" sz="700" dirty="0" err="1" smtClean="0">
                <a:latin typeface="Gill Sans" charset="0"/>
                <a:sym typeface="Gill Sans" charset="0"/>
              </a:rPr>
              <a:t>число</a:t>
            </a:r>
            <a:r>
              <a:rPr lang="en-US" sz="700" dirty="0" smtClean="0">
                <a:latin typeface="Gill Sans" charset="0"/>
                <a:sym typeface="Gill Sans" charset="0"/>
              </a:rPr>
              <a:t> </a:t>
            </a:r>
            <a:r>
              <a:rPr lang="en-US" sz="700" dirty="0" err="1" smtClean="0">
                <a:latin typeface="Gill Sans" charset="0"/>
                <a:sym typeface="Gill Sans" charset="0"/>
              </a:rPr>
              <a:t>заражённых</a:t>
            </a:r>
            <a:r>
              <a:rPr lang="en-US" sz="700" dirty="0" smtClean="0">
                <a:latin typeface="Gill Sans" charset="0"/>
                <a:sym typeface="Gill Sans" charset="0"/>
              </a:rPr>
              <a:t> </a:t>
            </a:r>
            <a:r>
              <a:rPr lang="en-US" sz="700" dirty="0" err="1" smtClean="0">
                <a:latin typeface="Gill Sans" charset="0"/>
                <a:sym typeface="Gill Sans" charset="0"/>
              </a:rPr>
              <a:t>страниц</a:t>
            </a:r>
            <a:r>
              <a:rPr lang="en-US" sz="700" dirty="0" smtClean="0">
                <a:latin typeface="Gill Sans" charset="0"/>
                <a:sym typeface="Gill Sans" charset="0"/>
              </a:rPr>
              <a:t>, и, </a:t>
            </a:r>
            <a:r>
              <a:rPr lang="en-US" sz="700" dirty="0" err="1" smtClean="0">
                <a:latin typeface="Gill Sans" charset="0"/>
                <a:sym typeface="Gill Sans" charset="0"/>
              </a:rPr>
              <a:t>как</a:t>
            </a:r>
            <a:r>
              <a:rPr lang="en-US" sz="700" dirty="0" smtClean="0">
                <a:latin typeface="Gill Sans" charset="0"/>
                <a:sym typeface="Gill Sans" charset="0"/>
              </a:rPr>
              <a:t> </a:t>
            </a:r>
            <a:r>
              <a:rPr lang="en-US" sz="700" dirty="0" err="1" smtClean="0">
                <a:latin typeface="Gill Sans" charset="0"/>
                <a:sym typeface="Gill Sans" charset="0"/>
              </a:rPr>
              <a:t>следствие</a:t>
            </a:r>
            <a:r>
              <a:rPr lang="en-US" sz="700" dirty="0" smtClean="0">
                <a:latin typeface="Gill Sans" charset="0"/>
                <a:sym typeface="Gill Sans" charset="0"/>
              </a:rPr>
              <a:t>, </a:t>
            </a:r>
            <a:r>
              <a:rPr lang="en-US" sz="700" dirty="0" err="1" smtClean="0">
                <a:latin typeface="Gill Sans" charset="0"/>
                <a:sym typeface="Gill Sans" charset="0"/>
              </a:rPr>
              <a:t>заражается</a:t>
            </a:r>
            <a:r>
              <a:rPr lang="en-US" sz="700" dirty="0" smtClean="0">
                <a:latin typeface="Gill Sans" charset="0"/>
                <a:sym typeface="Gill Sans" charset="0"/>
              </a:rPr>
              <a:t> </a:t>
            </a:r>
            <a:r>
              <a:rPr lang="en-US" sz="700" dirty="0" err="1" smtClean="0">
                <a:latin typeface="Gill Sans" charset="0"/>
                <a:sym typeface="Gill Sans" charset="0"/>
              </a:rPr>
              <a:t>всё</a:t>
            </a:r>
            <a:r>
              <a:rPr lang="en-US" sz="700" dirty="0" smtClean="0">
                <a:latin typeface="Gill Sans" charset="0"/>
                <a:sym typeface="Gill Sans" charset="0"/>
              </a:rPr>
              <a:t> </a:t>
            </a:r>
            <a:r>
              <a:rPr lang="en-US" sz="700" dirty="0" err="1" smtClean="0">
                <a:latin typeface="Gill Sans" charset="0"/>
                <a:sym typeface="Gill Sans" charset="0"/>
              </a:rPr>
              <a:t>больше</a:t>
            </a:r>
            <a:r>
              <a:rPr lang="en-US" sz="700" dirty="0" smtClean="0">
                <a:latin typeface="Gill Sans" charset="0"/>
                <a:sym typeface="Gill Sans" charset="0"/>
              </a:rPr>
              <a:t> и </a:t>
            </a:r>
            <a:r>
              <a:rPr lang="en-US" sz="700" dirty="0" err="1" smtClean="0">
                <a:latin typeface="Gill Sans" charset="0"/>
                <a:sym typeface="Gill Sans" charset="0"/>
              </a:rPr>
              <a:t>больше</a:t>
            </a:r>
            <a:r>
              <a:rPr lang="en-US" sz="700" dirty="0" smtClean="0">
                <a:latin typeface="Gill Sans" charset="0"/>
                <a:sym typeface="Gill Sans" charset="0"/>
              </a:rPr>
              <a:t> </a:t>
            </a:r>
            <a:r>
              <a:rPr lang="en-US" sz="700" dirty="0" err="1" smtClean="0">
                <a:latin typeface="Gill Sans" charset="0"/>
                <a:sym typeface="Gill Sans" charset="0"/>
              </a:rPr>
              <a:t>компьютеров</a:t>
            </a:r>
            <a:r>
              <a:rPr lang="en-US" sz="700" dirty="0" smtClean="0">
                <a:latin typeface="Gill Sans" charset="0"/>
                <a:sym typeface="Gill Sans" charset="0"/>
              </a:rPr>
              <a:t>. </a:t>
            </a:r>
            <a:r>
              <a:rPr lang="en-US" sz="700" dirty="0" err="1" smtClean="0">
                <a:latin typeface="Gill Sans" charset="0"/>
                <a:sym typeface="Gill Sans" charset="0"/>
              </a:rPr>
              <a:t>Весь</a:t>
            </a:r>
            <a:r>
              <a:rPr lang="en-US" sz="700" dirty="0" smtClean="0">
                <a:latin typeface="Gill Sans" charset="0"/>
                <a:sym typeface="Gill Sans" charset="0"/>
              </a:rPr>
              <a:t> </a:t>
            </a:r>
            <a:r>
              <a:rPr lang="en-US" sz="700" dirty="0" err="1" smtClean="0">
                <a:latin typeface="Gill Sans" charset="0"/>
                <a:sym typeface="Gill Sans" charset="0"/>
              </a:rPr>
              <a:t>процесс</a:t>
            </a:r>
            <a:r>
              <a:rPr lang="en-US" sz="700" dirty="0" smtClean="0">
                <a:latin typeface="Gill Sans" charset="0"/>
                <a:sym typeface="Gill Sans" charset="0"/>
              </a:rPr>
              <a:t> </a:t>
            </a:r>
            <a:r>
              <a:rPr lang="en-US" sz="700" dirty="0" err="1" smtClean="0">
                <a:latin typeface="Gill Sans" charset="0"/>
                <a:sym typeface="Gill Sans" charset="0"/>
              </a:rPr>
              <a:t>автоматизирован</a:t>
            </a:r>
            <a:r>
              <a:rPr lang="en-US" sz="700" dirty="0" smtClean="0">
                <a:latin typeface="Gill Sans" charset="0"/>
                <a:sym typeface="Gill Sans" charset="0"/>
              </a:rPr>
              <a:t>, а </a:t>
            </a:r>
            <a:r>
              <a:rPr lang="en-US" sz="700" dirty="0" err="1" smtClean="0">
                <a:latin typeface="Gill Sans" charset="0"/>
                <a:sym typeface="Gill Sans" charset="0"/>
              </a:rPr>
              <a:t>владельцу</a:t>
            </a:r>
            <a:r>
              <a:rPr lang="en-US" sz="700" dirty="0" smtClean="0">
                <a:latin typeface="Gill Sans" charset="0"/>
                <a:sym typeface="Gill Sans" charset="0"/>
              </a:rPr>
              <a:t> </a:t>
            </a:r>
            <a:r>
              <a:rPr lang="en-US" sz="700" dirty="0" err="1" smtClean="0">
                <a:latin typeface="Gill Sans" charset="0"/>
                <a:sym typeface="Gill Sans" charset="0"/>
              </a:rPr>
              <a:t>системы</a:t>
            </a:r>
            <a:r>
              <a:rPr lang="en-US" sz="700" dirty="0" smtClean="0">
                <a:latin typeface="Gill Sans" charset="0"/>
                <a:sym typeface="Gill Sans" charset="0"/>
              </a:rPr>
              <a:t> </a:t>
            </a:r>
            <a:r>
              <a:rPr lang="en-US" sz="700" dirty="0" err="1" smtClean="0">
                <a:latin typeface="Gill Sans" charset="0"/>
                <a:sym typeface="Gill Sans" charset="0"/>
              </a:rPr>
              <a:t>остается</a:t>
            </a:r>
            <a:r>
              <a:rPr lang="en-US" sz="700" dirty="0" smtClean="0">
                <a:latin typeface="Gill Sans" charset="0"/>
                <a:sym typeface="Gill Sans" charset="0"/>
              </a:rPr>
              <a:t> </a:t>
            </a:r>
            <a:r>
              <a:rPr lang="en-US" sz="700" dirty="0" err="1" smtClean="0">
                <a:latin typeface="Gill Sans" charset="0"/>
                <a:sym typeface="Gill Sans" charset="0"/>
              </a:rPr>
              <a:t>лишь</a:t>
            </a:r>
            <a:r>
              <a:rPr lang="en-US" sz="700" dirty="0" smtClean="0">
                <a:latin typeface="Gill Sans" charset="0"/>
                <a:sym typeface="Gill Sans" charset="0"/>
              </a:rPr>
              <a:t> </a:t>
            </a:r>
            <a:r>
              <a:rPr lang="en-US" sz="700" b="1" dirty="0" err="1" smtClean="0">
                <a:latin typeface="Gill Sans" charset="0"/>
                <a:sym typeface="Gill Sans" charset="0"/>
              </a:rPr>
              <a:t>обновлять</a:t>
            </a:r>
            <a:r>
              <a:rPr lang="en-US" sz="700" b="1" dirty="0" smtClean="0">
                <a:latin typeface="Gill Sans" charset="0"/>
                <a:sym typeface="Gill Sans" charset="0"/>
              </a:rPr>
              <a:t> </a:t>
            </a:r>
            <a:r>
              <a:rPr lang="en-US" sz="700" b="1" dirty="0" err="1" smtClean="0">
                <a:latin typeface="Gill Sans" charset="0"/>
                <a:sym typeface="Gill Sans" charset="0"/>
              </a:rPr>
              <a:t>троянский</a:t>
            </a:r>
            <a:r>
              <a:rPr lang="en-US" sz="700" b="1" dirty="0" smtClean="0">
                <a:latin typeface="Gill Sans" charset="0"/>
                <a:sym typeface="Gill Sans" charset="0"/>
              </a:rPr>
              <a:t> </a:t>
            </a:r>
            <a:r>
              <a:rPr lang="en-US" sz="700" b="1" dirty="0" err="1" smtClean="0">
                <a:latin typeface="Gill Sans" charset="0"/>
                <a:sym typeface="Gill Sans" charset="0"/>
              </a:rPr>
              <a:t>исполняемый</a:t>
            </a:r>
            <a:r>
              <a:rPr lang="en-US" sz="700" b="1" dirty="0" smtClean="0">
                <a:latin typeface="Gill Sans" charset="0"/>
                <a:sym typeface="Gill Sans" charset="0"/>
              </a:rPr>
              <a:t> </a:t>
            </a:r>
            <a:r>
              <a:rPr lang="en-US" sz="700" b="1" dirty="0" err="1" smtClean="0">
                <a:latin typeface="Gill Sans" charset="0"/>
                <a:sym typeface="Gill Sans" charset="0"/>
              </a:rPr>
              <a:t>файл</a:t>
            </a:r>
            <a:r>
              <a:rPr lang="en-US" sz="700" b="1" dirty="0" smtClean="0">
                <a:latin typeface="Gill Sans" charset="0"/>
                <a:sym typeface="Gill Sans" charset="0"/>
              </a:rPr>
              <a:t>, </a:t>
            </a:r>
            <a:r>
              <a:rPr lang="en-US" sz="700" b="1" dirty="0" err="1" smtClean="0">
                <a:latin typeface="Gill Sans" charset="0"/>
                <a:sym typeface="Gill Sans" charset="0"/>
              </a:rPr>
              <a:t>ворующий</a:t>
            </a:r>
            <a:r>
              <a:rPr lang="en-US" sz="700" b="1" dirty="0" smtClean="0">
                <a:latin typeface="Gill Sans" charset="0"/>
                <a:sym typeface="Gill Sans" charset="0"/>
              </a:rPr>
              <a:t> </a:t>
            </a:r>
            <a:r>
              <a:rPr lang="en-US" sz="700" b="1" dirty="0" err="1" smtClean="0">
                <a:latin typeface="Gill Sans" charset="0"/>
                <a:sym typeface="Gill Sans" charset="0"/>
              </a:rPr>
              <a:t>пароли</a:t>
            </a:r>
            <a:r>
              <a:rPr lang="en-US" sz="700" b="1" dirty="0" smtClean="0">
                <a:latin typeface="Gill Sans" charset="0"/>
                <a:sym typeface="Gill Sans" charset="0"/>
              </a:rPr>
              <a:t>, а </a:t>
            </a:r>
            <a:r>
              <a:rPr lang="en-US" sz="700" b="1" dirty="0" err="1" smtClean="0">
                <a:latin typeface="Gill Sans" charset="0"/>
                <a:sym typeface="Gill Sans" charset="0"/>
              </a:rPr>
              <a:t>также</a:t>
            </a:r>
            <a:r>
              <a:rPr lang="en-US" sz="700" b="1" dirty="0" smtClean="0">
                <a:latin typeface="Gill Sans" charset="0"/>
                <a:sym typeface="Gill Sans" charset="0"/>
              </a:rPr>
              <a:t> </a:t>
            </a:r>
            <a:r>
              <a:rPr lang="en-US" sz="700" b="1" dirty="0" err="1" smtClean="0">
                <a:latin typeface="Gill Sans" charset="0"/>
                <a:sym typeface="Gill Sans" charset="0"/>
              </a:rPr>
              <a:t>эксплойты</a:t>
            </a:r>
            <a:r>
              <a:rPr lang="en-US" sz="700" dirty="0" smtClean="0">
                <a:latin typeface="Gill Sans" charset="0"/>
                <a:sym typeface="Gill Sans" charset="0"/>
              </a:rPr>
              <a:t>, </a:t>
            </a:r>
            <a:r>
              <a:rPr lang="en-US" sz="700" dirty="0" err="1" smtClean="0">
                <a:latin typeface="Gill Sans" charset="0"/>
                <a:sym typeface="Gill Sans" charset="0"/>
              </a:rPr>
              <a:t>используемые</a:t>
            </a:r>
            <a:r>
              <a:rPr lang="en-US" sz="700" dirty="0" smtClean="0">
                <a:latin typeface="Gill Sans" charset="0"/>
                <a:sym typeface="Gill Sans" charset="0"/>
              </a:rPr>
              <a:t> </a:t>
            </a:r>
            <a:r>
              <a:rPr lang="en-US" sz="700" dirty="0" err="1" smtClean="0">
                <a:latin typeface="Gill Sans" charset="0"/>
                <a:sym typeface="Gill Sans" charset="0"/>
              </a:rPr>
              <a:t>для</a:t>
            </a:r>
            <a:r>
              <a:rPr lang="en-US" sz="700" dirty="0" smtClean="0">
                <a:latin typeface="Gill Sans" charset="0"/>
                <a:sym typeface="Gill Sans" charset="0"/>
              </a:rPr>
              <a:t> </a:t>
            </a:r>
            <a:r>
              <a:rPr lang="en-US" sz="700" dirty="0" err="1" smtClean="0">
                <a:latin typeface="Gill Sans" charset="0"/>
                <a:sym typeface="Gill Sans" charset="0"/>
              </a:rPr>
              <a:t>атак</a:t>
            </a:r>
            <a:r>
              <a:rPr lang="en-US" sz="700" dirty="0" smtClean="0">
                <a:latin typeface="Gill Sans" charset="0"/>
                <a:sym typeface="Gill Sans" charset="0"/>
              </a:rPr>
              <a:t> </a:t>
            </a:r>
            <a:r>
              <a:rPr lang="en-US" sz="700" dirty="0" err="1" smtClean="0">
                <a:latin typeface="Gill Sans" charset="0"/>
                <a:sym typeface="Gill Sans" charset="0"/>
              </a:rPr>
              <a:t>на</a:t>
            </a:r>
            <a:r>
              <a:rPr lang="en-US" sz="700" dirty="0" smtClean="0">
                <a:latin typeface="Gill Sans" charset="0"/>
                <a:sym typeface="Gill Sans" charset="0"/>
              </a:rPr>
              <a:t> </a:t>
            </a:r>
            <a:r>
              <a:rPr lang="en-US" sz="700" dirty="0" err="1" smtClean="0">
                <a:latin typeface="Gill Sans" charset="0"/>
                <a:sym typeface="Gill Sans" charset="0"/>
              </a:rPr>
              <a:t>браузеры</a:t>
            </a:r>
            <a:r>
              <a:rPr lang="en-US" sz="700" dirty="0" smtClean="0">
                <a:latin typeface="Gill Sans" charset="0"/>
                <a:sym typeface="Gill Sans" charset="0"/>
              </a:rPr>
              <a:t>. </a:t>
            </a:r>
          </a:p>
          <a:p>
            <a:pPr>
              <a:lnSpc>
                <a:spcPct val="80000"/>
              </a:lnSpc>
              <a:spcBef>
                <a:spcPct val="0"/>
              </a:spcBef>
            </a:pPr>
            <a:r>
              <a:rPr lang="en-US" sz="700" dirty="0" err="1" smtClean="0">
                <a:latin typeface="Gill Sans" charset="0"/>
                <a:sym typeface="Gill Sans" charset="0"/>
              </a:rPr>
              <a:t>Если</a:t>
            </a:r>
            <a:r>
              <a:rPr lang="en-US" sz="700" dirty="0" smtClean="0">
                <a:latin typeface="Gill Sans" charset="0"/>
                <a:sym typeface="Gill Sans" charset="0"/>
              </a:rPr>
              <a:t> </a:t>
            </a:r>
            <a:r>
              <a:rPr lang="en-US" sz="700" dirty="0" err="1" smtClean="0">
                <a:latin typeface="Gill Sans" charset="0"/>
                <a:sym typeface="Gill Sans" charset="0"/>
              </a:rPr>
              <a:t>говорить</a:t>
            </a:r>
            <a:r>
              <a:rPr lang="en-US" sz="700" dirty="0" smtClean="0">
                <a:latin typeface="Gill Sans" charset="0"/>
                <a:sym typeface="Gill Sans" charset="0"/>
              </a:rPr>
              <a:t> о </a:t>
            </a:r>
            <a:r>
              <a:rPr lang="en-US" sz="700" dirty="0" err="1" smtClean="0">
                <a:latin typeface="Gill Sans" charset="0"/>
                <a:sym typeface="Gill Sans" charset="0"/>
              </a:rPr>
              <a:t>развитии</a:t>
            </a:r>
            <a:r>
              <a:rPr lang="en-US" sz="700" dirty="0" smtClean="0">
                <a:latin typeface="Gill Sans" charset="0"/>
                <a:sym typeface="Gill Sans" charset="0"/>
              </a:rPr>
              <a:t> </a:t>
            </a:r>
            <a:r>
              <a:rPr lang="en-US" sz="700" dirty="0" err="1" smtClean="0">
                <a:latin typeface="Gill Sans" charset="0"/>
                <a:sym typeface="Gill Sans" charset="0"/>
              </a:rPr>
              <a:t>процесса</a:t>
            </a:r>
            <a:r>
              <a:rPr lang="en-US" sz="700" dirty="0" smtClean="0">
                <a:latin typeface="Gill Sans" charset="0"/>
                <a:sym typeface="Gill Sans" charset="0"/>
              </a:rPr>
              <a:t> </a:t>
            </a:r>
            <a:r>
              <a:rPr lang="en-US" sz="700" dirty="0" err="1" smtClean="0">
                <a:latin typeface="Gill Sans" charset="0"/>
                <a:sym typeface="Gill Sans" charset="0"/>
              </a:rPr>
              <a:t>распространения</a:t>
            </a:r>
            <a:r>
              <a:rPr lang="en-US" sz="700" dirty="0" smtClean="0">
                <a:latin typeface="Gill Sans" charset="0"/>
                <a:sym typeface="Gill Sans" charset="0"/>
              </a:rPr>
              <a:t> </a:t>
            </a:r>
            <a:r>
              <a:rPr lang="en-US" sz="700" dirty="0" err="1" smtClean="0">
                <a:latin typeface="Gill Sans" charset="0"/>
                <a:sym typeface="Gill Sans" charset="0"/>
              </a:rPr>
              <a:t>вредоносного</a:t>
            </a:r>
            <a:r>
              <a:rPr lang="en-US" sz="700" dirty="0" smtClean="0">
                <a:latin typeface="Gill Sans" charset="0"/>
                <a:sym typeface="Gill Sans" charset="0"/>
              </a:rPr>
              <a:t> ПО </a:t>
            </a:r>
            <a:r>
              <a:rPr lang="en-US" sz="700" dirty="0" err="1" smtClean="0">
                <a:latin typeface="Gill Sans" charset="0"/>
                <a:sym typeface="Gill Sans" charset="0"/>
              </a:rPr>
              <a:t>через</a:t>
            </a:r>
            <a:r>
              <a:rPr lang="en-US" sz="700" dirty="0" smtClean="0">
                <a:latin typeface="Gill Sans" charset="0"/>
                <a:sym typeface="Gill Sans" charset="0"/>
              </a:rPr>
              <a:t> </a:t>
            </a:r>
            <a:r>
              <a:rPr lang="en-US" sz="700" dirty="0" err="1" smtClean="0">
                <a:latin typeface="Gill Sans" charset="0"/>
                <a:sym typeface="Gill Sans" charset="0"/>
              </a:rPr>
              <a:t>веб</a:t>
            </a:r>
            <a:r>
              <a:rPr lang="en-US" sz="700" dirty="0" smtClean="0">
                <a:latin typeface="Gill Sans" charset="0"/>
                <a:sym typeface="Gill Sans" charset="0"/>
              </a:rPr>
              <a:t> </a:t>
            </a:r>
            <a:r>
              <a:rPr lang="en-US" sz="700" dirty="0" err="1" smtClean="0">
                <a:latin typeface="Gill Sans" charset="0"/>
                <a:sym typeface="Gill Sans" charset="0"/>
              </a:rPr>
              <a:t>на</a:t>
            </a:r>
            <a:r>
              <a:rPr lang="en-US" sz="700" dirty="0" smtClean="0">
                <a:latin typeface="Gill Sans" charset="0"/>
                <a:sym typeface="Gill Sans" charset="0"/>
              </a:rPr>
              <a:t> </a:t>
            </a:r>
            <a:r>
              <a:rPr lang="en-US" sz="700" dirty="0" err="1" smtClean="0">
                <a:latin typeface="Gill Sans" charset="0"/>
                <a:sym typeface="Gill Sans" charset="0"/>
              </a:rPr>
              <a:t>языке</a:t>
            </a:r>
            <a:r>
              <a:rPr lang="en-US" sz="700" dirty="0" smtClean="0">
                <a:latin typeface="Gill Sans" charset="0"/>
                <a:sym typeface="Gill Sans" charset="0"/>
              </a:rPr>
              <a:t> </a:t>
            </a:r>
            <a:r>
              <a:rPr lang="en-US" sz="700" dirty="0" err="1" smtClean="0">
                <a:latin typeface="Gill Sans" charset="0"/>
                <a:sym typeface="Gill Sans" charset="0"/>
              </a:rPr>
              <a:t>цифр</a:t>
            </a:r>
            <a:r>
              <a:rPr lang="en-US" sz="700" dirty="0" smtClean="0">
                <a:latin typeface="Gill Sans" charset="0"/>
                <a:sym typeface="Gill Sans" charset="0"/>
              </a:rPr>
              <a:t>, </a:t>
            </a:r>
            <a:r>
              <a:rPr lang="en-US" sz="700" dirty="0" err="1" smtClean="0">
                <a:latin typeface="Gill Sans" charset="0"/>
                <a:sym typeface="Gill Sans" charset="0"/>
              </a:rPr>
              <a:t>то</a:t>
            </a:r>
            <a:r>
              <a:rPr lang="en-US" sz="700" dirty="0" smtClean="0">
                <a:latin typeface="Gill Sans" charset="0"/>
                <a:sym typeface="Gill Sans" charset="0"/>
              </a:rPr>
              <a:t> </a:t>
            </a:r>
            <a:r>
              <a:rPr lang="en-US" sz="700" dirty="0" err="1" smtClean="0">
                <a:latin typeface="Gill Sans" charset="0"/>
                <a:sym typeface="Gill Sans" charset="0"/>
              </a:rPr>
              <a:t>статистика</a:t>
            </a:r>
            <a:r>
              <a:rPr lang="en-US" sz="700" dirty="0" smtClean="0">
                <a:latin typeface="Gill Sans" charset="0"/>
                <a:sym typeface="Gill Sans" charset="0"/>
              </a:rPr>
              <a:t> </a:t>
            </a:r>
            <a:r>
              <a:rPr lang="en-US" sz="700" dirty="0" err="1" smtClean="0">
                <a:latin typeface="Gill Sans" charset="0"/>
                <a:sym typeface="Gill Sans" charset="0"/>
              </a:rPr>
              <a:t>нам</a:t>
            </a:r>
            <a:r>
              <a:rPr lang="en-US" sz="700" dirty="0" smtClean="0">
                <a:latin typeface="Gill Sans" charset="0"/>
                <a:sym typeface="Gill Sans" charset="0"/>
              </a:rPr>
              <a:t> </a:t>
            </a:r>
            <a:r>
              <a:rPr lang="en-US" sz="700" dirty="0" err="1" smtClean="0">
                <a:latin typeface="Gill Sans" charset="0"/>
                <a:sym typeface="Gill Sans" charset="0"/>
              </a:rPr>
              <a:t>показывает</a:t>
            </a:r>
            <a:r>
              <a:rPr lang="en-US" sz="700" dirty="0" smtClean="0">
                <a:latin typeface="Gill Sans" charset="0"/>
                <a:sym typeface="Gill Sans" charset="0"/>
              </a:rPr>
              <a:t>, </a:t>
            </a:r>
            <a:r>
              <a:rPr lang="en-US" sz="700" dirty="0" err="1" smtClean="0">
                <a:latin typeface="Gill Sans" charset="0"/>
                <a:sym typeface="Gill Sans" charset="0"/>
              </a:rPr>
              <a:t>что</a:t>
            </a:r>
            <a:r>
              <a:rPr lang="en-US" sz="700" dirty="0" smtClean="0">
                <a:latin typeface="Gill Sans" charset="0"/>
                <a:sym typeface="Gill Sans" charset="0"/>
              </a:rPr>
              <a:t> </a:t>
            </a:r>
            <a:r>
              <a:rPr lang="en-US" sz="700" dirty="0" err="1" smtClean="0">
                <a:latin typeface="Gill Sans" charset="0"/>
                <a:sym typeface="Gill Sans" charset="0"/>
              </a:rPr>
              <a:t>если</a:t>
            </a:r>
            <a:r>
              <a:rPr lang="en-US" sz="700" dirty="0" smtClean="0">
                <a:latin typeface="Gill Sans" charset="0"/>
                <a:sym typeface="Gill Sans" charset="0"/>
              </a:rPr>
              <a:t> </a:t>
            </a:r>
            <a:r>
              <a:rPr lang="en-US" sz="700" dirty="0" err="1" smtClean="0">
                <a:latin typeface="Gill Sans" charset="0"/>
                <a:sym typeface="Gill Sans" charset="0"/>
              </a:rPr>
              <a:t>на</a:t>
            </a:r>
            <a:r>
              <a:rPr lang="en-US" sz="700" dirty="0" smtClean="0">
                <a:latin typeface="Gill Sans" charset="0"/>
                <a:sym typeface="Gill Sans" charset="0"/>
              </a:rPr>
              <a:t> </a:t>
            </a:r>
            <a:r>
              <a:rPr lang="en-US" sz="700" dirty="0" err="1" smtClean="0">
                <a:latin typeface="Gill Sans" charset="0"/>
                <a:sym typeface="Gill Sans" charset="0"/>
              </a:rPr>
              <a:t>протяжении</a:t>
            </a:r>
            <a:r>
              <a:rPr lang="en-US" sz="700" dirty="0" smtClean="0">
                <a:latin typeface="Gill Sans" charset="0"/>
                <a:sym typeface="Gill Sans" charset="0"/>
              </a:rPr>
              <a:t> 2006 </a:t>
            </a:r>
            <a:r>
              <a:rPr lang="en-US" sz="700" dirty="0" err="1" smtClean="0">
                <a:latin typeface="Gill Sans" charset="0"/>
                <a:sym typeface="Gill Sans" charset="0"/>
              </a:rPr>
              <a:t>года</a:t>
            </a:r>
            <a:r>
              <a:rPr lang="en-US" sz="700" dirty="0" smtClean="0">
                <a:latin typeface="Gill Sans" charset="0"/>
                <a:sym typeface="Gill Sans" charset="0"/>
              </a:rPr>
              <a:t> в </a:t>
            </a:r>
            <a:r>
              <a:rPr lang="en-US" sz="700" dirty="0" err="1" smtClean="0">
                <a:latin typeface="Gill Sans" charset="0"/>
                <a:sym typeface="Gill Sans" charset="0"/>
              </a:rPr>
              <a:t>Интернете</a:t>
            </a:r>
            <a:r>
              <a:rPr lang="en-US" sz="700" dirty="0" smtClean="0">
                <a:latin typeface="Gill Sans" charset="0"/>
                <a:sym typeface="Gill Sans" charset="0"/>
              </a:rPr>
              <a:t> </a:t>
            </a:r>
            <a:r>
              <a:rPr lang="en-US" sz="700" dirty="0" err="1" smtClean="0">
                <a:latin typeface="Gill Sans" charset="0"/>
                <a:sym typeface="Gill Sans" charset="0"/>
              </a:rPr>
              <a:t>инфицирован</a:t>
            </a:r>
            <a:r>
              <a:rPr lang="en-US" sz="700" dirty="0" smtClean="0">
                <a:latin typeface="Gill Sans" charset="0"/>
                <a:sym typeface="Gill Sans" charset="0"/>
              </a:rPr>
              <a:t> </a:t>
            </a:r>
            <a:r>
              <a:rPr lang="en-US" sz="700" dirty="0" err="1" smtClean="0">
                <a:latin typeface="Gill Sans" charset="0"/>
                <a:sym typeface="Gill Sans" charset="0"/>
              </a:rPr>
              <a:t>был</a:t>
            </a:r>
            <a:r>
              <a:rPr lang="en-US" sz="700" dirty="0" smtClean="0">
                <a:latin typeface="Gill Sans" charset="0"/>
                <a:sym typeface="Gill Sans" charset="0"/>
              </a:rPr>
              <a:t> в </a:t>
            </a:r>
            <a:r>
              <a:rPr lang="en-US" sz="700" dirty="0" err="1" smtClean="0">
                <a:latin typeface="Gill Sans" charset="0"/>
                <a:sym typeface="Gill Sans" charset="0"/>
              </a:rPr>
              <a:t>среднем</a:t>
            </a:r>
            <a:r>
              <a:rPr lang="en-US" sz="700" dirty="0" smtClean="0">
                <a:latin typeface="Gill Sans" charset="0"/>
                <a:sym typeface="Gill Sans" charset="0"/>
              </a:rPr>
              <a:t> </a:t>
            </a:r>
            <a:r>
              <a:rPr lang="en-US" sz="700" dirty="0" err="1" smtClean="0">
                <a:latin typeface="Gill Sans" charset="0"/>
                <a:sym typeface="Gill Sans" charset="0"/>
              </a:rPr>
              <a:t>один</a:t>
            </a:r>
            <a:r>
              <a:rPr lang="en-US" sz="700" dirty="0" smtClean="0">
                <a:latin typeface="Gill Sans" charset="0"/>
                <a:sym typeface="Gill Sans" charset="0"/>
              </a:rPr>
              <a:t> </a:t>
            </a:r>
            <a:r>
              <a:rPr lang="en-US" sz="700" dirty="0" err="1" smtClean="0">
                <a:latin typeface="Gill Sans" charset="0"/>
                <a:sym typeface="Gill Sans" charset="0"/>
              </a:rPr>
              <a:t>сайт</a:t>
            </a:r>
            <a:r>
              <a:rPr lang="en-US" sz="700" dirty="0" smtClean="0">
                <a:latin typeface="Gill Sans" charset="0"/>
                <a:sym typeface="Gill Sans" charset="0"/>
              </a:rPr>
              <a:t> </a:t>
            </a:r>
            <a:r>
              <a:rPr lang="en-US" sz="700" dirty="0" err="1" smtClean="0">
                <a:latin typeface="Gill Sans" charset="0"/>
                <a:sym typeface="Gill Sans" charset="0"/>
              </a:rPr>
              <a:t>из</a:t>
            </a:r>
            <a:r>
              <a:rPr lang="en-US" sz="700" dirty="0" smtClean="0">
                <a:latin typeface="Gill Sans" charset="0"/>
                <a:sym typeface="Gill Sans" charset="0"/>
              </a:rPr>
              <a:t> </a:t>
            </a:r>
            <a:r>
              <a:rPr lang="en-US" sz="700" dirty="0" err="1" smtClean="0">
                <a:latin typeface="Gill Sans" charset="0"/>
                <a:sym typeface="Gill Sans" charset="0"/>
              </a:rPr>
              <a:t>двадцати</a:t>
            </a:r>
            <a:r>
              <a:rPr lang="en-US" sz="700" dirty="0" smtClean="0">
                <a:latin typeface="Gill Sans" charset="0"/>
                <a:sym typeface="Gill Sans" charset="0"/>
              </a:rPr>
              <a:t> </a:t>
            </a:r>
            <a:r>
              <a:rPr lang="en-US" sz="700" dirty="0" err="1" smtClean="0">
                <a:latin typeface="Gill Sans" charset="0"/>
                <a:sym typeface="Gill Sans" charset="0"/>
              </a:rPr>
              <a:t>пяти</a:t>
            </a:r>
            <a:r>
              <a:rPr lang="en-US" sz="700" dirty="0" smtClean="0">
                <a:latin typeface="Gill Sans" charset="0"/>
                <a:sym typeface="Gill Sans" charset="0"/>
              </a:rPr>
              <a:t> </a:t>
            </a:r>
            <a:r>
              <a:rPr lang="en-US" sz="700" dirty="0" err="1" smtClean="0">
                <a:latin typeface="Gill Sans" charset="0"/>
                <a:sym typeface="Gill Sans" charset="0"/>
              </a:rPr>
              <a:t>тысяч</a:t>
            </a:r>
            <a:r>
              <a:rPr lang="en-US" sz="700" dirty="0" smtClean="0">
                <a:latin typeface="Gill Sans" charset="0"/>
                <a:sym typeface="Gill Sans" charset="0"/>
              </a:rPr>
              <a:t>, </a:t>
            </a:r>
            <a:r>
              <a:rPr lang="en-US" sz="700" dirty="0" err="1" smtClean="0">
                <a:latin typeface="Gill Sans" charset="0"/>
                <a:sym typeface="Gill Sans" charset="0"/>
              </a:rPr>
              <a:t>то</a:t>
            </a:r>
            <a:r>
              <a:rPr lang="en-US" sz="700" dirty="0" smtClean="0">
                <a:latin typeface="Gill Sans" charset="0"/>
                <a:sym typeface="Gill Sans" charset="0"/>
              </a:rPr>
              <a:t> в 2009 </a:t>
            </a:r>
            <a:r>
              <a:rPr lang="en-US" sz="700" dirty="0" err="1" smtClean="0">
                <a:latin typeface="Gill Sans" charset="0"/>
                <a:sym typeface="Gill Sans" charset="0"/>
              </a:rPr>
              <a:t>году</a:t>
            </a:r>
            <a:r>
              <a:rPr lang="en-US" sz="700" dirty="0" smtClean="0">
                <a:latin typeface="Gill Sans" charset="0"/>
                <a:sym typeface="Gill Sans" charset="0"/>
              </a:rPr>
              <a:t> – </a:t>
            </a:r>
            <a:r>
              <a:rPr lang="en-US" sz="700" dirty="0" err="1" smtClean="0">
                <a:latin typeface="Gill Sans" charset="0"/>
                <a:sym typeface="Gill Sans" charset="0"/>
              </a:rPr>
              <a:t>уже</a:t>
            </a:r>
            <a:r>
              <a:rPr lang="en-US" sz="700" dirty="0" smtClean="0">
                <a:latin typeface="Gill Sans" charset="0"/>
                <a:sym typeface="Gill Sans" charset="0"/>
              </a:rPr>
              <a:t> </a:t>
            </a:r>
            <a:r>
              <a:rPr lang="en-US" sz="700" dirty="0" err="1" smtClean="0">
                <a:latin typeface="Gill Sans" charset="0"/>
                <a:sym typeface="Gill Sans" charset="0"/>
              </a:rPr>
              <a:t>один</a:t>
            </a:r>
            <a:r>
              <a:rPr lang="en-US" sz="700" dirty="0" smtClean="0">
                <a:latin typeface="Gill Sans" charset="0"/>
                <a:sym typeface="Gill Sans" charset="0"/>
              </a:rPr>
              <a:t> </a:t>
            </a:r>
            <a:r>
              <a:rPr lang="en-US" sz="700" dirty="0" err="1" smtClean="0">
                <a:latin typeface="Gill Sans" charset="0"/>
                <a:sym typeface="Gill Sans" charset="0"/>
              </a:rPr>
              <a:t>из</a:t>
            </a:r>
            <a:r>
              <a:rPr lang="en-US" sz="700" dirty="0" smtClean="0">
                <a:latin typeface="Gill Sans" charset="0"/>
                <a:sym typeface="Gill Sans" charset="0"/>
              </a:rPr>
              <a:t> </a:t>
            </a:r>
            <a:r>
              <a:rPr lang="en-US" sz="700" dirty="0" err="1" smtClean="0">
                <a:latin typeface="Gill Sans" charset="0"/>
                <a:sym typeface="Gill Sans" charset="0"/>
              </a:rPr>
              <a:t>ста</a:t>
            </a:r>
            <a:r>
              <a:rPr lang="en-US" sz="700" dirty="0" smtClean="0">
                <a:latin typeface="Gill Sans" charset="0"/>
                <a:sym typeface="Gill Sans" charset="0"/>
              </a:rPr>
              <a:t> </a:t>
            </a:r>
            <a:r>
              <a:rPr lang="en-US" sz="700" dirty="0" err="1" smtClean="0">
                <a:latin typeface="Gill Sans" charset="0"/>
                <a:sym typeface="Gill Sans" charset="0"/>
              </a:rPr>
              <a:t>шестидесяти</a:t>
            </a:r>
            <a:r>
              <a:rPr lang="en-US" sz="700" dirty="0" smtClean="0">
                <a:latin typeface="Gill Sans" charset="0"/>
                <a:sym typeface="Gill Sans" charset="0"/>
              </a:rPr>
              <a:t>.</a:t>
            </a:r>
          </a:p>
          <a:p>
            <a:pPr>
              <a:lnSpc>
                <a:spcPct val="80000"/>
              </a:lnSpc>
              <a:spcBef>
                <a:spcPct val="0"/>
              </a:spcBef>
            </a:pPr>
            <a:endParaRPr lang="en-US" sz="700" dirty="0" smtClean="0">
              <a:latin typeface="Gill Sans" charset="0"/>
              <a:sym typeface="Gill Sans" charset="0"/>
            </a:endParaRPr>
          </a:p>
          <a:p>
            <a:pPr>
              <a:lnSpc>
                <a:spcPct val="80000"/>
              </a:lnSpc>
              <a:spcBef>
                <a:spcPct val="0"/>
              </a:spcBef>
            </a:pPr>
            <a:r>
              <a:rPr lang="en-US" sz="700" dirty="0" err="1" smtClean="0">
                <a:latin typeface="Gill Sans" charset="0"/>
                <a:sym typeface="Gill Sans" charset="0"/>
              </a:rPr>
              <a:t>Кроме</a:t>
            </a:r>
            <a:r>
              <a:rPr lang="en-US" sz="700" dirty="0" smtClean="0">
                <a:latin typeface="Gill Sans" charset="0"/>
                <a:sym typeface="Gill Sans" charset="0"/>
              </a:rPr>
              <a:t> </a:t>
            </a:r>
            <a:r>
              <a:rPr lang="en-US" sz="700" dirty="0" err="1" smtClean="0">
                <a:latin typeface="Gill Sans" charset="0"/>
                <a:sym typeface="Gill Sans" charset="0"/>
              </a:rPr>
              <a:t>того</a:t>
            </a:r>
            <a:r>
              <a:rPr lang="en-US" sz="700" dirty="0" smtClean="0">
                <a:latin typeface="Gill Sans" charset="0"/>
                <a:sym typeface="Gill Sans" charset="0"/>
              </a:rPr>
              <a:t>, </a:t>
            </a:r>
            <a:r>
              <a:rPr lang="en-US" sz="700" dirty="0" err="1" smtClean="0">
                <a:latin typeface="Gill Sans" charset="0"/>
                <a:sym typeface="Gill Sans" charset="0"/>
              </a:rPr>
              <a:t>активно</a:t>
            </a:r>
            <a:r>
              <a:rPr lang="en-US" sz="700" dirty="0" smtClean="0">
                <a:latin typeface="Gill Sans" charset="0"/>
                <a:sym typeface="Gill Sans" charset="0"/>
              </a:rPr>
              <a:t> </a:t>
            </a:r>
            <a:r>
              <a:rPr lang="en-US" sz="700" dirty="0" err="1" smtClean="0">
                <a:latin typeface="Gill Sans" charset="0"/>
                <a:sym typeface="Gill Sans" charset="0"/>
              </a:rPr>
              <a:t>используются</a:t>
            </a:r>
            <a:r>
              <a:rPr lang="en-US" sz="700" dirty="0" smtClean="0">
                <a:latin typeface="Gill Sans" charset="0"/>
                <a:sym typeface="Gill Sans" charset="0"/>
              </a:rPr>
              <a:t> </a:t>
            </a:r>
            <a:r>
              <a:rPr lang="en-US" sz="700" dirty="0" err="1" smtClean="0">
                <a:latin typeface="Gill Sans" charset="0"/>
                <a:sym typeface="Gill Sans" charset="0"/>
              </a:rPr>
              <a:t>возможности</a:t>
            </a:r>
            <a:r>
              <a:rPr lang="en-US" sz="700" dirty="0" smtClean="0">
                <a:latin typeface="Gill Sans" charset="0"/>
                <a:sym typeface="Gill Sans" charset="0"/>
              </a:rPr>
              <a:t>, </a:t>
            </a:r>
            <a:r>
              <a:rPr lang="en-US" sz="700" dirty="0" err="1" smtClean="0">
                <a:latin typeface="Gill Sans" charset="0"/>
                <a:sym typeface="Gill Sans" charset="0"/>
              </a:rPr>
              <a:t>предоставляемые</a:t>
            </a:r>
            <a:r>
              <a:rPr lang="en-US" sz="700" dirty="0" smtClean="0">
                <a:latin typeface="Gill Sans" charset="0"/>
                <a:sym typeface="Gill Sans" charset="0"/>
              </a:rPr>
              <a:t> </a:t>
            </a:r>
            <a:r>
              <a:rPr lang="en-US" sz="700" dirty="0" err="1" smtClean="0">
                <a:latin typeface="Gill Sans" charset="0"/>
                <a:sym typeface="Gill Sans" charset="0"/>
              </a:rPr>
              <a:t>социальными</a:t>
            </a:r>
            <a:r>
              <a:rPr lang="en-US" sz="700" dirty="0" smtClean="0">
                <a:latin typeface="Gill Sans" charset="0"/>
                <a:sym typeface="Gill Sans" charset="0"/>
              </a:rPr>
              <a:t> </a:t>
            </a:r>
            <a:r>
              <a:rPr lang="en-US" sz="700" dirty="0" err="1" smtClean="0">
                <a:latin typeface="Gill Sans" charset="0"/>
                <a:sym typeface="Gill Sans" charset="0"/>
              </a:rPr>
              <a:t>сетями</a:t>
            </a:r>
            <a:r>
              <a:rPr lang="en-US" sz="700" dirty="0" smtClean="0">
                <a:latin typeface="Gill Sans" charset="0"/>
                <a:sym typeface="Gill Sans" charset="0"/>
              </a:rPr>
              <a:t>. </a:t>
            </a:r>
            <a:r>
              <a:rPr lang="en-US" sz="700" dirty="0" err="1" smtClean="0">
                <a:latin typeface="Gill Sans" charset="0"/>
                <a:sym typeface="Gill Sans" charset="0"/>
              </a:rPr>
              <a:t>Наши</a:t>
            </a:r>
            <a:r>
              <a:rPr lang="en-US" sz="700" dirty="0" smtClean="0">
                <a:latin typeface="Gill Sans" charset="0"/>
                <a:sym typeface="Gill Sans" charset="0"/>
              </a:rPr>
              <a:t> </a:t>
            </a:r>
            <a:r>
              <a:rPr lang="en-US" sz="700" dirty="0" err="1" smtClean="0">
                <a:latin typeface="Gill Sans" charset="0"/>
                <a:sym typeface="Gill Sans" charset="0"/>
              </a:rPr>
              <a:t>наблюдения</a:t>
            </a:r>
            <a:r>
              <a:rPr lang="en-US" sz="700" dirty="0" smtClean="0">
                <a:latin typeface="Gill Sans" charset="0"/>
                <a:sym typeface="Gill Sans" charset="0"/>
              </a:rPr>
              <a:t> </a:t>
            </a:r>
            <a:r>
              <a:rPr lang="en-US" sz="700" dirty="0" err="1" smtClean="0">
                <a:latin typeface="Gill Sans" charset="0"/>
                <a:sym typeface="Gill Sans" charset="0"/>
              </a:rPr>
              <a:t>показывают</a:t>
            </a:r>
            <a:r>
              <a:rPr lang="en-US" sz="700" dirty="0" smtClean="0">
                <a:latin typeface="Gill Sans" charset="0"/>
                <a:sym typeface="Gill Sans" charset="0"/>
              </a:rPr>
              <a:t>, </a:t>
            </a:r>
            <a:r>
              <a:rPr lang="en-US" sz="700" dirty="0" err="1" smtClean="0">
                <a:latin typeface="Gill Sans" charset="0"/>
                <a:sym typeface="Gill Sans" charset="0"/>
              </a:rPr>
              <a:t>что</a:t>
            </a:r>
            <a:r>
              <a:rPr lang="en-US" sz="700" dirty="0" smtClean="0">
                <a:latin typeface="Gill Sans" charset="0"/>
                <a:sym typeface="Gill Sans" charset="0"/>
              </a:rPr>
              <a:t> </a:t>
            </a:r>
            <a:r>
              <a:rPr lang="en-US" sz="700" dirty="0" err="1" smtClean="0">
                <a:latin typeface="Gill Sans" charset="0"/>
                <a:sym typeface="Gill Sans" charset="0"/>
              </a:rPr>
              <a:t>существующий</a:t>
            </a:r>
            <a:r>
              <a:rPr lang="en-US" sz="700" dirty="0" smtClean="0">
                <a:latin typeface="Gill Sans" charset="0"/>
                <a:sym typeface="Gill Sans" charset="0"/>
              </a:rPr>
              <a:t> </a:t>
            </a:r>
            <a:r>
              <a:rPr lang="en-US" sz="700" dirty="0" err="1" smtClean="0">
                <a:latin typeface="Gill Sans" charset="0"/>
                <a:sym typeface="Gill Sans" charset="0"/>
              </a:rPr>
              <a:t>уровень</a:t>
            </a:r>
            <a:r>
              <a:rPr lang="en-US" sz="700" dirty="0" smtClean="0">
                <a:latin typeface="Gill Sans" charset="0"/>
                <a:sym typeface="Gill Sans" charset="0"/>
              </a:rPr>
              <a:t> </a:t>
            </a:r>
            <a:r>
              <a:rPr lang="en-US" sz="700" b="1" dirty="0" err="1" smtClean="0">
                <a:latin typeface="Gill Sans" charset="0"/>
                <a:sym typeface="Gill Sans" charset="0"/>
              </a:rPr>
              <a:t>доверия</a:t>
            </a:r>
            <a:r>
              <a:rPr lang="en-US" sz="700" b="1" dirty="0" smtClean="0">
                <a:latin typeface="Gill Sans" charset="0"/>
                <a:sym typeface="Gill Sans" charset="0"/>
              </a:rPr>
              <a:t> </a:t>
            </a:r>
            <a:r>
              <a:rPr lang="en-US" sz="700" b="1" dirty="0" err="1" smtClean="0">
                <a:latin typeface="Gill Sans" charset="0"/>
                <a:sym typeface="Gill Sans" charset="0"/>
              </a:rPr>
              <a:t>между</a:t>
            </a:r>
            <a:r>
              <a:rPr lang="en-US" sz="700" b="1" dirty="0" smtClean="0">
                <a:latin typeface="Gill Sans" charset="0"/>
                <a:sym typeface="Gill Sans" charset="0"/>
              </a:rPr>
              <a:t> </a:t>
            </a:r>
            <a:r>
              <a:rPr lang="en-US" sz="700" b="1" dirty="0" err="1" smtClean="0">
                <a:latin typeface="Gill Sans" charset="0"/>
                <a:sym typeface="Gill Sans" charset="0"/>
              </a:rPr>
              <a:t>пользователями</a:t>
            </a:r>
            <a:r>
              <a:rPr lang="en-US" sz="700" b="1" dirty="0" smtClean="0">
                <a:latin typeface="Gill Sans" charset="0"/>
                <a:sym typeface="Gill Sans" charset="0"/>
              </a:rPr>
              <a:t> </a:t>
            </a:r>
            <a:r>
              <a:rPr lang="en-US" sz="700" b="1" dirty="0" err="1" smtClean="0">
                <a:latin typeface="Gill Sans" charset="0"/>
                <a:sym typeface="Gill Sans" charset="0"/>
              </a:rPr>
              <a:t>социальных</a:t>
            </a:r>
            <a:r>
              <a:rPr lang="en-US" sz="700" b="1" dirty="0" smtClean="0">
                <a:latin typeface="Gill Sans" charset="0"/>
                <a:sym typeface="Gill Sans" charset="0"/>
              </a:rPr>
              <a:t> </a:t>
            </a:r>
            <a:r>
              <a:rPr lang="en-US" sz="700" b="1" dirty="0" err="1" smtClean="0">
                <a:latin typeface="Gill Sans" charset="0"/>
                <a:sym typeface="Gill Sans" charset="0"/>
              </a:rPr>
              <a:t>сетей</a:t>
            </a:r>
            <a:r>
              <a:rPr lang="en-US" sz="700" b="1" dirty="0" smtClean="0">
                <a:latin typeface="Gill Sans" charset="0"/>
                <a:sym typeface="Gill Sans" charset="0"/>
              </a:rPr>
              <a:t> </a:t>
            </a:r>
            <a:r>
              <a:rPr lang="en-US" sz="700" dirty="0" err="1" smtClean="0">
                <a:latin typeface="Gill Sans" charset="0"/>
                <a:sym typeface="Gill Sans" charset="0"/>
              </a:rPr>
              <a:t>является</a:t>
            </a:r>
            <a:r>
              <a:rPr lang="en-US" sz="700" dirty="0" smtClean="0">
                <a:latin typeface="Gill Sans" charset="0"/>
                <a:sym typeface="Gill Sans" charset="0"/>
              </a:rPr>
              <a:t> </a:t>
            </a:r>
            <a:r>
              <a:rPr lang="en-US" sz="700" dirty="0" err="1" smtClean="0">
                <a:latin typeface="Gill Sans" charset="0"/>
                <a:sym typeface="Gill Sans" charset="0"/>
              </a:rPr>
              <a:t>очень</a:t>
            </a:r>
            <a:r>
              <a:rPr lang="en-US" sz="700" dirty="0" smtClean="0">
                <a:latin typeface="Gill Sans" charset="0"/>
                <a:sym typeface="Gill Sans" charset="0"/>
              </a:rPr>
              <a:t> </a:t>
            </a:r>
            <a:r>
              <a:rPr lang="en-US" sz="700" dirty="0" err="1" smtClean="0">
                <a:latin typeface="Gill Sans" charset="0"/>
                <a:sym typeface="Gill Sans" charset="0"/>
              </a:rPr>
              <a:t>высоким</a:t>
            </a:r>
            <a:r>
              <a:rPr lang="en-US" sz="700" dirty="0" smtClean="0">
                <a:latin typeface="Gill Sans" charset="0"/>
                <a:sym typeface="Gill Sans" charset="0"/>
              </a:rPr>
              <a:t>. </a:t>
            </a:r>
            <a:r>
              <a:rPr lang="en-US" sz="700" dirty="0" err="1" smtClean="0">
                <a:latin typeface="Gill Sans" charset="0"/>
                <a:sym typeface="Gill Sans" charset="0"/>
              </a:rPr>
              <a:t>Вероятность</a:t>
            </a:r>
            <a:r>
              <a:rPr lang="en-US" sz="700" dirty="0" smtClean="0">
                <a:latin typeface="Gill Sans" charset="0"/>
                <a:sym typeface="Gill Sans" charset="0"/>
              </a:rPr>
              <a:t> </a:t>
            </a:r>
            <a:r>
              <a:rPr lang="en-US" sz="700" dirty="0" err="1" smtClean="0">
                <a:latin typeface="Gill Sans" charset="0"/>
                <a:sym typeface="Gill Sans" charset="0"/>
              </a:rPr>
              <a:t>того</a:t>
            </a:r>
            <a:r>
              <a:rPr lang="en-US" sz="700" dirty="0" smtClean="0">
                <a:latin typeface="Gill Sans" charset="0"/>
                <a:sym typeface="Gill Sans" charset="0"/>
              </a:rPr>
              <a:t>, </a:t>
            </a:r>
            <a:r>
              <a:rPr lang="en-US" sz="700" dirty="0" err="1" smtClean="0">
                <a:latin typeface="Gill Sans" charset="0"/>
                <a:sym typeface="Gill Sans" charset="0"/>
              </a:rPr>
              <a:t>что</a:t>
            </a:r>
            <a:r>
              <a:rPr lang="en-US" sz="700" dirty="0" smtClean="0">
                <a:latin typeface="Gill Sans" charset="0"/>
                <a:sym typeface="Gill Sans" charset="0"/>
              </a:rPr>
              <a:t> </a:t>
            </a:r>
            <a:r>
              <a:rPr lang="en-US" sz="700" dirty="0" err="1" smtClean="0">
                <a:latin typeface="Gill Sans" charset="0"/>
                <a:sym typeface="Gill Sans" charset="0"/>
              </a:rPr>
              <a:t>пользователь</a:t>
            </a:r>
            <a:r>
              <a:rPr lang="en-US" sz="700" dirty="0" smtClean="0">
                <a:latin typeface="Gill Sans" charset="0"/>
                <a:sym typeface="Gill Sans" charset="0"/>
              </a:rPr>
              <a:t> </a:t>
            </a:r>
            <a:r>
              <a:rPr lang="en-US" sz="700" dirty="0" err="1" smtClean="0">
                <a:latin typeface="Gill Sans" charset="0"/>
                <a:sym typeface="Gill Sans" charset="0"/>
              </a:rPr>
              <a:t>социальной</a:t>
            </a:r>
            <a:r>
              <a:rPr lang="en-US" sz="700" dirty="0" smtClean="0">
                <a:latin typeface="Gill Sans" charset="0"/>
                <a:sym typeface="Gill Sans" charset="0"/>
              </a:rPr>
              <a:t> </a:t>
            </a:r>
            <a:r>
              <a:rPr lang="en-US" sz="700" dirty="0" err="1" smtClean="0">
                <a:latin typeface="Gill Sans" charset="0"/>
                <a:sym typeface="Gill Sans" charset="0"/>
              </a:rPr>
              <a:t>сети</a:t>
            </a:r>
            <a:r>
              <a:rPr lang="en-US" sz="700" dirty="0" smtClean="0">
                <a:latin typeface="Gill Sans" charset="0"/>
                <a:sym typeface="Gill Sans" charset="0"/>
              </a:rPr>
              <a:t> </a:t>
            </a:r>
            <a:r>
              <a:rPr lang="en-US" sz="700" dirty="0" err="1" smtClean="0">
                <a:latin typeface="Gill Sans" charset="0"/>
                <a:sym typeface="Gill Sans" charset="0"/>
              </a:rPr>
              <a:t>запустит</a:t>
            </a:r>
            <a:r>
              <a:rPr lang="en-US" sz="700" dirty="0" smtClean="0">
                <a:latin typeface="Gill Sans" charset="0"/>
                <a:sym typeface="Gill Sans" charset="0"/>
              </a:rPr>
              <a:t> </a:t>
            </a:r>
            <a:r>
              <a:rPr lang="en-US" sz="700" dirty="0" err="1" smtClean="0">
                <a:latin typeface="Gill Sans" charset="0"/>
                <a:sym typeface="Gill Sans" charset="0"/>
              </a:rPr>
              <a:t>предлагаемый</a:t>
            </a:r>
            <a:r>
              <a:rPr lang="en-US" sz="700" dirty="0" smtClean="0">
                <a:latin typeface="Gill Sans" charset="0"/>
                <a:sym typeface="Gill Sans" charset="0"/>
              </a:rPr>
              <a:t> </a:t>
            </a:r>
            <a:r>
              <a:rPr lang="en-US" sz="700" dirty="0" err="1" smtClean="0">
                <a:latin typeface="Gill Sans" charset="0"/>
                <a:sym typeface="Gill Sans" charset="0"/>
              </a:rPr>
              <a:t>ему</a:t>
            </a:r>
            <a:r>
              <a:rPr lang="en-US" sz="700" dirty="0" smtClean="0">
                <a:latin typeface="Gill Sans" charset="0"/>
                <a:sym typeface="Gill Sans" charset="0"/>
              </a:rPr>
              <a:t> «</a:t>
            </a:r>
            <a:r>
              <a:rPr lang="en-US" sz="700" dirty="0" err="1" smtClean="0">
                <a:latin typeface="Gill Sans" charset="0"/>
                <a:sym typeface="Gill Sans" charset="0"/>
              </a:rPr>
              <a:t>друзьями</a:t>
            </a:r>
            <a:r>
              <a:rPr lang="en-US" sz="700" dirty="0" smtClean="0">
                <a:latin typeface="Gill Sans" charset="0"/>
                <a:sym typeface="Gill Sans" charset="0"/>
              </a:rPr>
              <a:t>» </a:t>
            </a:r>
            <a:r>
              <a:rPr lang="en-US" sz="700" dirty="0" err="1" smtClean="0">
                <a:latin typeface="Gill Sans" charset="0"/>
                <a:sym typeface="Gill Sans" charset="0"/>
              </a:rPr>
              <a:t>файл</a:t>
            </a:r>
            <a:r>
              <a:rPr lang="en-US" sz="700" dirty="0" smtClean="0">
                <a:latin typeface="Gill Sans" charset="0"/>
                <a:sym typeface="Gill Sans" charset="0"/>
              </a:rPr>
              <a:t> </a:t>
            </a:r>
            <a:r>
              <a:rPr lang="en-US" sz="700" dirty="0" err="1" smtClean="0">
                <a:latin typeface="Gill Sans" charset="0"/>
                <a:sym typeface="Gill Sans" charset="0"/>
              </a:rPr>
              <a:t>или</a:t>
            </a:r>
            <a:r>
              <a:rPr lang="en-US" sz="700" dirty="0" smtClean="0">
                <a:latin typeface="Gill Sans" charset="0"/>
                <a:sym typeface="Gill Sans" charset="0"/>
              </a:rPr>
              <a:t> </a:t>
            </a:r>
            <a:r>
              <a:rPr lang="en-US" sz="700" dirty="0" err="1" smtClean="0">
                <a:latin typeface="Gill Sans" charset="0"/>
                <a:sym typeface="Gill Sans" charset="0"/>
              </a:rPr>
              <a:t>пройдёт</a:t>
            </a:r>
            <a:r>
              <a:rPr lang="en-US" sz="700" dirty="0" smtClean="0">
                <a:latin typeface="Gill Sans" charset="0"/>
                <a:sym typeface="Gill Sans" charset="0"/>
              </a:rPr>
              <a:t> </a:t>
            </a:r>
            <a:r>
              <a:rPr lang="en-US" sz="700" dirty="0" err="1" smtClean="0">
                <a:latin typeface="Gill Sans" charset="0"/>
                <a:sym typeface="Gill Sans" charset="0"/>
              </a:rPr>
              <a:t>по</a:t>
            </a:r>
            <a:r>
              <a:rPr lang="en-US" sz="700" dirty="0" smtClean="0">
                <a:latin typeface="Gill Sans" charset="0"/>
                <a:sym typeface="Gill Sans" charset="0"/>
              </a:rPr>
              <a:t> </a:t>
            </a:r>
            <a:r>
              <a:rPr lang="en-US" sz="700" dirty="0" err="1" smtClean="0">
                <a:latin typeface="Gill Sans" charset="0"/>
                <a:sym typeface="Gill Sans" charset="0"/>
              </a:rPr>
              <a:t>присланной</a:t>
            </a:r>
            <a:r>
              <a:rPr lang="en-US" sz="700" dirty="0" smtClean="0">
                <a:latin typeface="Gill Sans" charset="0"/>
                <a:sym typeface="Gill Sans" charset="0"/>
              </a:rPr>
              <a:t> </a:t>
            </a:r>
            <a:r>
              <a:rPr lang="en-US" sz="700" dirty="0" err="1" smtClean="0">
                <a:latin typeface="Gill Sans" charset="0"/>
                <a:sym typeface="Gill Sans" charset="0"/>
              </a:rPr>
              <a:t>от</a:t>
            </a:r>
            <a:r>
              <a:rPr lang="en-US" sz="700" dirty="0" smtClean="0">
                <a:latin typeface="Gill Sans" charset="0"/>
                <a:sym typeface="Gill Sans" charset="0"/>
              </a:rPr>
              <a:t> </a:t>
            </a:r>
            <a:r>
              <a:rPr lang="en-US" sz="700" dirty="0" err="1" smtClean="0">
                <a:latin typeface="Gill Sans" charset="0"/>
                <a:sym typeface="Gill Sans" charset="0"/>
              </a:rPr>
              <a:t>имени</a:t>
            </a:r>
            <a:r>
              <a:rPr lang="en-US" sz="700" dirty="0" smtClean="0">
                <a:latin typeface="Gill Sans" charset="0"/>
                <a:sym typeface="Gill Sans" charset="0"/>
              </a:rPr>
              <a:t> «</a:t>
            </a:r>
            <a:r>
              <a:rPr lang="en-US" sz="700" dirty="0" err="1" smtClean="0">
                <a:latin typeface="Gill Sans" charset="0"/>
                <a:sym typeface="Gill Sans" charset="0"/>
              </a:rPr>
              <a:t>друга</a:t>
            </a:r>
            <a:r>
              <a:rPr lang="en-US" sz="700" dirty="0" smtClean="0">
                <a:latin typeface="Gill Sans" charset="0"/>
                <a:sym typeface="Gill Sans" charset="0"/>
              </a:rPr>
              <a:t>» </a:t>
            </a:r>
            <a:r>
              <a:rPr lang="en-US" sz="700" dirty="0" err="1" smtClean="0">
                <a:latin typeface="Gill Sans" charset="0"/>
                <a:sym typeface="Gill Sans" charset="0"/>
              </a:rPr>
              <a:t>ссылке</a:t>
            </a:r>
            <a:r>
              <a:rPr lang="en-US" sz="700" dirty="0" smtClean="0">
                <a:latin typeface="Gill Sans" charset="0"/>
                <a:sym typeface="Gill Sans" charset="0"/>
              </a:rPr>
              <a:t>, в 10 и </a:t>
            </a:r>
            <a:r>
              <a:rPr lang="en-US" sz="700" dirty="0" err="1" smtClean="0">
                <a:latin typeface="Gill Sans" charset="0"/>
                <a:sym typeface="Gill Sans" charset="0"/>
              </a:rPr>
              <a:t>более</a:t>
            </a:r>
            <a:r>
              <a:rPr lang="en-US" sz="700" dirty="0" smtClean="0">
                <a:latin typeface="Gill Sans" charset="0"/>
                <a:sym typeface="Gill Sans" charset="0"/>
              </a:rPr>
              <a:t> </a:t>
            </a:r>
            <a:r>
              <a:rPr lang="en-US" sz="700" dirty="0" err="1" smtClean="0">
                <a:latin typeface="Gill Sans" charset="0"/>
                <a:sym typeface="Gill Sans" charset="0"/>
              </a:rPr>
              <a:t>раз</a:t>
            </a:r>
            <a:r>
              <a:rPr lang="en-US" sz="700" dirty="0" smtClean="0">
                <a:latin typeface="Gill Sans" charset="0"/>
                <a:sym typeface="Gill Sans" charset="0"/>
              </a:rPr>
              <a:t> </a:t>
            </a:r>
            <a:r>
              <a:rPr lang="en-US" sz="700" dirty="0" err="1" smtClean="0">
                <a:latin typeface="Gill Sans" charset="0"/>
                <a:sym typeface="Gill Sans" charset="0"/>
              </a:rPr>
              <a:t>выше</a:t>
            </a:r>
            <a:r>
              <a:rPr lang="en-US" sz="700" dirty="0" smtClean="0">
                <a:latin typeface="Gill Sans" charset="0"/>
                <a:sym typeface="Gill Sans" charset="0"/>
              </a:rPr>
              <a:t>, </a:t>
            </a:r>
            <a:r>
              <a:rPr lang="en-US" sz="700" dirty="0" err="1" smtClean="0">
                <a:latin typeface="Gill Sans" charset="0"/>
                <a:sym typeface="Gill Sans" charset="0"/>
              </a:rPr>
              <a:t>чем</a:t>
            </a:r>
            <a:r>
              <a:rPr lang="en-US" sz="700" dirty="0" smtClean="0">
                <a:latin typeface="Gill Sans" charset="0"/>
                <a:sym typeface="Gill Sans" charset="0"/>
              </a:rPr>
              <a:t> </a:t>
            </a:r>
            <a:r>
              <a:rPr lang="en-US" sz="700" dirty="0" err="1" smtClean="0">
                <a:latin typeface="Gill Sans" charset="0"/>
                <a:sym typeface="Gill Sans" charset="0"/>
              </a:rPr>
              <a:t>если</a:t>
            </a:r>
            <a:r>
              <a:rPr lang="en-US" sz="700" dirty="0" smtClean="0">
                <a:latin typeface="Gill Sans" charset="0"/>
                <a:sym typeface="Gill Sans" charset="0"/>
              </a:rPr>
              <a:t> </a:t>
            </a:r>
            <a:r>
              <a:rPr lang="en-US" sz="700" dirty="0" err="1" smtClean="0">
                <a:latin typeface="Gill Sans" charset="0"/>
                <a:sym typeface="Gill Sans" charset="0"/>
              </a:rPr>
              <a:t>бы</a:t>
            </a:r>
            <a:r>
              <a:rPr lang="en-US" sz="700" dirty="0" smtClean="0">
                <a:latin typeface="Gill Sans" charset="0"/>
                <a:sym typeface="Gill Sans" charset="0"/>
              </a:rPr>
              <a:t> </a:t>
            </a:r>
            <a:r>
              <a:rPr lang="en-US" sz="700" dirty="0" err="1" smtClean="0">
                <a:latin typeface="Gill Sans" charset="0"/>
                <a:sym typeface="Gill Sans" charset="0"/>
              </a:rPr>
              <a:t>этот</a:t>
            </a:r>
            <a:r>
              <a:rPr lang="en-US" sz="700" dirty="0" smtClean="0">
                <a:latin typeface="Gill Sans" charset="0"/>
                <a:sym typeface="Gill Sans" charset="0"/>
              </a:rPr>
              <a:t> </a:t>
            </a:r>
            <a:r>
              <a:rPr lang="en-US" sz="700" dirty="0" err="1" smtClean="0">
                <a:latin typeface="Gill Sans" charset="0"/>
                <a:sym typeface="Gill Sans" charset="0"/>
              </a:rPr>
              <a:t>же</a:t>
            </a:r>
            <a:r>
              <a:rPr lang="en-US" sz="700" dirty="0" smtClean="0">
                <a:latin typeface="Gill Sans" charset="0"/>
                <a:sym typeface="Gill Sans" charset="0"/>
              </a:rPr>
              <a:t> </a:t>
            </a:r>
            <a:r>
              <a:rPr lang="en-US" sz="700" dirty="0" err="1" smtClean="0">
                <a:latin typeface="Gill Sans" charset="0"/>
                <a:sym typeface="Gill Sans" charset="0"/>
              </a:rPr>
              <a:t>файл</a:t>
            </a:r>
            <a:r>
              <a:rPr lang="en-US" sz="700" dirty="0" smtClean="0">
                <a:latin typeface="Gill Sans" charset="0"/>
                <a:sym typeface="Gill Sans" charset="0"/>
              </a:rPr>
              <a:t> </a:t>
            </a:r>
            <a:r>
              <a:rPr lang="en-US" sz="700" dirty="0" err="1" smtClean="0">
                <a:latin typeface="Gill Sans" charset="0"/>
                <a:sym typeface="Gill Sans" charset="0"/>
              </a:rPr>
              <a:t>или</a:t>
            </a:r>
            <a:r>
              <a:rPr lang="en-US" sz="700" dirty="0" smtClean="0">
                <a:latin typeface="Gill Sans" charset="0"/>
                <a:sym typeface="Gill Sans" charset="0"/>
              </a:rPr>
              <a:t> </a:t>
            </a:r>
            <a:r>
              <a:rPr lang="en-US" sz="700" dirty="0" err="1" smtClean="0">
                <a:latin typeface="Gill Sans" charset="0"/>
                <a:sym typeface="Gill Sans" charset="0"/>
              </a:rPr>
              <a:t>ссылка</a:t>
            </a:r>
            <a:r>
              <a:rPr lang="en-US" sz="700" dirty="0" smtClean="0">
                <a:latin typeface="Gill Sans" charset="0"/>
                <a:sym typeface="Gill Sans" charset="0"/>
              </a:rPr>
              <a:t> </a:t>
            </a:r>
            <a:r>
              <a:rPr lang="en-US" sz="700" dirty="0" err="1" smtClean="0">
                <a:latin typeface="Gill Sans" charset="0"/>
                <a:sym typeface="Gill Sans" charset="0"/>
              </a:rPr>
              <a:t>пришли</a:t>
            </a:r>
            <a:r>
              <a:rPr lang="en-US" sz="700" dirty="0" smtClean="0">
                <a:latin typeface="Gill Sans" charset="0"/>
                <a:sym typeface="Gill Sans" charset="0"/>
              </a:rPr>
              <a:t> к </a:t>
            </a:r>
            <a:r>
              <a:rPr lang="en-US" sz="700" dirty="0" err="1" smtClean="0">
                <a:latin typeface="Gill Sans" charset="0"/>
                <a:sym typeface="Gill Sans" charset="0"/>
              </a:rPr>
              <a:t>нему</a:t>
            </a:r>
            <a:r>
              <a:rPr lang="en-US" sz="700" dirty="0" smtClean="0">
                <a:latin typeface="Gill Sans" charset="0"/>
                <a:sym typeface="Gill Sans" charset="0"/>
              </a:rPr>
              <a:t> </a:t>
            </a:r>
            <a:r>
              <a:rPr lang="en-US" sz="700" dirty="0" err="1" smtClean="0">
                <a:latin typeface="Gill Sans" charset="0"/>
                <a:sym typeface="Gill Sans" charset="0"/>
              </a:rPr>
              <a:t>по</a:t>
            </a:r>
            <a:r>
              <a:rPr lang="en-US" sz="700" dirty="0" smtClean="0">
                <a:latin typeface="Gill Sans" charset="0"/>
                <a:sym typeface="Gill Sans" charset="0"/>
              </a:rPr>
              <a:t> </a:t>
            </a:r>
            <a:r>
              <a:rPr lang="en-US" sz="700" dirty="0" err="1" smtClean="0">
                <a:latin typeface="Gill Sans" charset="0"/>
                <a:sym typeface="Gill Sans" charset="0"/>
              </a:rPr>
              <a:t>электронной</a:t>
            </a:r>
            <a:r>
              <a:rPr lang="en-US" sz="700" dirty="0" smtClean="0">
                <a:latin typeface="Gill Sans" charset="0"/>
                <a:sym typeface="Gill Sans" charset="0"/>
              </a:rPr>
              <a:t> </a:t>
            </a:r>
            <a:r>
              <a:rPr lang="en-US" sz="700" dirty="0" err="1" smtClean="0">
                <a:latin typeface="Gill Sans" charset="0"/>
                <a:sym typeface="Gill Sans" charset="0"/>
              </a:rPr>
              <a:t>почте</a:t>
            </a:r>
            <a:r>
              <a:rPr lang="en-US" sz="700" dirty="0" smtClean="0">
                <a:latin typeface="Gill Sans" charset="0"/>
                <a:sym typeface="Gill Sans" charset="0"/>
              </a:rPr>
              <a:t>. И </a:t>
            </a:r>
            <a:r>
              <a:rPr lang="en-US" sz="700" dirty="0" err="1" smtClean="0">
                <a:latin typeface="Gill Sans" charset="0"/>
                <a:sym typeface="Gill Sans" charset="0"/>
              </a:rPr>
              <a:t>злоумышленники</a:t>
            </a:r>
            <a:r>
              <a:rPr lang="en-US" sz="700" dirty="0" smtClean="0">
                <a:latin typeface="Gill Sans" charset="0"/>
                <a:sym typeface="Gill Sans" charset="0"/>
              </a:rPr>
              <a:t> </a:t>
            </a:r>
            <a:r>
              <a:rPr lang="en-US" sz="700" dirty="0" err="1" smtClean="0">
                <a:latin typeface="Gill Sans" charset="0"/>
                <a:sym typeface="Gill Sans" charset="0"/>
              </a:rPr>
              <a:t>используют</a:t>
            </a:r>
            <a:r>
              <a:rPr lang="en-US" sz="700" dirty="0" smtClean="0">
                <a:latin typeface="Gill Sans" charset="0"/>
                <a:sym typeface="Gill Sans" charset="0"/>
              </a:rPr>
              <a:t> </a:t>
            </a:r>
            <a:r>
              <a:rPr lang="en-US" sz="700" dirty="0" err="1" smtClean="0">
                <a:latin typeface="Gill Sans" charset="0"/>
                <a:sym typeface="Gill Sans" charset="0"/>
              </a:rPr>
              <a:t>этот</a:t>
            </a:r>
            <a:r>
              <a:rPr lang="en-US" sz="700" dirty="0" smtClean="0">
                <a:latin typeface="Gill Sans" charset="0"/>
                <a:sym typeface="Gill Sans" charset="0"/>
              </a:rPr>
              <a:t> </a:t>
            </a:r>
            <a:r>
              <a:rPr lang="en-US" sz="700" dirty="0" err="1" smtClean="0">
                <a:latin typeface="Gill Sans" charset="0"/>
                <a:sym typeface="Gill Sans" charset="0"/>
              </a:rPr>
              <a:t>факт</a:t>
            </a:r>
            <a:r>
              <a:rPr lang="en-US" sz="700" dirty="0" smtClean="0">
                <a:latin typeface="Gill Sans" charset="0"/>
                <a:sym typeface="Gill Sans" charset="0"/>
              </a:rPr>
              <a:t> </a:t>
            </a:r>
            <a:r>
              <a:rPr lang="en-US" sz="700" dirty="0" err="1" smtClean="0">
                <a:latin typeface="Gill Sans" charset="0"/>
                <a:sym typeface="Gill Sans" charset="0"/>
              </a:rPr>
              <a:t>при</a:t>
            </a:r>
            <a:r>
              <a:rPr lang="en-US" sz="700" dirty="0" smtClean="0">
                <a:latin typeface="Gill Sans" charset="0"/>
                <a:sym typeface="Gill Sans" charset="0"/>
              </a:rPr>
              <a:t> </a:t>
            </a:r>
            <a:r>
              <a:rPr lang="en-US" sz="700" dirty="0" err="1" smtClean="0">
                <a:latin typeface="Gill Sans" charset="0"/>
                <a:sym typeface="Gill Sans" charset="0"/>
              </a:rPr>
              <a:t>распространении</a:t>
            </a:r>
            <a:r>
              <a:rPr lang="en-US" sz="700" dirty="0" smtClean="0">
                <a:latin typeface="Gill Sans" charset="0"/>
                <a:sym typeface="Gill Sans" charset="0"/>
              </a:rPr>
              <a:t> </a:t>
            </a:r>
            <a:r>
              <a:rPr lang="en-US" sz="700" dirty="0" err="1" smtClean="0">
                <a:latin typeface="Gill Sans" charset="0"/>
                <a:sym typeface="Gill Sans" charset="0"/>
              </a:rPr>
              <a:t>вредоносных</a:t>
            </a:r>
            <a:r>
              <a:rPr lang="en-US" sz="700" dirty="0" smtClean="0">
                <a:latin typeface="Gill Sans" charset="0"/>
                <a:sym typeface="Gill Sans" charset="0"/>
              </a:rPr>
              <a:t> </a:t>
            </a:r>
            <a:r>
              <a:rPr lang="en-US" sz="700" dirty="0" err="1" smtClean="0">
                <a:latin typeface="Gill Sans" charset="0"/>
                <a:sym typeface="Gill Sans" charset="0"/>
              </a:rPr>
              <a:t>программ</a:t>
            </a:r>
            <a:r>
              <a:rPr lang="en-US" sz="700" dirty="0" smtClean="0">
                <a:latin typeface="Gill Sans" charset="0"/>
                <a:sym typeface="Gill Sans" charset="0"/>
              </a:rPr>
              <a:t> и </a:t>
            </a:r>
            <a:r>
              <a:rPr lang="en-US" sz="700" dirty="0" err="1" smtClean="0">
                <a:latin typeface="Gill Sans" charset="0"/>
                <a:sym typeface="Gill Sans" charset="0"/>
              </a:rPr>
              <a:t>спама</a:t>
            </a:r>
            <a:r>
              <a:rPr lang="en-US" sz="700" dirty="0" smtClean="0">
                <a:latin typeface="Gill Sans" charset="0"/>
                <a:sym typeface="Gill Sans" charset="0"/>
              </a:rPr>
              <a:t>.</a:t>
            </a:r>
          </a:p>
          <a:p>
            <a:pPr>
              <a:lnSpc>
                <a:spcPct val="80000"/>
              </a:lnSpc>
              <a:spcBef>
                <a:spcPct val="0"/>
              </a:spcBef>
            </a:pPr>
            <a:endParaRPr lang="en-US" sz="700" dirty="0" smtClean="0">
              <a:latin typeface="Gill Sans" charset="0"/>
              <a:sym typeface="Gill Sans" charset="0"/>
            </a:endParaRPr>
          </a:p>
          <a:p>
            <a:pPr>
              <a:lnSpc>
                <a:spcPct val="80000"/>
              </a:lnSpc>
              <a:spcBef>
                <a:spcPct val="0"/>
              </a:spcBef>
            </a:pPr>
            <a:r>
              <a:rPr lang="en-US" sz="700" dirty="0" err="1" smtClean="0">
                <a:latin typeface="Gill Sans" charset="0"/>
                <a:sym typeface="Gill Sans" charset="0"/>
              </a:rPr>
              <a:t>Virut.ce</a:t>
            </a:r>
            <a:r>
              <a:rPr lang="en-US" sz="700" dirty="0" smtClean="0">
                <a:latin typeface="Gill Sans" charset="0"/>
                <a:sym typeface="Gill Sans" charset="0"/>
              </a:rPr>
              <a:t> — </a:t>
            </a:r>
            <a:r>
              <a:rPr lang="en-US" sz="700" dirty="0" err="1" smtClean="0">
                <a:latin typeface="Gill Sans" charset="0"/>
                <a:sym typeface="Gill Sans" charset="0"/>
              </a:rPr>
              <a:t>один</a:t>
            </a:r>
            <a:r>
              <a:rPr lang="en-US" sz="700" dirty="0" smtClean="0">
                <a:latin typeface="Gill Sans" charset="0"/>
                <a:sym typeface="Gill Sans" charset="0"/>
              </a:rPr>
              <a:t> </a:t>
            </a:r>
            <a:r>
              <a:rPr lang="en-US" sz="700" dirty="0" err="1" smtClean="0">
                <a:latin typeface="Gill Sans" charset="0"/>
                <a:sym typeface="Gill Sans" charset="0"/>
              </a:rPr>
              <a:t>из</a:t>
            </a:r>
            <a:r>
              <a:rPr lang="en-US" sz="700" dirty="0" smtClean="0">
                <a:latin typeface="Gill Sans" charset="0"/>
                <a:sym typeface="Gill Sans" charset="0"/>
              </a:rPr>
              <a:t> </a:t>
            </a:r>
            <a:r>
              <a:rPr lang="en-US" sz="700" dirty="0" err="1" smtClean="0">
                <a:latin typeface="Gill Sans" charset="0"/>
                <a:sym typeface="Gill Sans" charset="0"/>
              </a:rPr>
              <a:t>наиболее</a:t>
            </a:r>
            <a:r>
              <a:rPr lang="en-US" sz="700" dirty="0" smtClean="0">
                <a:latin typeface="Gill Sans" charset="0"/>
                <a:sym typeface="Gill Sans" charset="0"/>
              </a:rPr>
              <a:t> </a:t>
            </a:r>
            <a:r>
              <a:rPr lang="en-US" sz="700" dirty="0" err="1" smtClean="0">
                <a:latin typeface="Gill Sans" charset="0"/>
                <a:sym typeface="Gill Sans" charset="0"/>
              </a:rPr>
              <a:t>популярных</a:t>
            </a:r>
            <a:r>
              <a:rPr lang="en-US" sz="700" dirty="0" smtClean="0">
                <a:latin typeface="Gill Sans" charset="0"/>
                <a:sym typeface="Gill Sans" charset="0"/>
              </a:rPr>
              <a:t> </a:t>
            </a:r>
            <a:r>
              <a:rPr lang="en-US" sz="700" dirty="0" err="1" smtClean="0">
                <a:latin typeface="Gill Sans" charset="0"/>
                <a:sym typeface="Gill Sans" charset="0"/>
              </a:rPr>
              <a:t>заражающих</a:t>
            </a:r>
            <a:r>
              <a:rPr lang="en-US" sz="700" dirty="0" smtClean="0">
                <a:latin typeface="Gill Sans" charset="0"/>
                <a:sym typeface="Gill Sans" charset="0"/>
              </a:rPr>
              <a:t> </a:t>
            </a:r>
            <a:r>
              <a:rPr lang="en-US" sz="700" dirty="0" err="1" smtClean="0">
                <a:latin typeface="Gill Sans" charset="0"/>
                <a:sym typeface="Gill Sans" charset="0"/>
              </a:rPr>
              <a:t>зловредов</a:t>
            </a:r>
            <a:r>
              <a:rPr lang="en-US" sz="700" dirty="0" smtClean="0">
                <a:latin typeface="Gill Sans" charset="0"/>
                <a:sym typeface="Gill Sans" charset="0"/>
              </a:rPr>
              <a:t>, </a:t>
            </a:r>
            <a:r>
              <a:rPr lang="en-US" sz="700" dirty="0" err="1" smtClean="0">
                <a:latin typeface="Gill Sans" charset="0"/>
                <a:sym typeface="Gill Sans" charset="0"/>
              </a:rPr>
              <a:t>которые</a:t>
            </a:r>
            <a:r>
              <a:rPr lang="en-US" sz="700" dirty="0" smtClean="0">
                <a:latin typeface="Gill Sans" charset="0"/>
                <a:sym typeface="Gill Sans" charset="0"/>
              </a:rPr>
              <a:t> </a:t>
            </a:r>
            <a:r>
              <a:rPr lang="en-US" sz="700" dirty="0" err="1" smtClean="0">
                <a:latin typeface="Gill Sans" charset="0"/>
                <a:sym typeface="Gill Sans" charset="0"/>
              </a:rPr>
              <a:t>проникают</a:t>
            </a:r>
            <a:r>
              <a:rPr lang="en-US" sz="700" dirty="0" smtClean="0">
                <a:latin typeface="Gill Sans" charset="0"/>
                <a:sym typeface="Gill Sans" charset="0"/>
              </a:rPr>
              <a:t> </a:t>
            </a:r>
            <a:r>
              <a:rPr lang="en-US" sz="700" dirty="0" err="1" smtClean="0">
                <a:latin typeface="Gill Sans" charset="0"/>
                <a:sym typeface="Gill Sans" charset="0"/>
              </a:rPr>
              <a:t>на</a:t>
            </a:r>
            <a:r>
              <a:rPr lang="en-US" sz="700" dirty="0" smtClean="0">
                <a:latin typeface="Gill Sans" charset="0"/>
                <a:sym typeface="Gill Sans" charset="0"/>
              </a:rPr>
              <a:t> </a:t>
            </a:r>
            <a:r>
              <a:rPr lang="en-US" sz="700" dirty="0" err="1" smtClean="0">
                <a:latin typeface="Gill Sans" charset="0"/>
                <a:sym typeface="Gill Sans" charset="0"/>
              </a:rPr>
              <a:t>компьютеры</a:t>
            </a:r>
            <a:r>
              <a:rPr lang="en-US" sz="700" dirty="0" smtClean="0">
                <a:latin typeface="Gill Sans" charset="0"/>
                <a:sym typeface="Gill Sans" charset="0"/>
              </a:rPr>
              <a:t> </a:t>
            </a:r>
            <a:r>
              <a:rPr lang="en-US" sz="700" dirty="0" err="1" smtClean="0">
                <a:latin typeface="Gill Sans" charset="0"/>
                <a:sym typeface="Gill Sans" charset="0"/>
              </a:rPr>
              <a:t>пользователей</a:t>
            </a:r>
            <a:r>
              <a:rPr lang="en-US" sz="700" dirty="0" smtClean="0">
                <a:latin typeface="Gill Sans" charset="0"/>
                <a:sym typeface="Gill Sans" charset="0"/>
              </a:rPr>
              <a:t>. </a:t>
            </a:r>
            <a:r>
              <a:rPr lang="en-US" sz="700" dirty="0" err="1" smtClean="0">
                <a:latin typeface="Gill Sans" charset="0"/>
                <a:sym typeface="Gill Sans" charset="0"/>
              </a:rPr>
              <a:t>Вирус</a:t>
            </a:r>
            <a:r>
              <a:rPr lang="en-US" sz="700" dirty="0" smtClean="0">
                <a:latin typeface="Gill Sans" charset="0"/>
                <a:sym typeface="Gill Sans" charset="0"/>
              </a:rPr>
              <a:t> </a:t>
            </a:r>
            <a:r>
              <a:rPr lang="en-US" sz="700" dirty="0" err="1" smtClean="0">
                <a:latin typeface="Gill Sans" charset="0"/>
                <a:sym typeface="Gill Sans" charset="0"/>
              </a:rPr>
              <a:t>заражает</a:t>
            </a:r>
            <a:r>
              <a:rPr lang="en-US" sz="700" dirty="0" smtClean="0">
                <a:latin typeface="Gill Sans" charset="0"/>
                <a:sym typeface="Gill Sans" charset="0"/>
              </a:rPr>
              <a:t> </a:t>
            </a:r>
            <a:r>
              <a:rPr lang="en-US" sz="700" dirty="0" err="1" smtClean="0">
                <a:latin typeface="Gill Sans" charset="0"/>
                <a:sym typeface="Gill Sans" charset="0"/>
              </a:rPr>
              <a:t>исполняемые</a:t>
            </a:r>
            <a:r>
              <a:rPr lang="en-US" sz="700" dirty="0" smtClean="0">
                <a:latin typeface="Gill Sans" charset="0"/>
                <a:sym typeface="Gill Sans" charset="0"/>
              </a:rPr>
              <a:t> </a:t>
            </a:r>
            <a:r>
              <a:rPr lang="en-US" sz="700" dirty="0" err="1" smtClean="0">
                <a:latin typeface="Gill Sans" charset="0"/>
                <a:sym typeface="Gill Sans" charset="0"/>
              </a:rPr>
              <a:t>файлы</a:t>
            </a:r>
            <a:r>
              <a:rPr lang="en-US" sz="700" dirty="0" smtClean="0">
                <a:latin typeface="Gill Sans" charset="0"/>
                <a:sym typeface="Gill Sans" charset="0"/>
              </a:rPr>
              <a:t> в </a:t>
            </a:r>
            <a:r>
              <a:rPr lang="en-US" sz="700" dirty="0" err="1" smtClean="0">
                <a:latin typeface="Gill Sans" charset="0"/>
                <a:sym typeface="Gill Sans" charset="0"/>
              </a:rPr>
              <a:t>системе</a:t>
            </a:r>
            <a:r>
              <a:rPr lang="en-US" sz="700" dirty="0" smtClean="0">
                <a:latin typeface="Gill Sans" charset="0"/>
                <a:sym typeface="Gill Sans" charset="0"/>
              </a:rPr>
              <a:t>, </a:t>
            </a:r>
            <a:r>
              <a:rPr lang="en-US" sz="700" dirty="0" err="1" smtClean="0">
                <a:latin typeface="Gill Sans" charset="0"/>
                <a:sym typeface="Gill Sans" charset="0"/>
              </a:rPr>
              <a:t>применяя</a:t>
            </a:r>
            <a:r>
              <a:rPr lang="en-US" sz="700" dirty="0" smtClean="0">
                <a:latin typeface="Gill Sans" charset="0"/>
                <a:sym typeface="Gill Sans" charset="0"/>
              </a:rPr>
              <a:t> </a:t>
            </a:r>
            <a:r>
              <a:rPr lang="en-US" sz="700" dirty="0" err="1" smtClean="0">
                <a:latin typeface="Gill Sans" charset="0"/>
                <a:sym typeface="Gill Sans" charset="0"/>
              </a:rPr>
              <a:t>самые</a:t>
            </a:r>
            <a:r>
              <a:rPr lang="en-US" sz="700" dirty="0" smtClean="0">
                <a:latin typeface="Gill Sans" charset="0"/>
                <a:sym typeface="Gill Sans" charset="0"/>
              </a:rPr>
              <a:t> </a:t>
            </a:r>
            <a:r>
              <a:rPr lang="en-US" sz="700" dirty="0" err="1" smtClean="0">
                <a:latin typeface="Gill Sans" charset="0"/>
                <a:sym typeface="Gill Sans" charset="0"/>
              </a:rPr>
              <a:t>современные</a:t>
            </a:r>
            <a:r>
              <a:rPr lang="en-US" sz="700" dirty="0" smtClean="0">
                <a:latin typeface="Gill Sans" charset="0"/>
                <a:sym typeface="Gill Sans" charset="0"/>
              </a:rPr>
              <a:t> </a:t>
            </a:r>
            <a:r>
              <a:rPr lang="en-US" sz="700" dirty="0" err="1" smtClean="0">
                <a:latin typeface="Gill Sans" charset="0"/>
                <a:sym typeface="Gill Sans" charset="0"/>
              </a:rPr>
              <a:t>методы</a:t>
            </a:r>
            <a:r>
              <a:rPr lang="en-US" sz="700" dirty="0" smtClean="0">
                <a:latin typeface="Gill Sans" charset="0"/>
                <a:sym typeface="Gill Sans" charset="0"/>
              </a:rPr>
              <a:t>, </a:t>
            </a:r>
            <a:r>
              <a:rPr lang="en-US" sz="700" dirty="0" err="1" smtClean="0">
                <a:latin typeface="Gill Sans" charset="0"/>
                <a:sym typeface="Gill Sans" charset="0"/>
              </a:rPr>
              <a:t>так</a:t>
            </a:r>
            <a:r>
              <a:rPr lang="en-US" sz="700" dirty="0" smtClean="0">
                <a:latin typeface="Gill Sans" charset="0"/>
                <a:sym typeface="Gill Sans" charset="0"/>
              </a:rPr>
              <a:t> </a:t>
            </a:r>
            <a:r>
              <a:rPr lang="en-US" sz="700" dirty="0" err="1" smtClean="0">
                <a:latin typeface="Gill Sans" charset="0"/>
                <a:sym typeface="Gill Sans" charset="0"/>
              </a:rPr>
              <a:t>что</a:t>
            </a:r>
            <a:r>
              <a:rPr lang="en-US" sz="700" dirty="0" smtClean="0">
                <a:latin typeface="Gill Sans" charset="0"/>
                <a:sym typeface="Gill Sans" charset="0"/>
              </a:rPr>
              <a:t> </a:t>
            </a:r>
            <a:r>
              <a:rPr lang="en-US" sz="700" dirty="0" err="1" smtClean="0">
                <a:latin typeface="Gill Sans" charset="0"/>
                <a:sym typeface="Gill Sans" charset="0"/>
              </a:rPr>
              <a:t>его</a:t>
            </a:r>
            <a:r>
              <a:rPr lang="en-US" sz="700" dirty="0" smtClean="0">
                <a:latin typeface="Gill Sans" charset="0"/>
                <a:sym typeface="Gill Sans" charset="0"/>
              </a:rPr>
              <a:t> </a:t>
            </a:r>
            <a:r>
              <a:rPr lang="en-US" sz="700" dirty="0" err="1" smtClean="0">
                <a:latin typeface="Gill Sans" charset="0"/>
                <a:sym typeface="Gill Sans" charset="0"/>
              </a:rPr>
              <a:t>сложно</a:t>
            </a:r>
            <a:r>
              <a:rPr lang="en-US" sz="700" dirty="0" smtClean="0">
                <a:latin typeface="Gill Sans" charset="0"/>
                <a:sym typeface="Gill Sans" charset="0"/>
              </a:rPr>
              <a:t> </a:t>
            </a:r>
            <a:r>
              <a:rPr lang="en-US" sz="700" dirty="0" err="1" smtClean="0">
                <a:latin typeface="Gill Sans" charset="0"/>
                <a:sym typeface="Gill Sans" charset="0"/>
              </a:rPr>
              <a:t>обнаружить</a:t>
            </a:r>
            <a:r>
              <a:rPr lang="en-US" sz="700" dirty="0" smtClean="0">
                <a:latin typeface="Gill Sans" charset="0"/>
                <a:sym typeface="Gill Sans" charset="0"/>
              </a:rPr>
              <a:t>, </a:t>
            </a:r>
            <a:r>
              <a:rPr lang="en-US" sz="700" dirty="0" err="1" smtClean="0">
                <a:latin typeface="Gill Sans" charset="0"/>
                <a:sym typeface="Gill Sans" charset="0"/>
              </a:rPr>
              <a:t>задетектировать</a:t>
            </a:r>
            <a:r>
              <a:rPr lang="en-US" sz="700" dirty="0" smtClean="0">
                <a:latin typeface="Gill Sans" charset="0"/>
                <a:sym typeface="Gill Sans" charset="0"/>
              </a:rPr>
              <a:t> и </a:t>
            </a:r>
            <a:r>
              <a:rPr lang="en-US" sz="700" dirty="0" err="1" smtClean="0">
                <a:latin typeface="Gill Sans" charset="0"/>
                <a:sym typeface="Gill Sans" charset="0"/>
              </a:rPr>
              <a:t>вылечить</a:t>
            </a:r>
            <a:r>
              <a:rPr lang="en-US" sz="700" dirty="0" smtClean="0">
                <a:latin typeface="Gill Sans" charset="0"/>
                <a:sym typeface="Gill Sans" charset="0"/>
              </a:rPr>
              <a:t> </a:t>
            </a:r>
            <a:r>
              <a:rPr lang="en-US" sz="700" dirty="0" err="1" smtClean="0">
                <a:latin typeface="Gill Sans" charset="0"/>
                <a:sym typeface="Gill Sans" charset="0"/>
              </a:rPr>
              <a:t>файлы</a:t>
            </a:r>
            <a:r>
              <a:rPr lang="en-US" sz="700" dirty="0" smtClean="0">
                <a:latin typeface="Gill Sans" charset="0"/>
                <a:sym typeface="Gill Sans" charset="0"/>
              </a:rPr>
              <a:t>. В </a:t>
            </a:r>
            <a:r>
              <a:rPr lang="en-US" sz="700" dirty="0" err="1" smtClean="0">
                <a:latin typeface="Gill Sans" charset="0"/>
                <a:sym typeface="Gill Sans" charset="0"/>
              </a:rPr>
              <a:t>настоящее</a:t>
            </a:r>
            <a:r>
              <a:rPr lang="en-US" sz="700" dirty="0" smtClean="0">
                <a:latin typeface="Gill Sans" charset="0"/>
                <a:sym typeface="Gill Sans" charset="0"/>
              </a:rPr>
              <a:t> </a:t>
            </a:r>
            <a:r>
              <a:rPr lang="en-US" sz="700" dirty="0" err="1" smtClean="0">
                <a:latin typeface="Gill Sans" charset="0"/>
                <a:sym typeface="Gill Sans" charset="0"/>
              </a:rPr>
              <a:t>время</a:t>
            </a:r>
            <a:r>
              <a:rPr lang="en-US" sz="700" dirty="0" smtClean="0">
                <a:latin typeface="Gill Sans" charset="0"/>
                <a:sym typeface="Gill Sans" charset="0"/>
              </a:rPr>
              <a:t> </a:t>
            </a:r>
            <a:r>
              <a:rPr lang="en-US" sz="700" dirty="0" err="1" smtClean="0">
                <a:latin typeface="Gill Sans" charset="0"/>
                <a:sym typeface="Gill Sans" charset="0"/>
              </a:rPr>
              <a:t>для</a:t>
            </a:r>
            <a:r>
              <a:rPr lang="en-US" sz="700" dirty="0" smtClean="0">
                <a:latin typeface="Gill Sans" charset="0"/>
                <a:sym typeface="Gill Sans" charset="0"/>
              </a:rPr>
              <a:t> </a:t>
            </a:r>
            <a:r>
              <a:rPr lang="en-US" sz="700" dirty="0" err="1" smtClean="0">
                <a:latin typeface="Gill Sans" charset="0"/>
                <a:sym typeface="Gill Sans" charset="0"/>
              </a:rPr>
              <a:t>массового</a:t>
            </a:r>
            <a:r>
              <a:rPr lang="en-US" sz="700" dirty="0" smtClean="0">
                <a:latin typeface="Gill Sans" charset="0"/>
                <a:sym typeface="Gill Sans" charset="0"/>
              </a:rPr>
              <a:t> </a:t>
            </a:r>
            <a:r>
              <a:rPr lang="en-US" sz="700" dirty="0" err="1" smtClean="0">
                <a:latin typeface="Gill Sans" charset="0"/>
                <a:sym typeface="Gill Sans" charset="0"/>
              </a:rPr>
              <a:t>распространения</a:t>
            </a:r>
            <a:r>
              <a:rPr lang="en-US" sz="700" dirty="0" smtClean="0">
                <a:latin typeface="Gill Sans" charset="0"/>
                <a:sym typeface="Gill Sans" charset="0"/>
              </a:rPr>
              <a:t> </a:t>
            </a:r>
            <a:r>
              <a:rPr lang="en-US" sz="700" dirty="0" err="1" smtClean="0">
                <a:latin typeface="Gill Sans" charset="0"/>
                <a:sym typeface="Gill Sans" charset="0"/>
              </a:rPr>
              <a:t>вредоносных</a:t>
            </a:r>
            <a:r>
              <a:rPr lang="en-US" sz="700" dirty="0" smtClean="0">
                <a:latin typeface="Gill Sans" charset="0"/>
                <a:sym typeface="Gill Sans" charset="0"/>
              </a:rPr>
              <a:t> </a:t>
            </a:r>
            <a:r>
              <a:rPr lang="en-US" sz="700" dirty="0" err="1" smtClean="0">
                <a:latin typeface="Gill Sans" charset="0"/>
                <a:sym typeface="Gill Sans" charset="0"/>
              </a:rPr>
              <a:t>файлов</a:t>
            </a:r>
            <a:r>
              <a:rPr lang="en-US" sz="700" dirty="0" smtClean="0">
                <a:latin typeface="Gill Sans" charset="0"/>
                <a:sym typeface="Gill Sans" charset="0"/>
              </a:rPr>
              <a:t> </a:t>
            </a:r>
            <a:r>
              <a:rPr lang="en-US" sz="700" dirty="0" err="1" smtClean="0">
                <a:latin typeface="Gill Sans" charset="0"/>
                <a:sym typeface="Gill Sans" charset="0"/>
              </a:rPr>
              <a:t>наиболее</a:t>
            </a:r>
            <a:r>
              <a:rPr lang="en-US" sz="700" dirty="0" smtClean="0">
                <a:latin typeface="Gill Sans" charset="0"/>
                <a:sym typeface="Gill Sans" charset="0"/>
              </a:rPr>
              <a:t> </a:t>
            </a:r>
            <a:r>
              <a:rPr lang="en-US" sz="700" dirty="0" err="1" smtClean="0">
                <a:latin typeface="Gill Sans" charset="0"/>
                <a:sym typeface="Gill Sans" charset="0"/>
              </a:rPr>
              <a:t>активно</a:t>
            </a:r>
            <a:r>
              <a:rPr lang="en-US" sz="700" dirty="0" smtClean="0">
                <a:latin typeface="Gill Sans" charset="0"/>
                <a:sym typeface="Gill Sans" charset="0"/>
              </a:rPr>
              <a:t> </a:t>
            </a:r>
            <a:r>
              <a:rPr lang="en-US" sz="700" dirty="0" err="1" smtClean="0">
                <a:latin typeface="Gill Sans" charset="0"/>
                <a:sym typeface="Gill Sans" charset="0"/>
              </a:rPr>
              <a:t>применяется</a:t>
            </a:r>
            <a:r>
              <a:rPr lang="en-US" sz="700" dirty="0" smtClean="0">
                <a:latin typeface="Gill Sans" charset="0"/>
                <a:sym typeface="Gill Sans" charset="0"/>
              </a:rPr>
              <a:t> server–side </a:t>
            </a:r>
            <a:r>
              <a:rPr lang="en-US" sz="700" dirty="0" err="1" smtClean="0">
                <a:latin typeface="Gill Sans" charset="0"/>
                <a:sym typeface="Gill Sans" charset="0"/>
              </a:rPr>
              <a:t>полиморфизм</a:t>
            </a:r>
            <a:r>
              <a:rPr lang="en-US" sz="700" dirty="0" smtClean="0">
                <a:latin typeface="Gill Sans" charset="0"/>
                <a:sym typeface="Gill Sans" charset="0"/>
              </a:rPr>
              <a:t>. </a:t>
            </a:r>
            <a:r>
              <a:rPr lang="en-US" sz="700" dirty="0" err="1" smtClean="0">
                <a:latin typeface="Gill Sans" charset="0"/>
                <a:sym typeface="Gill Sans" charset="0"/>
              </a:rPr>
              <a:t>Заражение</a:t>
            </a:r>
            <a:r>
              <a:rPr lang="en-US" sz="700" dirty="0" smtClean="0">
                <a:latin typeface="Gill Sans" charset="0"/>
                <a:sym typeface="Gill Sans" charset="0"/>
              </a:rPr>
              <a:t> </a:t>
            </a:r>
            <a:r>
              <a:rPr lang="en-US" sz="700" dirty="0" err="1" smtClean="0">
                <a:latin typeface="Gill Sans" charset="0"/>
                <a:sym typeface="Gill Sans" charset="0"/>
              </a:rPr>
              <a:t>файлов</a:t>
            </a:r>
            <a:r>
              <a:rPr lang="en-US" sz="700" dirty="0" smtClean="0">
                <a:latin typeface="Gill Sans" charset="0"/>
                <a:sym typeface="Gill Sans" charset="0"/>
              </a:rPr>
              <a:t> </a:t>
            </a:r>
            <a:r>
              <a:rPr lang="en-US" sz="700" dirty="0" err="1" smtClean="0">
                <a:latin typeface="Gill Sans" charset="0"/>
                <a:sym typeface="Gill Sans" charset="0"/>
              </a:rPr>
              <a:t>не</a:t>
            </a:r>
            <a:r>
              <a:rPr lang="en-US" sz="700" dirty="0" smtClean="0">
                <a:latin typeface="Gill Sans" charset="0"/>
                <a:sym typeface="Gill Sans" charset="0"/>
              </a:rPr>
              <a:t> </a:t>
            </a:r>
            <a:r>
              <a:rPr lang="en-US" sz="700" dirty="0" err="1" smtClean="0">
                <a:latin typeface="Gill Sans" charset="0"/>
                <a:sym typeface="Gill Sans" charset="0"/>
              </a:rPr>
              <a:t>так</a:t>
            </a:r>
            <a:r>
              <a:rPr lang="en-US" sz="700" dirty="0" smtClean="0">
                <a:latin typeface="Gill Sans" charset="0"/>
                <a:sym typeface="Gill Sans" charset="0"/>
              </a:rPr>
              <a:t> </a:t>
            </a:r>
            <a:r>
              <a:rPr lang="en-US" sz="700" dirty="0" err="1" smtClean="0">
                <a:latin typeface="Gill Sans" charset="0"/>
                <a:sym typeface="Gill Sans" charset="0"/>
              </a:rPr>
              <a:t>популярно</a:t>
            </a:r>
            <a:r>
              <a:rPr lang="en-US" sz="700" dirty="0" smtClean="0">
                <a:latin typeface="Gill Sans" charset="0"/>
                <a:sym typeface="Gill Sans" charset="0"/>
              </a:rPr>
              <a:t>, </a:t>
            </a:r>
            <a:r>
              <a:rPr lang="en-US" sz="700" dirty="0" err="1" smtClean="0">
                <a:latin typeface="Gill Sans" charset="0"/>
                <a:sym typeface="Gill Sans" charset="0"/>
              </a:rPr>
              <a:t>как</a:t>
            </a:r>
            <a:r>
              <a:rPr lang="en-US" sz="700" dirty="0" smtClean="0">
                <a:latin typeface="Gill Sans" charset="0"/>
                <a:sym typeface="Gill Sans" charset="0"/>
              </a:rPr>
              <a:t> </a:t>
            </a:r>
            <a:r>
              <a:rPr lang="en-US" sz="700" dirty="0" err="1" smtClean="0">
                <a:latin typeface="Gill Sans" charset="0"/>
                <a:sym typeface="Gill Sans" charset="0"/>
              </a:rPr>
              <a:t>это</a:t>
            </a:r>
            <a:r>
              <a:rPr lang="en-US" sz="700" dirty="0" smtClean="0">
                <a:latin typeface="Gill Sans" charset="0"/>
                <a:sym typeface="Gill Sans" charset="0"/>
              </a:rPr>
              <a:t> </a:t>
            </a:r>
            <a:r>
              <a:rPr lang="en-US" sz="700" dirty="0" err="1" smtClean="0">
                <a:latin typeface="Gill Sans" charset="0"/>
                <a:sym typeface="Gill Sans" charset="0"/>
              </a:rPr>
              <a:t>было</a:t>
            </a:r>
            <a:r>
              <a:rPr lang="en-US" sz="700" dirty="0" smtClean="0">
                <a:latin typeface="Gill Sans" charset="0"/>
                <a:sym typeface="Gill Sans" charset="0"/>
              </a:rPr>
              <a:t>, </a:t>
            </a:r>
            <a:r>
              <a:rPr lang="en-US" sz="700" dirty="0" err="1" smtClean="0">
                <a:latin typeface="Gill Sans" charset="0"/>
                <a:sym typeface="Gill Sans" charset="0"/>
              </a:rPr>
              <a:t>например</a:t>
            </a:r>
            <a:r>
              <a:rPr lang="en-US" sz="700" dirty="0" smtClean="0">
                <a:latin typeface="Gill Sans" charset="0"/>
                <a:sym typeface="Gill Sans" charset="0"/>
              </a:rPr>
              <a:t>, </a:t>
            </a:r>
            <a:r>
              <a:rPr lang="en-US" sz="700" dirty="0" err="1" smtClean="0">
                <a:latin typeface="Gill Sans" charset="0"/>
                <a:sym typeface="Gill Sans" charset="0"/>
              </a:rPr>
              <a:t>лет</a:t>
            </a:r>
            <a:r>
              <a:rPr lang="en-US" sz="700" dirty="0" smtClean="0">
                <a:latin typeface="Gill Sans" charset="0"/>
                <a:sym typeface="Gill Sans" charset="0"/>
              </a:rPr>
              <a:t> </a:t>
            </a:r>
            <a:r>
              <a:rPr lang="en-US" sz="700" dirty="0" err="1" smtClean="0">
                <a:latin typeface="Gill Sans" charset="0"/>
                <a:sym typeface="Gill Sans" charset="0"/>
              </a:rPr>
              <a:t>пять</a:t>
            </a:r>
            <a:r>
              <a:rPr lang="en-US" sz="700" dirty="0" smtClean="0">
                <a:latin typeface="Gill Sans" charset="0"/>
                <a:sym typeface="Gill Sans" charset="0"/>
              </a:rPr>
              <a:t> </a:t>
            </a:r>
            <a:r>
              <a:rPr lang="en-US" sz="700" dirty="0" err="1" smtClean="0">
                <a:latin typeface="Gill Sans" charset="0"/>
                <a:sym typeface="Gill Sans" charset="0"/>
              </a:rPr>
              <a:t>назад</a:t>
            </a:r>
            <a:r>
              <a:rPr lang="en-US" sz="700" dirty="0" smtClean="0">
                <a:latin typeface="Gill Sans" charset="0"/>
                <a:sym typeface="Gill Sans" charset="0"/>
              </a:rPr>
              <a:t>, </a:t>
            </a:r>
            <a:r>
              <a:rPr lang="en-US" sz="700" dirty="0" err="1" smtClean="0">
                <a:latin typeface="Gill Sans" charset="0"/>
                <a:sym typeface="Gill Sans" charset="0"/>
              </a:rPr>
              <a:t>ввиду</a:t>
            </a:r>
            <a:r>
              <a:rPr lang="en-US" sz="700" dirty="0" smtClean="0">
                <a:latin typeface="Gill Sans" charset="0"/>
                <a:sym typeface="Gill Sans" charset="0"/>
              </a:rPr>
              <a:t> </a:t>
            </a:r>
            <a:r>
              <a:rPr lang="en-US" sz="700" dirty="0" err="1" smtClean="0">
                <a:latin typeface="Gill Sans" charset="0"/>
                <a:sym typeface="Gill Sans" charset="0"/>
              </a:rPr>
              <a:t>того</a:t>
            </a:r>
            <a:r>
              <a:rPr lang="en-US" sz="700" dirty="0" smtClean="0">
                <a:latin typeface="Gill Sans" charset="0"/>
                <a:sym typeface="Gill Sans" charset="0"/>
              </a:rPr>
              <a:t>, </a:t>
            </a:r>
            <a:r>
              <a:rPr lang="en-US" sz="700" dirty="0" err="1" smtClean="0">
                <a:latin typeface="Gill Sans" charset="0"/>
                <a:sym typeface="Gill Sans" charset="0"/>
              </a:rPr>
              <a:t>что</a:t>
            </a:r>
            <a:r>
              <a:rPr lang="en-US" sz="700" dirty="0" smtClean="0">
                <a:latin typeface="Gill Sans" charset="0"/>
                <a:sym typeface="Gill Sans" charset="0"/>
              </a:rPr>
              <a:t> </a:t>
            </a:r>
            <a:r>
              <a:rPr lang="en-US" sz="700" dirty="0" err="1" smtClean="0">
                <a:latin typeface="Gill Sans" charset="0"/>
                <a:sym typeface="Gill Sans" charset="0"/>
              </a:rPr>
              <a:t>уровень</a:t>
            </a:r>
            <a:r>
              <a:rPr lang="en-US" sz="700" dirty="0" smtClean="0">
                <a:latin typeface="Gill Sans" charset="0"/>
                <a:sym typeface="Gill Sans" charset="0"/>
              </a:rPr>
              <a:t> </a:t>
            </a:r>
            <a:r>
              <a:rPr lang="en-US" sz="700" dirty="0" err="1" smtClean="0">
                <a:latin typeface="Gill Sans" charset="0"/>
                <a:sym typeface="Gill Sans" charset="0"/>
              </a:rPr>
              <a:t>эмуляции</a:t>
            </a:r>
            <a:r>
              <a:rPr lang="en-US" sz="700" dirty="0" smtClean="0">
                <a:latin typeface="Gill Sans" charset="0"/>
                <a:sym typeface="Gill Sans" charset="0"/>
              </a:rPr>
              <a:t> </a:t>
            </a:r>
            <a:r>
              <a:rPr lang="en-US" sz="700" dirty="0" err="1" smtClean="0">
                <a:latin typeface="Gill Sans" charset="0"/>
                <a:sym typeface="Gill Sans" charset="0"/>
              </a:rPr>
              <a:t>файлов</a:t>
            </a:r>
            <a:r>
              <a:rPr lang="en-US" sz="700" dirty="0" smtClean="0">
                <a:latin typeface="Gill Sans" charset="0"/>
                <a:sym typeface="Gill Sans" charset="0"/>
              </a:rPr>
              <a:t> </a:t>
            </a:r>
            <a:r>
              <a:rPr lang="en-US" sz="700" dirty="0" err="1" smtClean="0">
                <a:latin typeface="Gill Sans" charset="0"/>
                <a:sym typeface="Gill Sans" charset="0"/>
              </a:rPr>
              <a:t>достиг</a:t>
            </a:r>
            <a:r>
              <a:rPr lang="en-US" sz="700" dirty="0" smtClean="0">
                <a:latin typeface="Gill Sans" charset="0"/>
                <a:sym typeface="Gill Sans" charset="0"/>
              </a:rPr>
              <a:t> </a:t>
            </a:r>
            <a:r>
              <a:rPr lang="en-US" sz="700" dirty="0" err="1" smtClean="0">
                <a:latin typeface="Gill Sans" charset="0"/>
                <a:sym typeface="Gill Sans" charset="0"/>
              </a:rPr>
              <a:t>очень</a:t>
            </a:r>
            <a:r>
              <a:rPr lang="en-US" sz="700" dirty="0" smtClean="0">
                <a:latin typeface="Gill Sans" charset="0"/>
                <a:sym typeface="Gill Sans" charset="0"/>
              </a:rPr>
              <a:t> </a:t>
            </a:r>
            <a:r>
              <a:rPr lang="en-US" sz="700" dirty="0" err="1" smtClean="0">
                <a:latin typeface="Gill Sans" charset="0"/>
                <a:sym typeface="Gill Sans" charset="0"/>
              </a:rPr>
              <a:t>высокого</a:t>
            </a:r>
            <a:r>
              <a:rPr lang="en-US" sz="700" dirty="0" smtClean="0">
                <a:latin typeface="Gill Sans" charset="0"/>
                <a:sym typeface="Gill Sans" charset="0"/>
              </a:rPr>
              <a:t> </a:t>
            </a:r>
            <a:r>
              <a:rPr lang="en-US" sz="700" dirty="0" err="1" smtClean="0">
                <a:latin typeface="Gill Sans" charset="0"/>
                <a:sym typeface="Gill Sans" charset="0"/>
              </a:rPr>
              <a:t>уровня</a:t>
            </a:r>
            <a:r>
              <a:rPr lang="en-US" sz="700" dirty="0" smtClean="0">
                <a:latin typeface="Gill Sans" charset="0"/>
                <a:sym typeface="Gill Sans" charset="0"/>
              </a:rPr>
              <a:t>.</a:t>
            </a:r>
          </a:p>
          <a:p>
            <a:pPr>
              <a:lnSpc>
                <a:spcPct val="80000"/>
              </a:lnSpc>
              <a:spcBef>
                <a:spcPct val="0"/>
              </a:spcBef>
            </a:pPr>
            <a:r>
              <a:rPr lang="en-US" sz="700" dirty="0" err="1" smtClean="0">
                <a:latin typeface="Gill Sans" charset="0"/>
                <a:sym typeface="Gill Sans" charset="0"/>
              </a:rPr>
              <a:t>Virut</a:t>
            </a:r>
            <a:r>
              <a:rPr lang="en-US" sz="700" dirty="0" smtClean="0">
                <a:latin typeface="Gill Sans" charset="0"/>
                <a:sym typeface="Gill Sans" charset="0"/>
              </a:rPr>
              <a:t> — </a:t>
            </a:r>
            <a:r>
              <a:rPr lang="en-US" sz="700" dirty="0" err="1" smtClean="0">
                <a:latin typeface="Gill Sans" charset="0"/>
                <a:sym typeface="Gill Sans" charset="0"/>
              </a:rPr>
              <a:t>единственный</a:t>
            </a:r>
            <a:r>
              <a:rPr lang="en-US" sz="700" dirty="0" smtClean="0">
                <a:latin typeface="Gill Sans" charset="0"/>
                <a:sym typeface="Gill Sans" charset="0"/>
              </a:rPr>
              <a:t> </a:t>
            </a:r>
            <a:r>
              <a:rPr lang="en-US" sz="700" dirty="0" err="1" smtClean="0">
                <a:latin typeface="Gill Sans" charset="0"/>
                <a:sym typeface="Gill Sans" charset="0"/>
              </a:rPr>
              <a:t>вирус</a:t>
            </a:r>
            <a:r>
              <a:rPr lang="en-US" sz="700" dirty="0" smtClean="0">
                <a:latin typeface="Gill Sans" charset="0"/>
                <a:sym typeface="Gill Sans" charset="0"/>
              </a:rPr>
              <a:t>, </a:t>
            </a:r>
            <a:r>
              <a:rPr lang="en-US" sz="700" dirty="0" err="1" smtClean="0">
                <a:latin typeface="Gill Sans" charset="0"/>
                <a:sym typeface="Gill Sans" charset="0"/>
              </a:rPr>
              <a:t>который</a:t>
            </a:r>
            <a:r>
              <a:rPr lang="en-US" sz="700" dirty="0" smtClean="0">
                <a:latin typeface="Gill Sans" charset="0"/>
                <a:sym typeface="Gill Sans" charset="0"/>
              </a:rPr>
              <a:t> </a:t>
            </a:r>
            <a:r>
              <a:rPr lang="en-US" sz="700" dirty="0" err="1" smtClean="0">
                <a:latin typeface="Gill Sans" charset="0"/>
                <a:sym typeface="Gill Sans" charset="0"/>
              </a:rPr>
              <a:t>изменяется</a:t>
            </a:r>
            <a:r>
              <a:rPr lang="en-US" sz="700" dirty="0" smtClean="0">
                <a:latin typeface="Gill Sans" charset="0"/>
                <a:sym typeface="Gill Sans" charset="0"/>
              </a:rPr>
              <a:t> в </a:t>
            </a:r>
            <a:r>
              <a:rPr lang="en-US" sz="700" dirty="0" err="1" smtClean="0">
                <a:latin typeface="Gill Sans" charset="0"/>
                <a:sym typeface="Gill Sans" charset="0"/>
              </a:rPr>
              <a:t>среднем</a:t>
            </a:r>
            <a:r>
              <a:rPr lang="en-US" sz="700" dirty="0" smtClean="0">
                <a:latin typeface="Gill Sans" charset="0"/>
                <a:sym typeface="Gill Sans" charset="0"/>
              </a:rPr>
              <a:t> </a:t>
            </a:r>
            <a:r>
              <a:rPr lang="en-US" sz="700" dirty="0" err="1" smtClean="0">
                <a:latin typeface="Gill Sans" charset="0"/>
                <a:sym typeface="Gill Sans" charset="0"/>
              </a:rPr>
              <a:t>раз</a:t>
            </a:r>
            <a:r>
              <a:rPr lang="en-US" sz="700" dirty="0" smtClean="0">
                <a:latin typeface="Gill Sans" charset="0"/>
                <a:sym typeface="Gill Sans" charset="0"/>
              </a:rPr>
              <a:t> в </a:t>
            </a:r>
            <a:r>
              <a:rPr lang="en-US" sz="700" dirty="0" err="1" smtClean="0">
                <a:latin typeface="Gill Sans" charset="0"/>
                <a:sym typeface="Gill Sans" charset="0"/>
              </a:rPr>
              <a:t>неделю</a:t>
            </a:r>
            <a:r>
              <a:rPr lang="en-US" sz="700" dirty="0" smtClean="0">
                <a:latin typeface="Gill Sans" charset="0"/>
                <a:sym typeface="Gill Sans" charset="0"/>
              </a:rPr>
              <a:t>, </a:t>
            </a:r>
            <a:r>
              <a:rPr lang="en-US" sz="700" dirty="0" err="1" smtClean="0">
                <a:latin typeface="Gill Sans" charset="0"/>
                <a:sym typeface="Gill Sans" charset="0"/>
              </a:rPr>
              <a:t>что</a:t>
            </a:r>
            <a:r>
              <a:rPr lang="en-US" sz="700" dirty="0" smtClean="0">
                <a:latin typeface="Gill Sans" charset="0"/>
                <a:sym typeface="Gill Sans" charset="0"/>
              </a:rPr>
              <a:t> </a:t>
            </a:r>
            <a:r>
              <a:rPr lang="en-US" sz="700" dirty="0" err="1" smtClean="0">
                <a:latin typeface="Gill Sans" charset="0"/>
                <a:sym typeface="Gill Sans" charset="0"/>
              </a:rPr>
              <a:t>говорит</a:t>
            </a:r>
            <a:r>
              <a:rPr lang="en-US" sz="700" dirty="0" smtClean="0">
                <a:latin typeface="Gill Sans" charset="0"/>
                <a:sym typeface="Gill Sans" charset="0"/>
              </a:rPr>
              <a:t> о </a:t>
            </a:r>
            <a:r>
              <a:rPr lang="en-US" sz="700" dirty="0" err="1" smtClean="0">
                <a:latin typeface="Gill Sans" charset="0"/>
                <a:sym typeface="Gill Sans" charset="0"/>
              </a:rPr>
              <a:t>том</a:t>
            </a:r>
            <a:r>
              <a:rPr lang="en-US" sz="700" dirty="0" smtClean="0">
                <a:latin typeface="Gill Sans" charset="0"/>
                <a:sym typeface="Gill Sans" charset="0"/>
              </a:rPr>
              <a:t>, </a:t>
            </a:r>
            <a:r>
              <a:rPr lang="en-US" sz="700" dirty="0" err="1" smtClean="0">
                <a:latin typeface="Gill Sans" charset="0"/>
                <a:sym typeface="Gill Sans" charset="0"/>
              </a:rPr>
              <a:t>что</a:t>
            </a:r>
            <a:r>
              <a:rPr lang="en-US" sz="700" dirty="0" smtClean="0">
                <a:latin typeface="Gill Sans" charset="0"/>
                <a:sym typeface="Gill Sans" charset="0"/>
              </a:rPr>
              <a:t> </a:t>
            </a:r>
            <a:r>
              <a:rPr lang="en-US" sz="700" dirty="0" err="1" smtClean="0">
                <a:latin typeface="Gill Sans" charset="0"/>
                <a:sym typeface="Gill Sans" charset="0"/>
              </a:rPr>
              <a:t>его</a:t>
            </a:r>
            <a:r>
              <a:rPr lang="en-US" sz="700" dirty="0" smtClean="0">
                <a:latin typeface="Gill Sans" charset="0"/>
                <a:sym typeface="Gill Sans" charset="0"/>
              </a:rPr>
              <a:t> </a:t>
            </a:r>
            <a:r>
              <a:rPr lang="en-US" sz="700" dirty="0" err="1" smtClean="0">
                <a:latin typeface="Gill Sans" charset="0"/>
                <a:sym typeface="Gill Sans" charset="0"/>
              </a:rPr>
              <a:t>разработчики</a:t>
            </a:r>
            <a:r>
              <a:rPr lang="en-US" sz="700" dirty="0" smtClean="0">
                <a:latin typeface="Gill Sans" charset="0"/>
                <a:sym typeface="Gill Sans" charset="0"/>
              </a:rPr>
              <a:t> </a:t>
            </a:r>
            <a:r>
              <a:rPr lang="en-US" sz="700" dirty="0" err="1" smtClean="0">
                <a:latin typeface="Gill Sans" charset="0"/>
                <a:sym typeface="Gill Sans" charset="0"/>
              </a:rPr>
              <a:t>непрерывно</a:t>
            </a:r>
            <a:r>
              <a:rPr lang="en-US" sz="700" dirty="0" smtClean="0">
                <a:latin typeface="Gill Sans" charset="0"/>
                <a:sym typeface="Gill Sans" charset="0"/>
              </a:rPr>
              <a:t> </a:t>
            </a:r>
            <a:r>
              <a:rPr lang="en-US" sz="700" dirty="0" err="1" smtClean="0">
                <a:latin typeface="Gill Sans" charset="0"/>
                <a:sym typeface="Gill Sans" charset="0"/>
              </a:rPr>
              <a:t>следят</a:t>
            </a:r>
            <a:r>
              <a:rPr lang="en-US" sz="700" dirty="0" smtClean="0">
                <a:latin typeface="Gill Sans" charset="0"/>
                <a:sym typeface="Gill Sans" charset="0"/>
              </a:rPr>
              <a:t> </a:t>
            </a:r>
            <a:r>
              <a:rPr lang="en-US" sz="700" dirty="0" err="1" smtClean="0">
                <a:latin typeface="Gill Sans" charset="0"/>
                <a:sym typeface="Gill Sans" charset="0"/>
              </a:rPr>
              <a:t>за</a:t>
            </a:r>
            <a:r>
              <a:rPr lang="en-US" sz="700" dirty="0" smtClean="0">
                <a:latin typeface="Gill Sans" charset="0"/>
                <a:sym typeface="Gill Sans" charset="0"/>
              </a:rPr>
              <a:t> </a:t>
            </a:r>
            <a:r>
              <a:rPr lang="en-US" sz="700" dirty="0" err="1" smtClean="0">
                <a:latin typeface="Gill Sans" charset="0"/>
                <a:sym typeface="Gill Sans" charset="0"/>
              </a:rPr>
              <a:t>состоянием</a:t>
            </a:r>
            <a:r>
              <a:rPr lang="en-US" sz="700" dirty="0" smtClean="0">
                <a:latin typeface="Gill Sans" charset="0"/>
                <a:sym typeface="Gill Sans" charset="0"/>
              </a:rPr>
              <a:t> </a:t>
            </a:r>
            <a:r>
              <a:rPr lang="en-US" sz="700" dirty="0" err="1" smtClean="0">
                <a:latin typeface="Gill Sans" charset="0"/>
                <a:sym typeface="Gill Sans" charset="0"/>
              </a:rPr>
              <a:t>баз</a:t>
            </a:r>
            <a:r>
              <a:rPr lang="en-US" sz="700" dirty="0" smtClean="0">
                <a:latin typeface="Gill Sans" charset="0"/>
                <a:sym typeface="Gill Sans" charset="0"/>
              </a:rPr>
              <a:t> </a:t>
            </a:r>
            <a:r>
              <a:rPr lang="en-US" sz="700" dirty="0" err="1" smtClean="0">
                <a:latin typeface="Gill Sans" charset="0"/>
                <a:sym typeface="Gill Sans" charset="0"/>
              </a:rPr>
              <a:t>антивирусов</a:t>
            </a:r>
            <a:r>
              <a:rPr lang="en-US" sz="700" dirty="0" smtClean="0">
                <a:latin typeface="Gill Sans" charset="0"/>
                <a:sym typeface="Gill Sans" charset="0"/>
              </a:rPr>
              <a:t> и </a:t>
            </a:r>
            <a:r>
              <a:rPr lang="en-US" sz="700" dirty="0" err="1" smtClean="0">
                <a:latin typeface="Gill Sans" charset="0"/>
                <a:sym typeface="Gill Sans" charset="0"/>
              </a:rPr>
              <a:t>немедленно</a:t>
            </a:r>
            <a:r>
              <a:rPr lang="en-US" sz="700" dirty="0" smtClean="0">
                <a:latin typeface="Gill Sans" charset="0"/>
                <a:sym typeface="Gill Sans" charset="0"/>
              </a:rPr>
              <a:t> </a:t>
            </a:r>
            <a:r>
              <a:rPr lang="en-US" sz="700" dirty="0" err="1" smtClean="0">
                <a:latin typeface="Gill Sans" charset="0"/>
                <a:sym typeface="Gill Sans" charset="0"/>
              </a:rPr>
              <a:t>реагируют</a:t>
            </a:r>
            <a:r>
              <a:rPr lang="en-US" sz="700" dirty="0" smtClean="0">
                <a:latin typeface="Gill Sans" charset="0"/>
                <a:sym typeface="Gill Sans" charset="0"/>
              </a:rPr>
              <a:t> </a:t>
            </a:r>
            <a:r>
              <a:rPr lang="en-US" sz="700" dirty="0" err="1" smtClean="0">
                <a:latin typeface="Gill Sans" charset="0"/>
                <a:sym typeface="Gill Sans" charset="0"/>
              </a:rPr>
              <a:t>на</a:t>
            </a:r>
            <a:r>
              <a:rPr lang="en-US" sz="700" dirty="0" smtClean="0">
                <a:latin typeface="Gill Sans" charset="0"/>
                <a:sym typeface="Gill Sans" charset="0"/>
              </a:rPr>
              <a:t> </a:t>
            </a:r>
            <a:r>
              <a:rPr lang="en-US" sz="700" dirty="0" err="1" smtClean="0">
                <a:latin typeface="Gill Sans" charset="0"/>
                <a:sym typeface="Gill Sans" charset="0"/>
              </a:rPr>
              <a:t>появление</a:t>
            </a:r>
            <a:r>
              <a:rPr lang="en-US" sz="700" dirty="0" smtClean="0">
                <a:latin typeface="Gill Sans" charset="0"/>
                <a:sym typeface="Gill Sans" charset="0"/>
              </a:rPr>
              <a:t> </a:t>
            </a:r>
            <a:r>
              <a:rPr lang="en-US" sz="700" dirty="0" err="1" smtClean="0">
                <a:latin typeface="Gill Sans" charset="0"/>
                <a:sym typeface="Gill Sans" charset="0"/>
              </a:rPr>
              <a:t>соответствующих</a:t>
            </a:r>
            <a:r>
              <a:rPr lang="en-US" sz="700" dirty="0" smtClean="0">
                <a:latin typeface="Gill Sans" charset="0"/>
                <a:sym typeface="Gill Sans" charset="0"/>
              </a:rPr>
              <a:t> </a:t>
            </a:r>
            <a:r>
              <a:rPr lang="en-US" sz="700" dirty="0" err="1" smtClean="0">
                <a:latin typeface="Gill Sans" charset="0"/>
                <a:sym typeface="Gill Sans" charset="0"/>
              </a:rPr>
              <a:t>сигнатур</a:t>
            </a:r>
            <a:r>
              <a:rPr lang="en-US" sz="700" dirty="0" smtClean="0">
                <a:latin typeface="Gill Sans" charset="0"/>
                <a:sym typeface="Gill Sans" charset="0"/>
              </a:rPr>
              <a:t> — </a:t>
            </a:r>
            <a:r>
              <a:rPr lang="en-US" sz="700" dirty="0" err="1" smtClean="0">
                <a:latin typeface="Gill Sans" charset="0"/>
                <a:sym typeface="Gill Sans" charset="0"/>
              </a:rPr>
              <a:t>обновляют</a:t>
            </a:r>
            <a:r>
              <a:rPr lang="en-US" sz="700" dirty="0" smtClean="0">
                <a:latin typeface="Gill Sans" charset="0"/>
                <a:sym typeface="Gill Sans" charset="0"/>
              </a:rPr>
              <a:t> </a:t>
            </a:r>
            <a:r>
              <a:rPr lang="en-US" sz="700" dirty="0" err="1" smtClean="0">
                <a:latin typeface="Gill Sans" charset="0"/>
                <a:sym typeface="Gill Sans" charset="0"/>
              </a:rPr>
              <a:t>вирус</a:t>
            </a:r>
            <a:r>
              <a:rPr lang="en-US" sz="700" dirty="0" smtClean="0">
                <a:latin typeface="Gill Sans" charset="0"/>
                <a:sym typeface="Gill Sans" charset="0"/>
              </a:rPr>
              <a:t>, </a:t>
            </a:r>
            <a:r>
              <a:rPr lang="en-US" sz="700" dirty="0" err="1" smtClean="0">
                <a:latin typeface="Gill Sans" charset="0"/>
                <a:sym typeface="Gill Sans" charset="0"/>
              </a:rPr>
              <a:t>чтобы</a:t>
            </a:r>
            <a:r>
              <a:rPr lang="en-US" sz="700" dirty="0" smtClean="0">
                <a:latin typeface="Gill Sans" charset="0"/>
                <a:sym typeface="Gill Sans" charset="0"/>
              </a:rPr>
              <a:t> </a:t>
            </a:r>
            <a:r>
              <a:rPr lang="en-US" sz="700" dirty="0" err="1" smtClean="0">
                <a:latin typeface="Gill Sans" charset="0"/>
                <a:sym typeface="Gill Sans" charset="0"/>
              </a:rPr>
              <a:t>сбить</a:t>
            </a:r>
            <a:r>
              <a:rPr lang="en-US" sz="700" dirty="0" smtClean="0">
                <a:latin typeface="Gill Sans" charset="0"/>
                <a:sym typeface="Gill Sans" charset="0"/>
              </a:rPr>
              <a:t> </a:t>
            </a:r>
            <a:r>
              <a:rPr lang="en-US" sz="700" dirty="0" err="1" smtClean="0">
                <a:latin typeface="Gill Sans" charset="0"/>
                <a:sym typeface="Gill Sans" charset="0"/>
              </a:rPr>
              <a:t>его</a:t>
            </a:r>
            <a:r>
              <a:rPr lang="en-US" sz="700" dirty="0" smtClean="0">
                <a:latin typeface="Gill Sans" charset="0"/>
                <a:sym typeface="Gill Sans" charset="0"/>
              </a:rPr>
              <a:t> </a:t>
            </a:r>
            <a:r>
              <a:rPr lang="en-US" sz="700" dirty="0" err="1" smtClean="0">
                <a:latin typeface="Gill Sans" charset="0"/>
                <a:sym typeface="Gill Sans" charset="0"/>
              </a:rPr>
              <a:t>детектирование</a:t>
            </a:r>
            <a:r>
              <a:rPr lang="en-US" sz="700" dirty="0" smtClean="0">
                <a:latin typeface="Gill Sans" charset="0"/>
                <a:sym typeface="Gill Sans" charset="0"/>
              </a:rPr>
              <a:t>. </a:t>
            </a:r>
            <a:r>
              <a:rPr lang="en-US" sz="700" dirty="0" err="1" smtClean="0">
                <a:latin typeface="Gill Sans" charset="0"/>
                <a:sym typeface="Gill Sans" charset="0"/>
              </a:rPr>
              <a:t>Что</a:t>
            </a:r>
            <a:r>
              <a:rPr lang="en-US" sz="700" dirty="0" smtClean="0">
                <a:latin typeface="Gill Sans" charset="0"/>
                <a:sym typeface="Gill Sans" charset="0"/>
              </a:rPr>
              <a:t> </a:t>
            </a:r>
            <a:r>
              <a:rPr lang="en-US" sz="700" dirty="0" err="1" smtClean="0">
                <a:latin typeface="Gill Sans" charset="0"/>
                <a:sym typeface="Gill Sans" charset="0"/>
              </a:rPr>
              <a:t>интересно</a:t>
            </a:r>
            <a:r>
              <a:rPr lang="en-US" sz="700" dirty="0" smtClean="0">
                <a:latin typeface="Gill Sans" charset="0"/>
                <a:sym typeface="Gill Sans" charset="0"/>
              </a:rPr>
              <a:t>, </a:t>
            </a:r>
            <a:r>
              <a:rPr lang="en-US" sz="700" dirty="0" err="1" smtClean="0">
                <a:latin typeface="Gill Sans" charset="0"/>
                <a:sym typeface="Gill Sans" charset="0"/>
              </a:rPr>
              <a:t>очень</a:t>
            </a:r>
            <a:r>
              <a:rPr lang="en-US" sz="700" dirty="0" smtClean="0">
                <a:latin typeface="Gill Sans" charset="0"/>
                <a:sym typeface="Gill Sans" charset="0"/>
              </a:rPr>
              <a:t> </a:t>
            </a:r>
            <a:r>
              <a:rPr lang="en-US" sz="700" dirty="0" err="1" smtClean="0">
                <a:latin typeface="Gill Sans" charset="0"/>
                <a:sym typeface="Gill Sans" charset="0"/>
              </a:rPr>
              <a:t>грамотно</a:t>
            </a:r>
            <a:r>
              <a:rPr lang="en-US" sz="700" dirty="0" smtClean="0">
                <a:latin typeface="Gill Sans" charset="0"/>
                <a:sym typeface="Gill Sans" charset="0"/>
              </a:rPr>
              <a:t> </a:t>
            </a:r>
            <a:r>
              <a:rPr lang="en-US" sz="700" dirty="0" err="1" smtClean="0">
                <a:latin typeface="Gill Sans" charset="0"/>
                <a:sym typeface="Gill Sans" charset="0"/>
              </a:rPr>
              <a:t>продуман</a:t>
            </a:r>
            <a:r>
              <a:rPr lang="en-US" sz="700" dirty="0" smtClean="0">
                <a:latin typeface="Gill Sans" charset="0"/>
                <a:sym typeface="Gill Sans" charset="0"/>
              </a:rPr>
              <a:t> </a:t>
            </a:r>
            <a:r>
              <a:rPr lang="en-US" sz="700" dirty="0" err="1" smtClean="0">
                <a:latin typeface="Gill Sans" charset="0"/>
                <a:sym typeface="Gill Sans" charset="0"/>
              </a:rPr>
              <a:t>способ</a:t>
            </a:r>
            <a:r>
              <a:rPr lang="en-US" sz="700" dirty="0" smtClean="0">
                <a:latin typeface="Gill Sans" charset="0"/>
                <a:sym typeface="Gill Sans" charset="0"/>
              </a:rPr>
              <a:t> </a:t>
            </a:r>
            <a:r>
              <a:rPr lang="en-US" sz="700" dirty="0" err="1" smtClean="0">
                <a:latin typeface="Gill Sans" charset="0"/>
                <a:sym typeface="Gill Sans" charset="0"/>
              </a:rPr>
              <a:t>обновления</a:t>
            </a:r>
            <a:r>
              <a:rPr lang="en-US" sz="700" dirty="0" smtClean="0">
                <a:latin typeface="Gill Sans" charset="0"/>
                <a:sym typeface="Gill Sans" charset="0"/>
              </a:rPr>
              <a:t> </a:t>
            </a:r>
            <a:r>
              <a:rPr lang="en-US" sz="700" dirty="0" err="1" smtClean="0">
                <a:latin typeface="Gill Sans" charset="0"/>
                <a:sym typeface="Gill Sans" charset="0"/>
              </a:rPr>
              <a:t>версии</a:t>
            </a:r>
            <a:r>
              <a:rPr lang="en-US" sz="700" dirty="0" smtClean="0">
                <a:latin typeface="Gill Sans" charset="0"/>
                <a:sym typeface="Gill Sans" charset="0"/>
              </a:rPr>
              <a:t> </a:t>
            </a:r>
            <a:r>
              <a:rPr lang="en-US" sz="700" dirty="0" err="1" smtClean="0">
                <a:latin typeface="Gill Sans" charset="0"/>
                <a:sym typeface="Gill Sans" charset="0"/>
              </a:rPr>
              <a:t>зловреда</a:t>
            </a:r>
            <a:r>
              <a:rPr lang="en-US" sz="700" dirty="0" smtClean="0">
                <a:latin typeface="Gill Sans" charset="0"/>
                <a:sym typeface="Gill Sans" charset="0"/>
              </a:rPr>
              <a:t> — с </a:t>
            </a:r>
            <a:r>
              <a:rPr lang="en-US" sz="700" dirty="0" err="1" smtClean="0">
                <a:latin typeface="Gill Sans" charset="0"/>
                <a:sym typeface="Gill Sans" charset="0"/>
              </a:rPr>
              <a:t>помощью</a:t>
            </a:r>
            <a:r>
              <a:rPr lang="en-US" sz="700" dirty="0" smtClean="0">
                <a:latin typeface="Gill Sans" charset="0"/>
                <a:sym typeface="Gill Sans" charset="0"/>
              </a:rPr>
              <a:t> </a:t>
            </a:r>
            <a:r>
              <a:rPr lang="en-US" sz="700" dirty="0" err="1" smtClean="0">
                <a:latin typeface="Gill Sans" charset="0"/>
                <a:sym typeface="Gill Sans" charset="0"/>
              </a:rPr>
              <a:t>инфицированных</a:t>
            </a:r>
            <a:r>
              <a:rPr lang="en-US" sz="700" dirty="0" smtClean="0">
                <a:latin typeface="Gill Sans" charset="0"/>
                <a:sym typeface="Gill Sans" charset="0"/>
              </a:rPr>
              <a:t> html </a:t>
            </a:r>
            <a:r>
              <a:rPr lang="en-US" sz="700" dirty="0" err="1" smtClean="0">
                <a:latin typeface="Gill Sans" charset="0"/>
                <a:sym typeface="Gill Sans" charset="0"/>
              </a:rPr>
              <a:t>файлов</a:t>
            </a:r>
            <a:r>
              <a:rPr lang="en-US" sz="700" dirty="0" smtClean="0">
                <a:latin typeface="Gill Sans" charset="0"/>
                <a:sym typeface="Gill Sans" charset="0"/>
              </a:rPr>
              <a:t>.</a:t>
            </a:r>
          </a:p>
          <a:p>
            <a:pPr>
              <a:lnSpc>
                <a:spcPct val="80000"/>
              </a:lnSpc>
              <a:spcBef>
                <a:spcPct val="0"/>
              </a:spcBef>
            </a:pPr>
            <a:endParaRPr lang="en-US" sz="700" dirty="0" smtClean="0">
              <a:latin typeface="Gill Sans" charset="0"/>
              <a:sym typeface="Gill Sans" charset="0"/>
            </a:endParaRPr>
          </a:p>
          <a:p>
            <a:pPr>
              <a:lnSpc>
                <a:spcPct val="80000"/>
              </a:lnSpc>
              <a:spcBef>
                <a:spcPct val="0"/>
              </a:spcBef>
            </a:pPr>
            <a:r>
              <a:rPr lang="en-US" sz="700" dirty="0" err="1" smtClean="0">
                <a:latin typeface="Gill Sans" charset="0"/>
                <a:sym typeface="Gill Sans" charset="0"/>
              </a:rPr>
              <a:t>Как</a:t>
            </a:r>
            <a:r>
              <a:rPr lang="en-US" sz="700" dirty="0" smtClean="0">
                <a:latin typeface="Gill Sans" charset="0"/>
                <a:sym typeface="Gill Sans" charset="0"/>
              </a:rPr>
              <a:t> </a:t>
            </a:r>
            <a:r>
              <a:rPr lang="en-US" sz="700" dirty="0" err="1" smtClean="0">
                <a:latin typeface="Gill Sans" charset="0"/>
                <a:sym typeface="Gill Sans" charset="0"/>
              </a:rPr>
              <a:t>известно</a:t>
            </a:r>
            <a:r>
              <a:rPr lang="en-US" sz="700" dirty="0" smtClean="0">
                <a:latin typeface="Gill Sans" charset="0"/>
                <a:sym typeface="Gill Sans" charset="0"/>
              </a:rPr>
              <a:t>, </a:t>
            </a:r>
            <a:r>
              <a:rPr lang="en-US" sz="700" dirty="0" err="1" smtClean="0">
                <a:latin typeface="Gill Sans" charset="0"/>
                <a:sym typeface="Gill Sans" charset="0"/>
              </a:rPr>
              <a:t>подавляющее</a:t>
            </a:r>
            <a:r>
              <a:rPr lang="en-US" sz="700" dirty="0" smtClean="0">
                <a:latin typeface="Gill Sans" charset="0"/>
                <a:sym typeface="Gill Sans" charset="0"/>
              </a:rPr>
              <a:t> </a:t>
            </a:r>
            <a:r>
              <a:rPr lang="en-US" sz="700" dirty="0" err="1" smtClean="0">
                <a:latin typeface="Gill Sans" charset="0"/>
                <a:sym typeface="Gill Sans" charset="0"/>
              </a:rPr>
              <a:t>большинство</a:t>
            </a:r>
            <a:r>
              <a:rPr lang="en-US" sz="700" dirty="0" smtClean="0">
                <a:latin typeface="Gill Sans" charset="0"/>
                <a:sym typeface="Gill Sans" charset="0"/>
              </a:rPr>
              <a:t> </a:t>
            </a:r>
            <a:r>
              <a:rPr lang="en-US" sz="700" dirty="0" err="1" smtClean="0">
                <a:latin typeface="Gill Sans" charset="0"/>
                <a:sym typeface="Gill Sans" charset="0"/>
              </a:rPr>
              <a:t>зловредов</a:t>
            </a:r>
            <a:r>
              <a:rPr lang="en-US" sz="700" dirty="0" smtClean="0">
                <a:latin typeface="Gill Sans" charset="0"/>
                <a:sym typeface="Gill Sans" charset="0"/>
              </a:rPr>
              <a:t> </a:t>
            </a:r>
            <a:r>
              <a:rPr lang="en-US" sz="700" dirty="0" err="1" smtClean="0">
                <a:latin typeface="Gill Sans" charset="0"/>
                <a:sym typeface="Gill Sans" charset="0"/>
              </a:rPr>
              <a:t>создаются</a:t>
            </a:r>
            <a:r>
              <a:rPr lang="en-US" sz="700" dirty="0" smtClean="0">
                <a:latin typeface="Gill Sans" charset="0"/>
                <a:sym typeface="Gill Sans" charset="0"/>
              </a:rPr>
              <a:t> </a:t>
            </a:r>
            <a:r>
              <a:rPr lang="en-US" sz="700" dirty="0" err="1" smtClean="0">
                <a:latin typeface="Gill Sans" charset="0"/>
                <a:sym typeface="Gill Sans" charset="0"/>
              </a:rPr>
              <a:t>исключительно</a:t>
            </a:r>
            <a:r>
              <a:rPr lang="en-US" sz="700" dirty="0" smtClean="0">
                <a:latin typeface="Gill Sans" charset="0"/>
                <a:sym typeface="Gill Sans" charset="0"/>
              </a:rPr>
              <a:t> </a:t>
            </a:r>
            <a:r>
              <a:rPr lang="en-US" sz="700" dirty="0" err="1" smtClean="0">
                <a:latin typeface="Gill Sans" charset="0"/>
                <a:sym typeface="Gill Sans" charset="0"/>
              </a:rPr>
              <a:t>ради</a:t>
            </a:r>
            <a:r>
              <a:rPr lang="en-US" sz="700" dirty="0" smtClean="0">
                <a:latin typeface="Gill Sans" charset="0"/>
                <a:sym typeface="Gill Sans" charset="0"/>
              </a:rPr>
              <a:t> </a:t>
            </a:r>
            <a:r>
              <a:rPr lang="en-US" sz="700" dirty="0" err="1" smtClean="0">
                <a:latin typeface="Gill Sans" charset="0"/>
                <a:sym typeface="Gill Sans" charset="0"/>
              </a:rPr>
              <a:t>извлечения</a:t>
            </a:r>
            <a:r>
              <a:rPr lang="en-US" sz="700" dirty="0" smtClean="0">
                <a:latin typeface="Gill Sans" charset="0"/>
                <a:sym typeface="Gill Sans" charset="0"/>
              </a:rPr>
              <a:t> </a:t>
            </a:r>
            <a:r>
              <a:rPr lang="en-US" sz="700" dirty="0" err="1" smtClean="0">
                <a:latin typeface="Gill Sans" charset="0"/>
                <a:sym typeface="Gill Sans" charset="0"/>
              </a:rPr>
              <a:t>выгоды</a:t>
            </a:r>
            <a:r>
              <a:rPr lang="en-US" sz="700" dirty="0" smtClean="0">
                <a:latin typeface="Gill Sans" charset="0"/>
                <a:sym typeface="Gill Sans" charset="0"/>
              </a:rPr>
              <a:t>. </a:t>
            </a:r>
            <a:r>
              <a:rPr lang="en-US" sz="700" dirty="0" err="1" smtClean="0">
                <a:latin typeface="Gill Sans" charset="0"/>
                <a:sym typeface="Gill Sans" charset="0"/>
              </a:rPr>
              <a:t>Так</a:t>
            </a:r>
            <a:r>
              <a:rPr lang="en-US" sz="700" dirty="0" smtClean="0">
                <a:latin typeface="Gill Sans" charset="0"/>
                <a:sym typeface="Gill Sans" charset="0"/>
              </a:rPr>
              <a:t> </a:t>
            </a:r>
            <a:r>
              <a:rPr lang="en-US" sz="700" dirty="0" err="1" smtClean="0">
                <a:latin typeface="Gill Sans" charset="0"/>
                <a:sym typeface="Gill Sans" charset="0"/>
              </a:rPr>
              <a:t>вот</a:t>
            </a:r>
            <a:r>
              <a:rPr lang="en-US" sz="700" dirty="0" smtClean="0">
                <a:latin typeface="Gill Sans" charset="0"/>
                <a:sym typeface="Gill Sans" charset="0"/>
              </a:rPr>
              <a:t> — </a:t>
            </a:r>
            <a:r>
              <a:rPr lang="en-US" sz="700" dirty="0" err="1" smtClean="0">
                <a:latin typeface="Gill Sans" charset="0"/>
                <a:sym typeface="Gill Sans" charset="0"/>
              </a:rPr>
              <a:t>Virut</a:t>
            </a:r>
            <a:r>
              <a:rPr lang="en-US" sz="700" dirty="0" smtClean="0">
                <a:latin typeface="Gill Sans" charset="0"/>
                <a:sym typeface="Gill Sans" charset="0"/>
              </a:rPr>
              <a:t> </a:t>
            </a:r>
            <a:r>
              <a:rPr lang="en-US" sz="700" dirty="0" err="1" smtClean="0">
                <a:latin typeface="Gill Sans" charset="0"/>
                <a:sym typeface="Gill Sans" charset="0"/>
              </a:rPr>
              <a:t>не</a:t>
            </a:r>
            <a:r>
              <a:rPr lang="en-US" sz="700" dirty="0" smtClean="0">
                <a:latin typeface="Gill Sans" charset="0"/>
                <a:sym typeface="Gill Sans" charset="0"/>
              </a:rPr>
              <a:t> </a:t>
            </a:r>
            <a:r>
              <a:rPr lang="en-US" sz="700" dirty="0" err="1" smtClean="0">
                <a:latin typeface="Gill Sans" charset="0"/>
                <a:sym typeface="Gill Sans" charset="0"/>
              </a:rPr>
              <a:t>стал</a:t>
            </a:r>
            <a:r>
              <a:rPr lang="en-US" sz="700" dirty="0" smtClean="0">
                <a:latin typeface="Gill Sans" charset="0"/>
                <a:sym typeface="Gill Sans" charset="0"/>
              </a:rPr>
              <a:t> </a:t>
            </a:r>
            <a:r>
              <a:rPr lang="en-US" sz="700" dirty="0" err="1" smtClean="0">
                <a:latin typeface="Gill Sans" charset="0"/>
                <a:sym typeface="Gill Sans" charset="0"/>
              </a:rPr>
              <a:t>исключением</a:t>
            </a:r>
            <a:r>
              <a:rPr lang="en-US" sz="700" dirty="0" smtClean="0">
                <a:latin typeface="Gill Sans" charset="0"/>
                <a:sym typeface="Gill Sans" charset="0"/>
              </a:rPr>
              <a:t>. </a:t>
            </a:r>
            <a:r>
              <a:rPr lang="en-US" sz="700" dirty="0" err="1" smtClean="0">
                <a:latin typeface="Gill Sans" charset="0"/>
                <a:sym typeface="Gill Sans" charset="0"/>
              </a:rPr>
              <a:t>По</a:t>
            </a:r>
            <a:r>
              <a:rPr lang="en-US" sz="700" dirty="0" smtClean="0">
                <a:latin typeface="Gill Sans" charset="0"/>
                <a:sym typeface="Gill Sans" charset="0"/>
              </a:rPr>
              <a:t> </a:t>
            </a:r>
            <a:r>
              <a:rPr lang="en-US" sz="700" dirty="0" err="1" smtClean="0">
                <a:latin typeface="Gill Sans" charset="0"/>
                <a:sym typeface="Gill Sans" charset="0"/>
              </a:rPr>
              <a:t>сути</a:t>
            </a:r>
            <a:r>
              <a:rPr lang="en-US" sz="700" dirty="0" smtClean="0">
                <a:latin typeface="Gill Sans" charset="0"/>
                <a:sym typeface="Gill Sans" charset="0"/>
              </a:rPr>
              <a:t> — </a:t>
            </a:r>
            <a:r>
              <a:rPr lang="en-US" sz="700" dirty="0" err="1" smtClean="0">
                <a:latin typeface="Gill Sans" charset="0"/>
                <a:sym typeface="Gill Sans" charset="0"/>
              </a:rPr>
              <a:t>это</a:t>
            </a:r>
            <a:r>
              <a:rPr lang="en-US" sz="700" dirty="0" smtClean="0">
                <a:latin typeface="Gill Sans" charset="0"/>
                <a:sym typeface="Gill Sans" charset="0"/>
              </a:rPr>
              <a:t> Backdoor, </a:t>
            </a:r>
            <a:r>
              <a:rPr lang="en-US" sz="700" dirty="0" err="1" smtClean="0">
                <a:latin typeface="Gill Sans" charset="0"/>
                <a:sym typeface="Gill Sans" charset="0"/>
              </a:rPr>
              <a:t>который</a:t>
            </a:r>
            <a:r>
              <a:rPr lang="en-US" sz="700" dirty="0" smtClean="0">
                <a:latin typeface="Gill Sans" charset="0"/>
                <a:sym typeface="Gill Sans" charset="0"/>
              </a:rPr>
              <a:t> </a:t>
            </a:r>
            <a:r>
              <a:rPr lang="en-US" sz="700" dirty="0" err="1" smtClean="0">
                <a:latin typeface="Gill Sans" charset="0"/>
                <a:sym typeface="Gill Sans" charset="0"/>
              </a:rPr>
              <a:t>вначале</a:t>
            </a:r>
            <a:r>
              <a:rPr lang="en-US" sz="700" dirty="0" smtClean="0">
                <a:latin typeface="Gill Sans" charset="0"/>
                <a:sym typeface="Gill Sans" charset="0"/>
              </a:rPr>
              <a:t> </a:t>
            </a:r>
            <a:r>
              <a:rPr lang="en-US" sz="700" dirty="0" err="1" smtClean="0">
                <a:latin typeface="Gill Sans" charset="0"/>
                <a:sym typeface="Gill Sans" charset="0"/>
              </a:rPr>
              <a:t>пытается</a:t>
            </a:r>
            <a:r>
              <a:rPr lang="en-US" sz="700" dirty="0" smtClean="0">
                <a:latin typeface="Gill Sans" charset="0"/>
                <a:sym typeface="Gill Sans" charset="0"/>
              </a:rPr>
              <a:t> </a:t>
            </a:r>
            <a:r>
              <a:rPr lang="en-US" sz="700" dirty="0" err="1" smtClean="0">
                <a:latin typeface="Gill Sans" charset="0"/>
                <a:sym typeface="Gill Sans" charset="0"/>
              </a:rPr>
              <a:t>внедриться</a:t>
            </a:r>
            <a:r>
              <a:rPr lang="en-US" sz="700" dirty="0" smtClean="0">
                <a:latin typeface="Gill Sans" charset="0"/>
                <a:sym typeface="Gill Sans" charset="0"/>
              </a:rPr>
              <a:t> в </a:t>
            </a:r>
            <a:r>
              <a:rPr lang="en-US" sz="700" dirty="0" err="1" smtClean="0">
                <a:latin typeface="Gill Sans" charset="0"/>
                <a:sym typeface="Gill Sans" charset="0"/>
              </a:rPr>
              <a:t>адресное</a:t>
            </a:r>
            <a:r>
              <a:rPr lang="en-US" sz="700" dirty="0" smtClean="0">
                <a:latin typeface="Gill Sans" charset="0"/>
                <a:sym typeface="Gill Sans" charset="0"/>
              </a:rPr>
              <a:t> </a:t>
            </a:r>
            <a:r>
              <a:rPr lang="en-US" sz="700" dirty="0" err="1" smtClean="0">
                <a:latin typeface="Gill Sans" charset="0"/>
                <a:sym typeface="Gill Sans" charset="0"/>
              </a:rPr>
              <a:t>пространство</a:t>
            </a:r>
            <a:r>
              <a:rPr lang="en-US" sz="700" dirty="0" smtClean="0">
                <a:latin typeface="Gill Sans" charset="0"/>
                <a:sym typeface="Gill Sans" charset="0"/>
              </a:rPr>
              <a:t> </a:t>
            </a:r>
            <a:r>
              <a:rPr lang="en-US" sz="700" dirty="0" err="1" smtClean="0">
                <a:latin typeface="Gill Sans" charset="0"/>
                <a:sym typeface="Gill Sans" charset="0"/>
              </a:rPr>
              <a:t>процесса</a:t>
            </a:r>
            <a:r>
              <a:rPr lang="en-US" sz="700" dirty="0" smtClean="0">
                <a:latin typeface="Gill Sans" charset="0"/>
                <a:sym typeface="Gill Sans" charset="0"/>
              </a:rPr>
              <a:t> “explorer.exe” (“services.exe”, “iexplore.exe”), а </a:t>
            </a:r>
            <a:r>
              <a:rPr lang="en-US" sz="700" dirty="0" err="1" smtClean="0">
                <a:latin typeface="Gill Sans" charset="0"/>
                <a:sym typeface="Gill Sans" charset="0"/>
              </a:rPr>
              <a:t>затем</a:t>
            </a:r>
            <a:r>
              <a:rPr lang="en-US" sz="700" dirty="0" smtClean="0">
                <a:latin typeface="Gill Sans" charset="0"/>
                <a:sym typeface="Gill Sans" charset="0"/>
              </a:rPr>
              <a:t> </a:t>
            </a:r>
            <a:r>
              <a:rPr lang="en-US" sz="700" dirty="0" err="1" smtClean="0">
                <a:latin typeface="Gill Sans" charset="0"/>
                <a:sym typeface="Gill Sans" charset="0"/>
              </a:rPr>
              <a:t>подключиться</a:t>
            </a:r>
            <a:r>
              <a:rPr lang="en-US" sz="700" dirty="0" smtClean="0">
                <a:latin typeface="Gill Sans" charset="0"/>
                <a:sym typeface="Gill Sans" charset="0"/>
              </a:rPr>
              <a:t> </a:t>
            </a:r>
            <a:r>
              <a:rPr lang="en-US" sz="700" dirty="0" err="1" smtClean="0">
                <a:latin typeface="Gill Sans" charset="0"/>
                <a:sym typeface="Gill Sans" charset="0"/>
              </a:rPr>
              <a:t>по</a:t>
            </a:r>
            <a:r>
              <a:rPr lang="en-US" sz="700" dirty="0" smtClean="0">
                <a:latin typeface="Gill Sans" charset="0"/>
                <a:sym typeface="Gill Sans" charset="0"/>
              </a:rPr>
              <a:t> IRC-</a:t>
            </a:r>
            <a:r>
              <a:rPr lang="en-US" sz="700" dirty="0" err="1" smtClean="0">
                <a:latin typeface="Gill Sans" charset="0"/>
                <a:sym typeface="Gill Sans" charset="0"/>
              </a:rPr>
              <a:t>протоколу</a:t>
            </a:r>
            <a:r>
              <a:rPr lang="en-US" sz="700" dirty="0" smtClean="0">
                <a:latin typeface="Gill Sans" charset="0"/>
                <a:sym typeface="Gill Sans" charset="0"/>
              </a:rPr>
              <a:t> к </a:t>
            </a:r>
            <a:r>
              <a:rPr lang="en-US" sz="700" dirty="0" err="1" smtClean="0">
                <a:latin typeface="Gill Sans" charset="0"/>
                <a:sym typeface="Gill Sans" charset="0"/>
              </a:rPr>
              <a:t>адресам</a:t>
            </a:r>
            <a:r>
              <a:rPr lang="en-US" sz="700" dirty="0" smtClean="0">
                <a:latin typeface="Gill Sans" charset="0"/>
                <a:sym typeface="Gill Sans" charset="0"/>
              </a:rPr>
              <a:t> irc.zief.pl, proxim.ircgalaxy.pl, с </a:t>
            </a:r>
            <a:r>
              <a:rPr lang="en-US" sz="700" dirty="0" err="1" smtClean="0">
                <a:latin typeface="Gill Sans" charset="0"/>
                <a:sym typeface="Gill Sans" charset="0"/>
              </a:rPr>
              <a:t>которых</a:t>
            </a:r>
            <a:r>
              <a:rPr lang="en-US" sz="700" dirty="0" smtClean="0">
                <a:latin typeface="Gill Sans" charset="0"/>
                <a:sym typeface="Gill Sans" charset="0"/>
              </a:rPr>
              <a:t> </a:t>
            </a:r>
            <a:r>
              <a:rPr lang="en-US" sz="700" dirty="0" err="1" smtClean="0">
                <a:latin typeface="Gill Sans" charset="0"/>
                <a:sym typeface="Gill Sans" charset="0"/>
              </a:rPr>
              <a:t>он</a:t>
            </a:r>
            <a:r>
              <a:rPr lang="en-US" sz="700" dirty="0" smtClean="0">
                <a:latin typeface="Gill Sans" charset="0"/>
                <a:sym typeface="Gill Sans" charset="0"/>
              </a:rPr>
              <a:t> </a:t>
            </a:r>
            <a:r>
              <a:rPr lang="en-US" sz="700" dirty="0" err="1" smtClean="0">
                <a:latin typeface="Gill Sans" charset="0"/>
                <a:sym typeface="Gill Sans" charset="0"/>
              </a:rPr>
              <a:t>ожидает</a:t>
            </a:r>
            <a:r>
              <a:rPr lang="en-US" sz="700" dirty="0" smtClean="0">
                <a:latin typeface="Gill Sans" charset="0"/>
                <a:sym typeface="Gill Sans" charset="0"/>
              </a:rPr>
              <a:t> </a:t>
            </a:r>
            <a:r>
              <a:rPr lang="en-US" sz="700" dirty="0" err="1" smtClean="0">
                <a:latin typeface="Gill Sans" charset="0"/>
                <a:sym typeface="Gill Sans" charset="0"/>
              </a:rPr>
              <a:t>команды</a:t>
            </a:r>
            <a:r>
              <a:rPr lang="en-US" sz="700" dirty="0" smtClean="0">
                <a:latin typeface="Gill Sans" charset="0"/>
                <a:sym typeface="Gill Sans" charset="0"/>
              </a:rPr>
              <a:t> </a:t>
            </a:r>
            <a:r>
              <a:rPr lang="en-US" sz="700" dirty="0" err="1" smtClean="0">
                <a:latin typeface="Gill Sans" charset="0"/>
                <a:sym typeface="Gill Sans" charset="0"/>
              </a:rPr>
              <a:t>сервера</a:t>
            </a:r>
            <a:r>
              <a:rPr lang="en-US" sz="700" dirty="0" smtClean="0">
                <a:latin typeface="Gill Sans" charset="0"/>
                <a:sym typeface="Gill Sans" charset="0"/>
              </a:rPr>
              <a:t>. </a:t>
            </a:r>
            <a:r>
              <a:rPr lang="en-US" sz="700" dirty="0" err="1" smtClean="0">
                <a:latin typeface="Gill Sans" charset="0"/>
                <a:sym typeface="Gill Sans" charset="0"/>
              </a:rPr>
              <a:t>Всё</a:t>
            </a:r>
            <a:r>
              <a:rPr lang="en-US" sz="700" dirty="0" smtClean="0">
                <a:latin typeface="Gill Sans" charset="0"/>
                <a:sym typeface="Gill Sans" charset="0"/>
              </a:rPr>
              <a:t> </a:t>
            </a:r>
            <a:r>
              <a:rPr lang="en-US" sz="700" dirty="0" err="1" smtClean="0">
                <a:latin typeface="Gill Sans" charset="0"/>
                <a:sym typeface="Gill Sans" charset="0"/>
              </a:rPr>
              <a:t>довольно</a:t>
            </a:r>
            <a:r>
              <a:rPr lang="en-US" sz="700" dirty="0" smtClean="0">
                <a:latin typeface="Gill Sans" charset="0"/>
                <a:sym typeface="Gill Sans" charset="0"/>
              </a:rPr>
              <a:t> </a:t>
            </a:r>
            <a:r>
              <a:rPr lang="en-US" sz="700" dirty="0" err="1" smtClean="0">
                <a:latin typeface="Gill Sans" charset="0"/>
                <a:sym typeface="Gill Sans" charset="0"/>
              </a:rPr>
              <a:t>стандартно</a:t>
            </a:r>
            <a:r>
              <a:rPr lang="en-US" sz="700" dirty="0" smtClean="0">
                <a:latin typeface="Gill Sans" charset="0"/>
                <a:sym typeface="Gill Sans" charset="0"/>
              </a:rPr>
              <a:t>, </a:t>
            </a:r>
            <a:r>
              <a:rPr lang="en-US" sz="700" dirty="0" err="1" smtClean="0">
                <a:latin typeface="Gill Sans" charset="0"/>
                <a:sym typeface="Gill Sans" charset="0"/>
              </a:rPr>
              <a:t>как</a:t>
            </a:r>
            <a:r>
              <a:rPr lang="en-US" sz="700" dirty="0" smtClean="0">
                <a:latin typeface="Gill Sans" charset="0"/>
                <a:sym typeface="Gill Sans" charset="0"/>
              </a:rPr>
              <a:t> и </a:t>
            </a:r>
            <a:r>
              <a:rPr lang="en-US" sz="700" dirty="0" err="1" smtClean="0">
                <a:latin typeface="Gill Sans" charset="0"/>
                <a:sym typeface="Gill Sans" charset="0"/>
              </a:rPr>
              <a:t>попытка</a:t>
            </a:r>
            <a:r>
              <a:rPr lang="en-US" sz="700" dirty="0" smtClean="0">
                <a:latin typeface="Gill Sans" charset="0"/>
                <a:sym typeface="Gill Sans" charset="0"/>
              </a:rPr>
              <a:t> </a:t>
            </a:r>
            <a:r>
              <a:rPr lang="en-US" sz="700" dirty="0" err="1" smtClean="0">
                <a:latin typeface="Gill Sans" charset="0"/>
                <a:sym typeface="Gill Sans" charset="0"/>
              </a:rPr>
              <a:t>завершения</a:t>
            </a:r>
            <a:r>
              <a:rPr lang="en-US" sz="700" dirty="0" smtClean="0">
                <a:latin typeface="Gill Sans" charset="0"/>
                <a:sym typeface="Gill Sans" charset="0"/>
              </a:rPr>
              <a:t> </a:t>
            </a:r>
            <a:r>
              <a:rPr lang="en-US" sz="700" dirty="0" err="1" smtClean="0">
                <a:latin typeface="Gill Sans" charset="0"/>
                <a:sym typeface="Gill Sans" charset="0"/>
              </a:rPr>
              <a:t>различных</a:t>
            </a:r>
            <a:r>
              <a:rPr lang="en-US" sz="700" dirty="0" smtClean="0">
                <a:latin typeface="Gill Sans" charset="0"/>
                <a:sym typeface="Gill Sans" charset="0"/>
              </a:rPr>
              <a:t> </a:t>
            </a:r>
            <a:r>
              <a:rPr lang="en-US" sz="700" dirty="0" err="1" smtClean="0">
                <a:latin typeface="Gill Sans" charset="0"/>
                <a:sym typeface="Gill Sans" charset="0"/>
              </a:rPr>
              <a:t>процессов</a:t>
            </a:r>
            <a:r>
              <a:rPr lang="en-US" sz="700" dirty="0" smtClean="0">
                <a:latin typeface="Gill Sans" charset="0"/>
                <a:sym typeface="Gill Sans" charset="0"/>
              </a:rPr>
              <a:t>, </a:t>
            </a:r>
            <a:r>
              <a:rPr lang="en-US" sz="700" dirty="0" err="1" smtClean="0">
                <a:latin typeface="Gill Sans" charset="0"/>
                <a:sym typeface="Gill Sans" charset="0"/>
              </a:rPr>
              <a:t>список</a:t>
            </a:r>
            <a:r>
              <a:rPr lang="en-US" sz="700" dirty="0" smtClean="0">
                <a:latin typeface="Gill Sans" charset="0"/>
                <a:sym typeface="Gill Sans" charset="0"/>
              </a:rPr>
              <a:t> </a:t>
            </a:r>
            <a:r>
              <a:rPr lang="en-US" sz="700" dirty="0" err="1" smtClean="0">
                <a:latin typeface="Gill Sans" charset="0"/>
                <a:sym typeface="Gill Sans" charset="0"/>
              </a:rPr>
              <a:t>которых</a:t>
            </a:r>
            <a:r>
              <a:rPr lang="en-US" sz="700" dirty="0" smtClean="0">
                <a:latin typeface="Gill Sans" charset="0"/>
                <a:sym typeface="Gill Sans" charset="0"/>
              </a:rPr>
              <a:t> </a:t>
            </a:r>
            <a:r>
              <a:rPr lang="en-US" sz="700" dirty="0" err="1" smtClean="0">
                <a:latin typeface="Gill Sans" charset="0"/>
                <a:sym typeface="Gill Sans" charset="0"/>
              </a:rPr>
              <a:t>виден</a:t>
            </a:r>
            <a:r>
              <a:rPr lang="en-US" sz="700" dirty="0" smtClean="0">
                <a:latin typeface="Gill Sans" charset="0"/>
                <a:sym typeface="Gill Sans" charset="0"/>
              </a:rPr>
              <a:t> </a:t>
            </a:r>
            <a:r>
              <a:rPr lang="en-US" sz="700" dirty="0" err="1" smtClean="0">
                <a:latin typeface="Gill Sans" charset="0"/>
                <a:sym typeface="Gill Sans" charset="0"/>
              </a:rPr>
              <a:t>на</a:t>
            </a:r>
            <a:r>
              <a:rPr lang="en-US" sz="700" dirty="0" smtClean="0">
                <a:latin typeface="Gill Sans" charset="0"/>
                <a:sym typeface="Gill Sans" charset="0"/>
              </a:rPr>
              <a:t> </a:t>
            </a:r>
            <a:r>
              <a:rPr lang="en-US" sz="700" dirty="0" err="1" smtClean="0">
                <a:latin typeface="Gill Sans" charset="0"/>
                <a:sym typeface="Gill Sans" charset="0"/>
              </a:rPr>
              <a:t>представленном</a:t>
            </a:r>
            <a:r>
              <a:rPr lang="en-US" sz="700" dirty="0" smtClean="0">
                <a:latin typeface="Gill Sans" charset="0"/>
                <a:sym typeface="Gill Sans" charset="0"/>
              </a:rPr>
              <a:t> </a:t>
            </a:r>
            <a:r>
              <a:rPr lang="en-US" sz="700" dirty="0" err="1" smtClean="0">
                <a:latin typeface="Gill Sans" charset="0"/>
                <a:sym typeface="Gill Sans" charset="0"/>
              </a:rPr>
              <a:t>ниже</a:t>
            </a:r>
            <a:r>
              <a:rPr lang="en-US" sz="700" dirty="0" smtClean="0">
                <a:latin typeface="Gill Sans" charset="0"/>
                <a:sym typeface="Gill Sans" charset="0"/>
              </a:rPr>
              <a:t> </a:t>
            </a:r>
            <a:r>
              <a:rPr lang="en-US" sz="700" dirty="0" err="1" smtClean="0">
                <a:latin typeface="Gill Sans" charset="0"/>
                <a:sym typeface="Gill Sans" charset="0"/>
              </a:rPr>
              <a:t>скриншоте</a:t>
            </a:r>
            <a:r>
              <a:rPr lang="en-US" sz="700" dirty="0" smtClean="0">
                <a:latin typeface="Gill Sans" charset="0"/>
                <a:sym typeface="Gill Sans" charset="0"/>
              </a:rPr>
              <a:t>. В </a:t>
            </a:r>
            <a:r>
              <a:rPr lang="en-US" sz="700" dirty="0" err="1" smtClean="0">
                <a:latin typeface="Gill Sans" charset="0"/>
                <a:sym typeface="Gill Sans" charset="0"/>
              </a:rPr>
              <a:t>этом</a:t>
            </a:r>
            <a:r>
              <a:rPr lang="en-US" sz="700" dirty="0" smtClean="0">
                <a:latin typeface="Gill Sans" charset="0"/>
                <a:sym typeface="Gill Sans" charset="0"/>
              </a:rPr>
              <a:t> </a:t>
            </a:r>
            <a:r>
              <a:rPr lang="en-US" sz="700" dirty="0" err="1" smtClean="0">
                <a:latin typeface="Gill Sans" charset="0"/>
                <a:sym typeface="Gill Sans" charset="0"/>
              </a:rPr>
              <a:t>списке</a:t>
            </a:r>
            <a:r>
              <a:rPr lang="en-US" sz="700" dirty="0" smtClean="0">
                <a:latin typeface="Gill Sans" charset="0"/>
                <a:sym typeface="Gill Sans" charset="0"/>
              </a:rPr>
              <a:t> </a:t>
            </a:r>
            <a:r>
              <a:rPr lang="en-US" sz="700" dirty="0" err="1" smtClean="0">
                <a:latin typeface="Gill Sans" charset="0"/>
                <a:sym typeface="Gill Sans" charset="0"/>
              </a:rPr>
              <a:t>присутствуют</a:t>
            </a:r>
            <a:r>
              <a:rPr lang="en-US" sz="700" dirty="0" smtClean="0">
                <a:latin typeface="Gill Sans" charset="0"/>
                <a:sym typeface="Gill Sans" charset="0"/>
              </a:rPr>
              <a:t> и </a:t>
            </a:r>
            <a:r>
              <a:rPr lang="en-US" sz="700" dirty="0" err="1" smtClean="0">
                <a:latin typeface="Gill Sans" charset="0"/>
                <a:sym typeface="Gill Sans" charset="0"/>
              </a:rPr>
              <a:t>процессы</a:t>
            </a:r>
            <a:r>
              <a:rPr lang="en-US" sz="700" dirty="0" smtClean="0">
                <a:latin typeface="Gill Sans" charset="0"/>
                <a:sym typeface="Gill Sans" charset="0"/>
              </a:rPr>
              <a:t> </a:t>
            </a:r>
            <a:r>
              <a:rPr lang="en-US" sz="700" dirty="0" err="1" smtClean="0">
                <a:latin typeface="Gill Sans" charset="0"/>
                <a:sym typeface="Gill Sans" charset="0"/>
              </a:rPr>
              <a:t>антивирусных</a:t>
            </a:r>
            <a:r>
              <a:rPr lang="en-US" sz="700" dirty="0" smtClean="0">
                <a:latin typeface="Gill Sans" charset="0"/>
                <a:sym typeface="Gill Sans" charset="0"/>
              </a:rPr>
              <a:t> </a:t>
            </a:r>
            <a:r>
              <a:rPr lang="en-US" sz="700" dirty="0" err="1" smtClean="0">
                <a:latin typeface="Gill Sans" charset="0"/>
                <a:sym typeface="Gill Sans" charset="0"/>
              </a:rPr>
              <a:t>программ</a:t>
            </a:r>
            <a:r>
              <a:rPr lang="en-US" sz="700" dirty="0" smtClean="0">
                <a:latin typeface="Gill Sans" charset="0"/>
                <a:sym typeface="Gill Sans" charset="0"/>
              </a:rPr>
              <a:t> — “nod32”, “rising”, “f-secure” и </a:t>
            </a:r>
            <a:r>
              <a:rPr lang="en-US" sz="700" dirty="0" err="1" smtClean="0">
                <a:latin typeface="Gill Sans" charset="0"/>
                <a:sym typeface="Gill Sans" charset="0"/>
              </a:rPr>
              <a:t>т.д</a:t>
            </a:r>
            <a:r>
              <a:rPr lang="en-US" sz="700" dirty="0" smtClean="0">
                <a:latin typeface="Gill Sans" charset="0"/>
                <a:sym typeface="Gill Sans" charset="0"/>
              </a:rPr>
              <a:t>.</a:t>
            </a:r>
          </a:p>
          <a:p>
            <a:pPr>
              <a:lnSpc>
                <a:spcPct val="80000"/>
              </a:lnSpc>
              <a:spcBef>
                <a:spcPct val="0"/>
              </a:spcBef>
            </a:pPr>
            <a:endParaRPr lang="en-US" sz="700" dirty="0" smtClean="0">
              <a:solidFill>
                <a:srgbClr val="262626"/>
              </a:solidFill>
              <a:latin typeface="Gill Sans" charset="0"/>
              <a:sym typeface="Gill Sans" charset="0"/>
            </a:endParaRPr>
          </a:p>
          <a:p>
            <a:pPr>
              <a:lnSpc>
                <a:spcPct val="80000"/>
              </a:lnSpc>
              <a:spcBef>
                <a:spcPct val="0"/>
              </a:spcBef>
            </a:pPr>
            <a:endParaRPr lang="en-US" sz="700"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D70D11F2-3587-4193-B60F-32310940FAD2}"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nSpc>
                <a:spcPct val="80000"/>
              </a:lnSpc>
              <a:spcBef>
                <a:spcPct val="0"/>
              </a:spcBef>
            </a:pPr>
            <a:r>
              <a:rPr lang="en-US" sz="900" dirty="0" err="1" smtClean="0">
                <a:sym typeface="Calibri" charset="0"/>
              </a:rPr>
              <a:t>Что</a:t>
            </a:r>
            <a:r>
              <a:rPr lang="en-US" sz="900" dirty="0" smtClean="0">
                <a:sym typeface="Calibri" charset="0"/>
              </a:rPr>
              <a:t> </a:t>
            </a:r>
            <a:r>
              <a:rPr lang="en-US" sz="900" dirty="0" err="1" smtClean="0">
                <a:sym typeface="Calibri" charset="0"/>
              </a:rPr>
              <a:t>касается</a:t>
            </a:r>
            <a:r>
              <a:rPr lang="en-US" sz="900" dirty="0" smtClean="0">
                <a:sym typeface="Calibri" charset="0"/>
              </a:rPr>
              <a:t> </a:t>
            </a:r>
            <a:r>
              <a:rPr lang="en-US" sz="900" dirty="0" err="1" smtClean="0">
                <a:sym typeface="Calibri" charset="0"/>
              </a:rPr>
              <a:t>спама</a:t>
            </a:r>
            <a:r>
              <a:rPr lang="en-US" sz="900" dirty="0" smtClean="0">
                <a:sym typeface="Calibri" charset="0"/>
              </a:rPr>
              <a:t>, </a:t>
            </a:r>
            <a:r>
              <a:rPr lang="en-US" sz="900" dirty="0" err="1" smtClean="0">
                <a:sym typeface="Calibri" charset="0"/>
              </a:rPr>
              <a:t>то</a:t>
            </a:r>
            <a:r>
              <a:rPr lang="en-US" sz="900" dirty="0" smtClean="0">
                <a:sym typeface="Calibri" charset="0"/>
              </a:rPr>
              <a:t> </a:t>
            </a:r>
            <a:r>
              <a:rPr lang="en-US" sz="900" dirty="0" err="1" smtClean="0">
                <a:sym typeface="Calibri" charset="0"/>
              </a:rPr>
              <a:t>несмотря</a:t>
            </a:r>
            <a:r>
              <a:rPr lang="en-US" sz="900" dirty="0" smtClean="0">
                <a:sym typeface="Calibri" charset="0"/>
              </a:rPr>
              <a:t> </a:t>
            </a:r>
            <a:r>
              <a:rPr lang="en-US" sz="900" dirty="0" err="1" smtClean="0">
                <a:sym typeface="Calibri" charset="0"/>
              </a:rPr>
              <a:t>на</a:t>
            </a:r>
            <a:r>
              <a:rPr lang="en-US" sz="900" dirty="0" smtClean="0">
                <a:sym typeface="Calibri" charset="0"/>
              </a:rPr>
              <a:t> </a:t>
            </a:r>
            <a:r>
              <a:rPr lang="en-US" sz="900" dirty="0" err="1" smtClean="0">
                <a:sym typeface="Calibri" charset="0"/>
              </a:rPr>
              <a:t>то</a:t>
            </a:r>
            <a:r>
              <a:rPr lang="en-US" sz="900" dirty="0" smtClean="0">
                <a:sym typeface="Calibri" charset="0"/>
              </a:rPr>
              <a:t>, </a:t>
            </a:r>
            <a:r>
              <a:rPr lang="en-US" sz="900" dirty="0" err="1" smtClean="0">
                <a:sym typeface="Calibri" charset="0"/>
              </a:rPr>
              <a:t>что</a:t>
            </a:r>
            <a:r>
              <a:rPr lang="en-US" sz="900" dirty="0" smtClean="0">
                <a:sym typeface="Calibri" charset="0"/>
              </a:rPr>
              <a:t> к 2008 </a:t>
            </a:r>
            <a:r>
              <a:rPr lang="en-US" sz="900" dirty="0" err="1" smtClean="0">
                <a:sym typeface="Calibri" charset="0"/>
              </a:rPr>
              <a:t>году</a:t>
            </a:r>
            <a:r>
              <a:rPr lang="en-US" sz="900" dirty="0" smtClean="0">
                <a:sym typeface="Calibri" charset="0"/>
              </a:rPr>
              <a:t> </a:t>
            </a:r>
            <a:r>
              <a:rPr lang="en-US" sz="900" dirty="0" err="1" smtClean="0">
                <a:sym typeface="Calibri" charset="0"/>
              </a:rPr>
              <a:t>доля</a:t>
            </a:r>
            <a:r>
              <a:rPr lang="en-US" sz="900" dirty="0" smtClean="0">
                <a:sym typeface="Calibri" charset="0"/>
              </a:rPr>
              <a:t> </a:t>
            </a:r>
            <a:r>
              <a:rPr lang="en-US" sz="900" dirty="0" err="1" smtClean="0">
                <a:sym typeface="Calibri" charset="0"/>
              </a:rPr>
              <a:t>спамовых</a:t>
            </a:r>
            <a:r>
              <a:rPr lang="en-US" sz="900" dirty="0" smtClean="0">
                <a:sym typeface="Calibri" charset="0"/>
              </a:rPr>
              <a:t> </a:t>
            </a:r>
            <a:r>
              <a:rPr lang="en-US" sz="900" dirty="0" err="1" smtClean="0">
                <a:sym typeface="Calibri" charset="0"/>
              </a:rPr>
              <a:t>писем</a:t>
            </a:r>
            <a:r>
              <a:rPr lang="en-US" sz="900" dirty="0" smtClean="0">
                <a:sym typeface="Calibri" charset="0"/>
              </a:rPr>
              <a:t> в </a:t>
            </a:r>
            <a:r>
              <a:rPr lang="en-US" sz="900" dirty="0" err="1" smtClean="0">
                <a:sym typeface="Calibri" charset="0"/>
              </a:rPr>
              <a:t>электронной</a:t>
            </a:r>
            <a:r>
              <a:rPr lang="en-US" sz="900" dirty="0" smtClean="0">
                <a:sym typeface="Calibri" charset="0"/>
              </a:rPr>
              <a:t> </a:t>
            </a:r>
            <a:r>
              <a:rPr lang="en-US" sz="900" dirty="0" err="1" smtClean="0">
                <a:sym typeface="Calibri" charset="0"/>
              </a:rPr>
              <a:t>почтовой</a:t>
            </a:r>
            <a:r>
              <a:rPr lang="en-US" sz="900" dirty="0" smtClean="0">
                <a:sym typeface="Calibri" charset="0"/>
              </a:rPr>
              <a:t> </a:t>
            </a:r>
            <a:r>
              <a:rPr lang="en-US" sz="900" dirty="0" err="1" smtClean="0">
                <a:sym typeface="Calibri" charset="0"/>
              </a:rPr>
              <a:t>корреспонденции</a:t>
            </a:r>
            <a:r>
              <a:rPr lang="en-US" sz="900" dirty="0" smtClean="0">
                <a:sym typeface="Calibri" charset="0"/>
              </a:rPr>
              <a:t> </a:t>
            </a:r>
            <a:r>
              <a:rPr lang="en-US" sz="900" dirty="0" err="1" smtClean="0">
                <a:sym typeface="Calibri" charset="0"/>
              </a:rPr>
              <a:t>рунета</a:t>
            </a:r>
            <a:r>
              <a:rPr lang="en-US" sz="900" dirty="0" smtClean="0">
                <a:sym typeface="Calibri" charset="0"/>
              </a:rPr>
              <a:t> </a:t>
            </a:r>
            <a:r>
              <a:rPr lang="en-US" sz="900" dirty="0" err="1" smtClean="0">
                <a:sym typeface="Calibri" charset="0"/>
              </a:rPr>
              <a:t>превысила</a:t>
            </a:r>
            <a:r>
              <a:rPr lang="en-US" sz="900" dirty="0" smtClean="0">
                <a:sym typeface="Calibri" charset="0"/>
              </a:rPr>
              <a:t> 82%, в 2009 </a:t>
            </a:r>
            <a:r>
              <a:rPr lang="en-US" sz="900" dirty="0" err="1" smtClean="0">
                <a:sym typeface="Calibri" charset="0"/>
              </a:rPr>
              <a:t>году</a:t>
            </a:r>
            <a:r>
              <a:rPr lang="en-US" sz="900" dirty="0" smtClean="0">
                <a:sym typeface="Calibri" charset="0"/>
              </a:rPr>
              <a:t> </a:t>
            </a:r>
            <a:r>
              <a:rPr lang="en-US" sz="900" dirty="0" err="1" smtClean="0">
                <a:sym typeface="Calibri" charset="0"/>
              </a:rPr>
              <a:t>этот</a:t>
            </a:r>
            <a:r>
              <a:rPr lang="en-US" sz="900" dirty="0" smtClean="0">
                <a:sym typeface="Calibri" charset="0"/>
              </a:rPr>
              <a:t> </a:t>
            </a:r>
            <a:r>
              <a:rPr lang="en-US" sz="900" dirty="0" err="1" smtClean="0">
                <a:sym typeface="Calibri" charset="0"/>
              </a:rPr>
              <a:t>показатель</a:t>
            </a:r>
            <a:r>
              <a:rPr lang="en-US" sz="900" dirty="0" smtClean="0">
                <a:sym typeface="Calibri" charset="0"/>
              </a:rPr>
              <a:t> </a:t>
            </a:r>
            <a:r>
              <a:rPr lang="en-US" sz="900" dirty="0" err="1" smtClean="0">
                <a:sym typeface="Calibri" charset="0"/>
              </a:rPr>
              <a:t>продолжил</a:t>
            </a:r>
            <a:r>
              <a:rPr lang="en-US" sz="900" dirty="0" smtClean="0">
                <a:sym typeface="Calibri" charset="0"/>
              </a:rPr>
              <a:t> </a:t>
            </a:r>
            <a:r>
              <a:rPr lang="en-US" sz="900" dirty="0" err="1" smtClean="0">
                <a:sym typeface="Calibri" charset="0"/>
              </a:rPr>
              <a:t>расти</a:t>
            </a:r>
            <a:r>
              <a:rPr lang="en-US" sz="900" dirty="0" smtClean="0">
                <a:sym typeface="Calibri" charset="0"/>
              </a:rPr>
              <a:t> (</a:t>
            </a:r>
            <a:r>
              <a:rPr lang="en-US" sz="900" dirty="0" err="1" smtClean="0">
                <a:sym typeface="Calibri" charset="0"/>
              </a:rPr>
              <a:t>хотя</a:t>
            </a:r>
            <a:r>
              <a:rPr lang="en-US" sz="900" dirty="0" smtClean="0">
                <a:sym typeface="Calibri" charset="0"/>
              </a:rPr>
              <a:t> </a:t>
            </a:r>
            <a:r>
              <a:rPr lang="en-US" sz="900" dirty="0" err="1" smtClean="0">
                <a:sym typeface="Calibri" charset="0"/>
              </a:rPr>
              <a:t>казалось</a:t>
            </a:r>
            <a:r>
              <a:rPr lang="en-US" sz="900" dirty="0" smtClean="0">
                <a:sym typeface="Calibri" charset="0"/>
              </a:rPr>
              <a:t> </a:t>
            </a:r>
            <a:r>
              <a:rPr lang="en-US" sz="900" dirty="0" err="1" smtClean="0">
                <a:sym typeface="Calibri" charset="0"/>
              </a:rPr>
              <a:t>бы</a:t>
            </a:r>
            <a:r>
              <a:rPr lang="en-US" sz="900" dirty="0" smtClean="0">
                <a:sym typeface="Calibri" charset="0"/>
              </a:rPr>
              <a:t>, </a:t>
            </a:r>
            <a:r>
              <a:rPr lang="en-US" sz="900" dirty="0" err="1" smtClean="0">
                <a:sym typeface="Calibri" charset="0"/>
              </a:rPr>
              <a:t>куда</a:t>
            </a:r>
            <a:r>
              <a:rPr lang="en-US" sz="900" dirty="0" smtClean="0">
                <a:sym typeface="Calibri" charset="0"/>
              </a:rPr>
              <a:t> </a:t>
            </a:r>
            <a:r>
              <a:rPr lang="en-US" sz="900" dirty="0" err="1" smtClean="0">
                <a:sym typeface="Calibri" charset="0"/>
              </a:rPr>
              <a:t>уж</a:t>
            </a:r>
            <a:r>
              <a:rPr lang="en-US" sz="900" dirty="0" smtClean="0">
                <a:sym typeface="Calibri" charset="0"/>
              </a:rPr>
              <a:t> </a:t>
            </a:r>
            <a:r>
              <a:rPr lang="en-US" sz="900" dirty="0" err="1" smtClean="0">
                <a:sym typeface="Calibri" charset="0"/>
              </a:rPr>
              <a:t>дальше</a:t>
            </a:r>
            <a:r>
              <a:rPr lang="en-US" sz="900" dirty="0" smtClean="0">
                <a:sym typeface="Calibri" charset="0"/>
              </a:rPr>
              <a:t>).</a:t>
            </a:r>
          </a:p>
          <a:p>
            <a:pPr>
              <a:lnSpc>
                <a:spcPct val="80000"/>
              </a:lnSpc>
              <a:spcBef>
                <a:spcPct val="0"/>
              </a:spcBef>
            </a:pPr>
            <a:endParaRPr lang="en-US" sz="900" dirty="0" smtClean="0">
              <a:sym typeface="Calibri" charset="0"/>
            </a:endParaRPr>
          </a:p>
          <a:p>
            <a:pPr>
              <a:lnSpc>
                <a:spcPct val="80000"/>
              </a:lnSpc>
              <a:spcBef>
                <a:spcPct val="0"/>
              </a:spcBef>
            </a:pPr>
            <a:r>
              <a:rPr lang="en-US" sz="900" dirty="0" err="1" smtClean="0">
                <a:sym typeface="Calibri" charset="0"/>
              </a:rPr>
              <a:t>Экономический</a:t>
            </a:r>
            <a:r>
              <a:rPr lang="en-US" sz="900" dirty="0" smtClean="0">
                <a:sym typeface="Calibri" charset="0"/>
              </a:rPr>
              <a:t> </a:t>
            </a:r>
            <a:r>
              <a:rPr lang="en-US" sz="900" dirty="0" err="1" smtClean="0">
                <a:sym typeface="Calibri" charset="0"/>
              </a:rPr>
              <a:t>кризис</a:t>
            </a:r>
            <a:r>
              <a:rPr lang="en-US" sz="900" dirty="0" smtClean="0">
                <a:sym typeface="Calibri" charset="0"/>
              </a:rPr>
              <a:t> </a:t>
            </a:r>
            <a:r>
              <a:rPr lang="en-US" sz="900" dirty="0" err="1" smtClean="0">
                <a:sym typeface="Calibri" charset="0"/>
              </a:rPr>
              <a:t>явно</a:t>
            </a:r>
            <a:r>
              <a:rPr lang="en-US" sz="900" dirty="0" smtClean="0">
                <a:sym typeface="Calibri" charset="0"/>
              </a:rPr>
              <a:t> </a:t>
            </a:r>
            <a:r>
              <a:rPr lang="en-US" sz="900" dirty="0" err="1" smtClean="0">
                <a:sym typeface="Calibri" charset="0"/>
              </a:rPr>
              <a:t>отразился</a:t>
            </a:r>
            <a:r>
              <a:rPr lang="en-US" sz="900" dirty="0" smtClean="0">
                <a:sym typeface="Calibri" charset="0"/>
              </a:rPr>
              <a:t> </a:t>
            </a:r>
            <a:r>
              <a:rPr lang="en-US" sz="900" dirty="0" err="1" smtClean="0">
                <a:sym typeface="Calibri" charset="0"/>
              </a:rPr>
              <a:t>на</a:t>
            </a:r>
            <a:r>
              <a:rPr lang="en-US" sz="900" dirty="0" smtClean="0">
                <a:sym typeface="Calibri" charset="0"/>
              </a:rPr>
              <a:t> </a:t>
            </a:r>
            <a:r>
              <a:rPr lang="en-US" sz="900" dirty="0" err="1" smtClean="0">
                <a:sym typeface="Calibri" charset="0"/>
              </a:rPr>
              <a:t>спамерах</a:t>
            </a:r>
            <a:r>
              <a:rPr lang="en-US" sz="900" dirty="0" smtClean="0">
                <a:sym typeface="Calibri" charset="0"/>
              </a:rPr>
              <a:t>, </a:t>
            </a:r>
            <a:r>
              <a:rPr lang="en-US" sz="900" dirty="0" err="1" smtClean="0">
                <a:sym typeface="Calibri" charset="0"/>
              </a:rPr>
              <a:t>но</a:t>
            </a:r>
            <a:r>
              <a:rPr lang="en-US" sz="900" dirty="0" smtClean="0">
                <a:sym typeface="Calibri" charset="0"/>
              </a:rPr>
              <a:t> </a:t>
            </a:r>
            <a:r>
              <a:rPr lang="en-US" sz="900" dirty="0" err="1" smtClean="0">
                <a:sym typeface="Calibri" charset="0"/>
              </a:rPr>
              <a:t>не</a:t>
            </a:r>
            <a:r>
              <a:rPr lang="en-US" sz="900" dirty="0" smtClean="0">
                <a:sym typeface="Calibri" charset="0"/>
              </a:rPr>
              <a:t> </a:t>
            </a:r>
            <a:r>
              <a:rPr lang="en-US" sz="900" dirty="0" err="1" smtClean="0">
                <a:sym typeface="Calibri" charset="0"/>
              </a:rPr>
              <a:t>привёл</a:t>
            </a:r>
            <a:r>
              <a:rPr lang="en-US" sz="900" dirty="0" smtClean="0">
                <a:sym typeface="Calibri" charset="0"/>
              </a:rPr>
              <a:t> к </a:t>
            </a:r>
            <a:r>
              <a:rPr lang="en-US" sz="900" dirty="0" err="1" smtClean="0">
                <a:sym typeface="Calibri" charset="0"/>
              </a:rPr>
              <a:t>уменьшению</a:t>
            </a:r>
            <a:r>
              <a:rPr lang="en-US" sz="900" dirty="0" smtClean="0">
                <a:sym typeface="Calibri" charset="0"/>
              </a:rPr>
              <a:t> </a:t>
            </a:r>
            <a:r>
              <a:rPr lang="en-US" sz="900" dirty="0" err="1" smtClean="0">
                <a:sym typeface="Calibri" charset="0"/>
              </a:rPr>
              <a:t>их</a:t>
            </a:r>
            <a:r>
              <a:rPr lang="en-US" sz="900" dirty="0" smtClean="0">
                <a:sym typeface="Calibri" charset="0"/>
              </a:rPr>
              <a:t> </a:t>
            </a:r>
            <a:r>
              <a:rPr lang="en-US" sz="900" dirty="0" err="1" smtClean="0">
                <a:sym typeface="Calibri" charset="0"/>
              </a:rPr>
              <a:t>активности</a:t>
            </a:r>
            <a:r>
              <a:rPr lang="en-US" sz="900" dirty="0" smtClean="0">
                <a:sym typeface="Calibri" charset="0"/>
              </a:rPr>
              <a:t>. </a:t>
            </a:r>
            <a:r>
              <a:rPr lang="en-US" sz="900" dirty="0" err="1" smtClean="0">
                <a:sym typeface="Calibri" charset="0"/>
              </a:rPr>
              <a:t>Количество</a:t>
            </a:r>
            <a:r>
              <a:rPr lang="en-US" sz="900" dirty="0" smtClean="0">
                <a:sym typeface="Calibri" charset="0"/>
              </a:rPr>
              <a:t> </a:t>
            </a:r>
            <a:r>
              <a:rPr lang="en-US" sz="900" dirty="0" err="1" smtClean="0">
                <a:sym typeface="Calibri" charset="0"/>
              </a:rPr>
              <a:t>получаемых</a:t>
            </a:r>
            <a:r>
              <a:rPr lang="en-US" sz="900" dirty="0" smtClean="0">
                <a:sym typeface="Calibri" charset="0"/>
              </a:rPr>
              <a:t> </a:t>
            </a:r>
            <a:r>
              <a:rPr lang="en-US" sz="900" dirty="0" err="1" smtClean="0">
                <a:sym typeface="Calibri" charset="0"/>
              </a:rPr>
              <a:t>спамерами</a:t>
            </a:r>
            <a:r>
              <a:rPr lang="en-US" sz="900" dirty="0" smtClean="0">
                <a:sym typeface="Calibri" charset="0"/>
              </a:rPr>
              <a:t> </a:t>
            </a:r>
            <a:r>
              <a:rPr lang="en-US" sz="900" dirty="0" err="1" smtClean="0">
                <a:sym typeface="Calibri" charset="0"/>
              </a:rPr>
              <a:t>заказов</a:t>
            </a:r>
            <a:r>
              <a:rPr lang="en-US" sz="900" dirty="0" smtClean="0">
                <a:sym typeface="Calibri" charset="0"/>
              </a:rPr>
              <a:t> к </a:t>
            </a:r>
            <a:r>
              <a:rPr lang="en-US" sz="900" dirty="0" err="1" smtClean="0">
                <a:sym typeface="Calibri" charset="0"/>
              </a:rPr>
              <a:t>середине</a:t>
            </a:r>
            <a:r>
              <a:rPr lang="en-US" sz="900" dirty="0" smtClean="0">
                <a:sym typeface="Calibri" charset="0"/>
              </a:rPr>
              <a:t> 2009 </a:t>
            </a:r>
            <a:r>
              <a:rPr lang="en-US" sz="900" dirty="0" err="1" smtClean="0">
                <a:sym typeface="Calibri" charset="0"/>
              </a:rPr>
              <a:t>года</a:t>
            </a:r>
            <a:r>
              <a:rPr lang="en-US" sz="900" dirty="0" smtClean="0">
                <a:sym typeface="Calibri" charset="0"/>
              </a:rPr>
              <a:t> </a:t>
            </a:r>
            <a:r>
              <a:rPr lang="en-US" sz="900" dirty="0" err="1" smtClean="0">
                <a:sym typeface="Calibri" charset="0"/>
              </a:rPr>
              <a:t>существенно</a:t>
            </a:r>
            <a:r>
              <a:rPr lang="en-US" sz="900" dirty="0" smtClean="0">
                <a:sym typeface="Calibri" charset="0"/>
              </a:rPr>
              <a:t> </a:t>
            </a:r>
            <a:r>
              <a:rPr lang="en-US" sz="900" dirty="0" err="1" smtClean="0">
                <a:sym typeface="Calibri" charset="0"/>
              </a:rPr>
              <a:t>снизилось</a:t>
            </a:r>
            <a:r>
              <a:rPr lang="en-US" sz="900" dirty="0" smtClean="0">
                <a:sym typeface="Calibri" charset="0"/>
              </a:rPr>
              <a:t>. В </a:t>
            </a:r>
            <a:r>
              <a:rPr lang="en-US" sz="900" dirty="0" err="1" smtClean="0">
                <a:sym typeface="Calibri" charset="0"/>
              </a:rPr>
              <a:t>связи</a:t>
            </a:r>
            <a:r>
              <a:rPr lang="en-US" sz="900" dirty="0" smtClean="0">
                <a:sym typeface="Calibri" charset="0"/>
              </a:rPr>
              <a:t> с </a:t>
            </a:r>
            <a:r>
              <a:rPr lang="en-US" sz="900" dirty="0" err="1" smtClean="0">
                <a:sym typeface="Calibri" charset="0"/>
              </a:rPr>
              <a:t>этим</a:t>
            </a:r>
            <a:r>
              <a:rPr lang="en-US" sz="900" dirty="0" smtClean="0">
                <a:sym typeface="Calibri" charset="0"/>
              </a:rPr>
              <a:t> </a:t>
            </a:r>
            <a:r>
              <a:rPr lang="en-US" sz="900" dirty="0" err="1" smtClean="0">
                <a:sym typeface="Calibri" charset="0"/>
              </a:rPr>
              <a:t>количество</a:t>
            </a:r>
            <a:r>
              <a:rPr lang="en-US" sz="900" dirty="0" smtClean="0">
                <a:sym typeface="Calibri" charset="0"/>
              </a:rPr>
              <a:t> </a:t>
            </a:r>
            <a:r>
              <a:rPr lang="en-US" sz="900" dirty="0" err="1" smtClean="0">
                <a:sym typeface="Calibri" charset="0"/>
              </a:rPr>
              <a:t>спама</a:t>
            </a:r>
            <a:r>
              <a:rPr lang="en-US" sz="900" dirty="0" smtClean="0">
                <a:sym typeface="Calibri" charset="0"/>
              </a:rPr>
              <a:t>, </a:t>
            </a:r>
            <a:r>
              <a:rPr lang="en-US" sz="900" dirty="0" err="1" smtClean="0">
                <a:sym typeface="Calibri" charset="0"/>
              </a:rPr>
              <a:t>рекламирующего</a:t>
            </a:r>
            <a:r>
              <a:rPr lang="en-US" sz="900" dirty="0" smtClean="0">
                <a:sym typeface="Calibri" charset="0"/>
              </a:rPr>
              <a:t> </a:t>
            </a:r>
            <a:r>
              <a:rPr lang="en-US" sz="900" dirty="0" err="1" smtClean="0">
                <a:sym typeface="Calibri" charset="0"/>
              </a:rPr>
              <a:t>товары</a:t>
            </a:r>
            <a:r>
              <a:rPr lang="en-US" sz="900" dirty="0" smtClean="0">
                <a:sym typeface="Calibri" charset="0"/>
              </a:rPr>
              <a:t>/</a:t>
            </a:r>
            <a:r>
              <a:rPr lang="en-US" sz="900" dirty="0" err="1" smtClean="0">
                <a:sym typeface="Calibri" charset="0"/>
              </a:rPr>
              <a:t>услуги</a:t>
            </a:r>
            <a:r>
              <a:rPr lang="en-US" sz="900" dirty="0" smtClean="0">
                <a:sym typeface="Calibri" charset="0"/>
              </a:rPr>
              <a:t> </a:t>
            </a:r>
            <a:r>
              <a:rPr lang="en-US" sz="900" dirty="0" err="1" smtClean="0">
                <a:sym typeface="Calibri" charset="0"/>
              </a:rPr>
              <a:t>мелкого</a:t>
            </a:r>
            <a:r>
              <a:rPr lang="en-US" sz="900" dirty="0" smtClean="0">
                <a:sym typeface="Calibri" charset="0"/>
              </a:rPr>
              <a:t> и </a:t>
            </a:r>
            <a:r>
              <a:rPr lang="en-US" sz="900" dirty="0" err="1" smtClean="0">
                <a:sym typeface="Calibri" charset="0"/>
              </a:rPr>
              <a:t>среднего</a:t>
            </a:r>
            <a:r>
              <a:rPr lang="en-US" sz="900" dirty="0" smtClean="0">
                <a:sym typeface="Calibri" charset="0"/>
              </a:rPr>
              <a:t> </a:t>
            </a:r>
            <a:r>
              <a:rPr lang="en-US" sz="900" dirty="0" err="1" smtClean="0">
                <a:sym typeface="Calibri" charset="0"/>
              </a:rPr>
              <a:t>бизнеса</a:t>
            </a:r>
            <a:r>
              <a:rPr lang="en-US" sz="900" dirty="0" smtClean="0">
                <a:sym typeface="Calibri" charset="0"/>
              </a:rPr>
              <a:t>, </a:t>
            </a:r>
            <a:r>
              <a:rPr lang="en-US" sz="900" dirty="0" err="1" smtClean="0">
                <a:sym typeface="Calibri" charset="0"/>
              </a:rPr>
              <a:t>уменьшилось</a:t>
            </a:r>
            <a:r>
              <a:rPr lang="en-US" sz="900" dirty="0" smtClean="0">
                <a:sym typeface="Calibri" charset="0"/>
              </a:rPr>
              <a:t>, </a:t>
            </a:r>
            <a:r>
              <a:rPr lang="en-US" sz="900" dirty="0" err="1" smtClean="0">
                <a:sym typeface="Calibri" charset="0"/>
              </a:rPr>
              <a:t>но</a:t>
            </a:r>
            <a:r>
              <a:rPr lang="en-US" sz="900" dirty="0" smtClean="0">
                <a:sym typeface="Calibri" charset="0"/>
              </a:rPr>
              <a:t> </a:t>
            </a:r>
            <a:r>
              <a:rPr lang="en-US" sz="900" dirty="0" err="1" smtClean="0">
                <a:sym typeface="Calibri" charset="0"/>
              </a:rPr>
              <a:t>одновременно</a:t>
            </a:r>
            <a:r>
              <a:rPr lang="en-US" sz="900" dirty="0" smtClean="0">
                <a:sym typeface="Calibri" charset="0"/>
              </a:rPr>
              <a:t> с </a:t>
            </a:r>
            <a:r>
              <a:rPr lang="en-US" sz="900" dirty="0" err="1" smtClean="0">
                <a:sym typeface="Calibri" charset="0"/>
              </a:rPr>
              <a:t>этим</a:t>
            </a:r>
            <a:r>
              <a:rPr lang="en-US" sz="900" dirty="0" smtClean="0">
                <a:sym typeface="Calibri" charset="0"/>
              </a:rPr>
              <a:t> </a:t>
            </a:r>
            <a:r>
              <a:rPr lang="en-US" sz="900" dirty="0" err="1" smtClean="0">
                <a:sym typeface="Calibri" charset="0"/>
              </a:rPr>
              <a:t>увеличилось</a:t>
            </a:r>
            <a:r>
              <a:rPr lang="en-US" sz="900" dirty="0" smtClean="0">
                <a:sym typeface="Calibri" charset="0"/>
              </a:rPr>
              <a:t> </a:t>
            </a:r>
            <a:r>
              <a:rPr lang="en-US" sz="900" dirty="0" err="1" smtClean="0">
                <a:sym typeface="Calibri" charset="0"/>
              </a:rPr>
              <a:t>количество</a:t>
            </a:r>
            <a:r>
              <a:rPr lang="en-US" sz="900" dirty="0" smtClean="0">
                <a:sym typeface="Calibri" charset="0"/>
              </a:rPr>
              <a:t> </a:t>
            </a:r>
            <a:r>
              <a:rPr lang="en-US" sz="900" dirty="0" err="1" smtClean="0">
                <a:latin typeface="Calibri Bold" charset="0"/>
                <a:sym typeface="Calibri Bold" charset="0"/>
              </a:rPr>
              <a:t>криминализированного</a:t>
            </a:r>
            <a:r>
              <a:rPr lang="en-US" sz="900" dirty="0" smtClean="0">
                <a:latin typeface="Calibri Bold" charset="0"/>
                <a:sym typeface="Calibri Bold" charset="0"/>
              </a:rPr>
              <a:t> </a:t>
            </a:r>
            <a:r>
              <a:rPr lang="en-US" sz="900" dirty="0" err="1" smtClean="0">
                <a:latin typeface="Calibri Bold" charset="0"/>
                <a:sym typeface="Calibri Bold" charset="0"/>
              </a:rPr>
              <a:t>спама</a:t>
            </a:r>
            <a:r>
              <a:rPr lang="en-US" sz="900" dirty="0" smtClean="0">
                <a:latin typeface="Calibri Bold" charset="0"/>
                <a:sym typeface="Calibri Bold" charset="0"/>
              </a:rPr>
              <a:t> </a:t>
            </a:r>
            <a:r>
              <a:rPr lang="en-US" sz="900" dirty="0" smtClean="0">
                <a:sym typeface="Calibri" charset="0"/>
              </a:rPr>
              <a:t>и </a:t>
            </a:r>
            <a:r>
              <a:rPr lang="en-US" sz="900" dirty="0" err="1" smtClean="0">
                <a:latin typeface="Calibri Bold" charset="0"/>
                <a:sym typeface="Calibri Bold" charset="0"/>
              </a:rPr>
              <a:t>саморекламы</a:t>
            </a:r>
            <a:r>
              <a:rPr lang="en-US" sz="900" dirty="0" smtClean="0">
                <a:sym typeface="Calibri" charset="0"/>
              </a:rPr>
              <a:t> </a:t>
            </a:r>
            <a:r>
              <a:rPr lang="en-US" sz="900" dirty="0" err="1" smtClean="0">
                <a:sym typeface="Calibri" charset="0"/>
              </a:rPr>
              <a:t>спамеров</a:t>
            </a:r>
            <a:r>
              <a:rPr lang="en-US" sz="900" dirty="0" smtClean="0">
                <a:sym typeface="Calibri" charset="0"/>
              </a:rPr>
              <a:t>. </a:t>
            </a:r>
            <a:r>
              <a:rPr lang="en-US" sz="900" dirty="0" err="1" smtClean="0">
                <a:sym typeface="Calibri" charset="0"/>
              </a:rPr>
              <a:t>Доля</a:t>
            </a:r>
            <a:r>
              <a:rPr lang="en-US" sz="900" dirty="0" smtClean="0">
                <a:sym typeface="Calibri" charset="0"/>
              </a:rPr>
              <a:t> </a:t>
            </a:r>
            <a:r>
              <a:rPr lang="en-US" sz="900" dirty="0" err="1" smtClean="0">
                <a:sym typeface="Calibri" charset="0"/>
              </a:rPr>
              <a:t>саморекламы</a:t>
            </a:r>
            <a:r>
              <a:rPr lang="en-US" sz="900" dirty="0" smtClean="0">
                <a:sym typeface="Calibri" charset="0"/>
              </a:rPr>
              <a:t> в </a:t>
            </a:r>
            <a:r>
              <a:rPr lang="en-US" sz="900" dirty="0" err="1" smtClean="0">
                <a:sym typeface="Calibri" charset="0"/>
              </a:rPr>
              <a:t>спамовой</a:t>
            </a:r>
            <a:r>
              <a:rPr lang="en-US" sz="900" dirty="0" smtClean="0">
                <a:sym typeface="Calibri" charset="0"/>
              </a:rPr>
              <a:t> </a:t>
            </a:r>
            <a:r>
              <a:rPr lang="en-US" sz="900" dirty="0" err="1" smtClean="0">
                <a:sym typeface="Calibri" charset="0"/>
              </a:rPr>
              <a:t>почте</a:t>
            </a:r>
            <a:r>
              <a:rPr lang="en-US" sz="900" dirty="0" smtClean="0">
                <a:sym typeface="Calibri" charset="0"/>
              </a:rPr>
              <a:t> </a:t>
            </a:r>
            <a:r>
              <a:rPr lang="en-US" sz="900" dirty="0" err="1" smtClean="0">
                <a:sym typeface="Calibri" charset="0"/>
              </a:rPr>
              <a:t>иногда</a:t>
            </a:r>
            <a:r>
              <a:rPr lang="en-US" sz="900" dirty="0" smtClean="0">
                <a:sym typeface="Calibri" charset="0"/>
              </a:rPr>
              <a:t> </a:t>
            </a:r>
            <a:r>
              <a:rPr lang="en-US" sz="900" dirty="0" err="1" smtClean="0">
                <a:sym typeface="Calibri" charset="0"/>
              </a:rPr>
              <a:t>достигала</a:t>
            </a:r>
            <a:r>
              <a:rPr lang="en-US" sz="900" dirty="0" smtClean="0">
                <a:sym typeface="Calibri" charset="0"/>
              </a:rPr>
              <a:t> </a:t>
            </a:r>
            <a:r>
              <a:rPr lang="en-US" sz="900" dirty="0" smtClean="0">
                <a:latin typeface="Calibri Bold" charset="0"/>
                <a:sym typeface="Calibri Bold" charset="0"/>
              </a:rPr>
              <a:t>20%, </a:t>
            </a:r>
            <a:r>
              <a:rPr lang="en-US" sz="900" dirty="0" err="1" smtClean="0">
                <a:sym typeface="Calibri" charset="0"/>
              </a:rPr>
              <a:t>хотя</a:t>
            </a:r>
            <a:r>
              <a:rPr lang="en-US" sz="900" dirty="0" smtClean="0">
                <a:sym typeface="Calibri" charset="0"/>
              </a:rPr>
              <a:t> </a:t>
            </a:r>
            <a:r>
              <a:rPr lang="en-US" sz="900" dirty="0" err="1" smtClean="0">
                <a:sym typeface="Calibri" charset="0"/>
              </a:rPr>
              <a:t>нормой</a:t>
            </a:r>
            <a:r>
              <a:rPr lang="en-US" sz="900" dirty="0" smtClean="0">
                <a:sym typeface="Calibri" charset="0"/>
              </a:rPr>
              <a:t> </a:t>
            </a:r>
            <a:r>
              <a:rPr lang="en-US" sz="900" dirty="0" err="1" smtClean="0">
                <a:sym typeface="Calibri" charset="0"/>
              </a:rPr>
              <a:t>до</a:t>
            </a:r>
            <a:r>
              <a:rPr lang="en-US" sz="900" dirty="0" smtClean="0">
                <a:sym typeface="Calibri" charset="0"/>
              </a:rPr>
              <a:t> </a:t>
            </a:r>
            <a:r>
              <a:rPr lang="en-US" sz="900" dirty="0" err="1" smtClean="0">
                <a:sym typeface="Calibri" charset="0"/>
              </a:rPr>
              <a:t>этого</a:t>
            </a:r>
            <a:r>
              <a:rPr lang="en-US" sz="900" dirty="0" smtClean="0">
                <a:sym typeface="Calibri" charset="0"/>
              </a:rPr>
              <a:t> </a:t>
            </a:r>
            <a:r>
              <a:rPr lang="en-US" sz="900" dirty="0" err="1" smtClean="0">
                <a:sym typeface="Calibri" charset="0"/>
              </a:rPr>
              <a:t>был</a:t>
            </a:r>
            <a:r>
              <a:rPr lang="en-US" sz="900" dirty="0" smtClean="0">
                <a:sym typeface="Calibri" charset="0"/>
              </a:rPr>
              <a:t> </a:t>
            </a:r>
            <a:r>
              <a:rPr lang="en-US" sz="900" dirty="0" err="1" smtClean="0">
                <a:sym typeface="Calibri" charset="0"/>
              </a:rPr>
              <a:t>показатель</a:t>
            </a:r>
            <a:r>
              <a:rPr lang="en-US" sz="900" dirty="0" smtClean="0">
                <a:sym typeface="Calibri" charset="0"/>
              </a:rPr>
              <a:t> </a:t>
            </a:r>
            <a:r>
              <a:rPr lang="en-US" sz="900" dirty="0" smtClean="0">
                <a:latin typeface="Calibri Bold" charset="0"/>
                <a:sym typeface="Calibri Bold" charset="0"/>
              </a:rPr>
              <a:t>4-5%. </a:t>
            </a:r>
          </a:p>
          <a:p>
            <a:pPr>
              <a:lnSpc>
                <a:spcPct val="80000"/>
              </a:lnSpc>
              <a:spcBef>
                <a:spcPct val="0"/>
              </a:spcBef>
            </a:pPr>
            <a:r>
              <a:rPr lang="en-US" sz="900" dirty="0" err="1" smtClean="0">
                <a:sym typeface="Calibri" charset="0"/>
              </a:rPr>
              <a:t>Помимо</a:t>
            </a:r>
            <a:r>
              <a:rPr lang="en-US" sz="900" dirty="0" smtClean="0">
                <a:sym typeface="Calibri" charset="0"/>
              </a:rPr>
              <a:t> </a:t>
            </a:r>
            <a:r>
              <a:rPr lang="en-US" sz="900" dirty="0" err="1" smtClean="0">
                <a:sym typeface="Calibri" charset="0"/>
              </a:rPr>
              <a:t>активной</a:t>
            </a:r>
            <a:r>
              <a:rPr lang="en-US" sz="900" dirty="0" smtClean="0">
                <a:sym typeface="Calibri" charset="0"/>
              </a:rPr>
              <a:t> </a:t>
            </a:r>
            <a:r>
              <a:rPr lang="en-US" sz="900" dirty="0" err="1" smtClean="0">
                <a:sym typeface="Calibri" charset="0"/>
              </a:rPr>
              <a:t>саморекламы</a:t>
            </a:r>
            <a:r>
              <a:rPr lang="en-US" sz="900" dirty="0" smtClean="0">
                <a:sym typeface="Calibri" charset="0"/>
              </a:rPr>
              <a:t> </a:t>
            </a:r>
            <a:r>
              <a:rPr lang="en-US" sz="900" dirty="0" err="1" smtClean="0">
                <a:sym typeface="Calibri" charset="0"/>
              </a:rPr>
              <a:t>для</a:t>
            </a:r>
            <a:r>
              <a:rPr lang="en-US" sz="900" dirty="0" smtClean="0">
                <a:sym typeface="Calibri" charset="0"/>
              </a:rPr>
              <a:t> </a:t>
            </a:r>
            <a:r>
              <a:rPr lang="en-US" sz="900" dirty="0" err="1" smtClean="0">
                <a:sym typeface="Calibri" charset="0"/>
              </a:rPr>
              <a:t>привлечения</a:t>
            </a:r>
            <a:r>
              <a:rPr lang="en-US" sz="900" dirty="0" smtClean="0">
                <a:sym typeface="Calibri" charset="0"/>
              </a:rPr>
              <a:t> </a:t>
            </a:r>
            <a:r>
              <a:rPr lang="en-US" sz="900" dirty="0" err="1" smtClean="0">
                <a:sym typeface="Calibri" charset="0"/>
              </a:rPr>
              <a:t>новых</a:t>
            </a:r>
            <a:r>
              <a:rPr lang="en-US" sz="900" dirty="0" smtClean="0">
                <a:sym typeface="Calibri" charset="0"/>
              </a:rPr>
              <a:t> </a:t>
            </a:r>
            <a:r>
              <a:rPr lang="en-US" sz="900" dirty="0" err="1" smtClean="0">
                <a:sym typeface="Calibri" charset="0"/>
              </a:rPr>
              <a:t>клиентов</a:t>
            </a:r>
            <a:r>
              <a:rPr lang="en-US" sz="900" dirty="0" smtClean="0">
                <a:sym typeface="Calibri" charset="0"/>
              </a:rPr>
              <a:t> </a:t>
            </a:r>
            <a:r>
              <a:rPr lang="en-US" sz="900" dirty="0" err="1" smtClean="0">
                <a:sym typeface="Calibri" charset="0"/>
              </a:rPr>
              <a:t>справиться</a:t>
            </a:r>
            <a:r>
              <a:rPr lang="en-US" sz="900" dirty="0" smtClean="0">
                <a:sym typeface="Calibri" charset="0"/>
              </a:rPr>
              <a:t> с </a:t>
            </a:r>
            <a:r>
              <a:rPr lang="en-US" sz="900" dirty="0" err="1" smtClean="0">
                <a:sym typeface="Calibri" charset="0"/>
              </a:rPr>
              <a:t>трудными</a:t>
            </a:r>
            <a:r>
              <a:rPr lang="en-US" sz="900" dirty="0" smtClean="0">
                <a:sym typeface="Calibri" charset="0"/>
              </a:rPr>
              <a:t> </a:t>
            </a:r>
            <a:r>
              <a:rPr lang="en-US" sz="900" dirty="0" err="1" smtClean="0">
                <a:sym typeface="Calibri" charset="0"/>
              </a:rPr>
              <a:t>временами</a:t>
            </a:r>
            <a:r>
              <a:rPr lang="en-US" sz="900" dirty="0" smtClean="0">
                <a:sym typeface="Calibri" charset="0"/>
              </a:rPr>
              <a:t> </a:t>
            </a:r>
            <a:r>
              <a:rPr lang="en-US" sz="900" dirty="0" err="1" smtClean="0">
                <a:sym typeface="Calibri" charset="0"/>
              </a:rPr>
              <a:t>спамерам</a:t>
            </a:r>
            <a:r>
              <a:rPr lang="en-US" sz="900" dirty="0" smtClean="0">
                <a:sym typeface="Calibri" charset="0"/>
              </a:rPr>
              <a:t> </a:t>
            </a:r>
            <a:r>
              <a:rPr lang="en-US" sz="900" dirty="0" err="1" smtClean="0">
                <a:sym typeface="Calibri" charset="0"/>
              </a:rPr>
              <a:t>помогло</a:t>
            </a:r>
            <a:r>
              <a:rPr lang="en-US" sz="900" dirty="0" smtClean="0">
                <a:sym typeface="Calibri" charset="0"/>
              </a:rPr>
              <a:t> </a:t>
            </a:r>
            <a:r>
              <a:rPr lang="en-US" sz="900" dirty="0" err="1" smtClean="0">
                <a:sym typeface="Calibri" charset="0"/>
              </a:rPr>
              <a:t>активное</a:t>
            </a:r>
            <a:r>
              <a:rPr lang="en-US" sz="900" dirty="0" smtClean="0">
                <a:sym typeface="Calibri" charset="0"/>
              </a:rPr>
              <a:t> </a:t>
            </a:r>
            <a:r>
              <a:rPr lang="en-US" sz="900" dirty="0" err="1" smtClean="0">
                <a:sym typeface="Calibri" charset="0"/>
              </a:rPr>
              <a:t>участие</a:t>
            </a:r>
            <a:r>
              <a:rPr lang="en-US" sz="900" dirty="0" smtClean="0">
                <a:sym typeface="Calibri" charset="0"/>
              </a:rPr>
              <a:t> в </a:t>
            </a:r>
            <a:r>
              <a:rPr lang="en-US" sz="900" dirty="0" err="1" smtClean="0">
                <a:sym typeface="Calibri" charset="0"/>
              </a:rPr>
              <a:t>так</a:t>
            </a:r>
            <a:r>
              <a:rPr lang="en-US" sz="900" dirty="0" smtClean="0">
                <a:sym typeface="Calibri" charset="0"/>
              </a:rPr>
              <a:t> </a:t>
            </a:r>
            <a:r>
              <a:rPr lang="en-US" sz="900" dirty="0" err="1" smtClean="0">
                <a:sym typeface="Calibri" charset="0"/>
              </a:rPr>
              <a:t>называемых</a:t>
            </a:r>
            <a:r>
              <a:rPr lang="en-US" sz="900" dirty="0" smtClean="0">
                <a:sym typeface="Calibri" charset="0"/>
              </a:rPr>
              <a:t> </a:t>
            </a:r>
            <a:r>
              <a:rPr lang="en-US" sz="900" dirty="0" err="1" smtClean="0">
                <a:sym typeface="Calibri" charset="0"/>
              </a:rPr>
              <a:t>партнёрских</a:t>
            </a:r>
            <a:r>
              <a:rPr lang="en-US" sz="900" dirty="0" smtClean="0">
                <a:sym typeface="Calibri" charset="0"/>
              </a:rPr>
              <a:t> </a:t>
            </a:r>
            <a:r>
              <a:rPr lang="en-US" sz="900" dirty="0" err="1" smtClean="0">
                <a:sym typeface="Calibri" charset="0"/>
              </a:rPr>
              <a:t>программах</a:t>
            </a:r>
            <a:r>
              <a:rPr lang="en-US" sz="900" dirty="0" smtClean="0">
                <a:sym typeface="Calibri" charset="0"/>
              </a:rPr>
              <a:t>. </a:t>
            </a:r>
            <a:r>
              <a:rPr lang="en-US" sz="900" dirty="0" err="1" smtClean="0">
                <a:sym typeface="Calibri" charset="0"/>
              </a:rPr>
              <a:t>Партнёрские</a:t>
            </a:r>
            <a:r>
              <a:rPr lang="en-US" sz="900" dirty="0" smtClean="0">
                <a:sym typeface="Calibri" charset="0"/>
              </a:rPr>
              <a:t> </a:t>
            </a:r>
            <a:r>
              <a:rPr lang="en-US" sz="900" dirty="0" err="1" smtClean="0">
                <a:sym typeface="Calibri" charset="0"/>
              </a:rPr>
              <a:t>программы</a:t>
            </a:r>
            <a:r>
              <a:rPr lang="en-US" sz="900" dirty="0" smtClean="0">
                <a:sym typeface="Calibri" charset="0"/>
              </a:rPr>
              <a:t> – </a:t>
            </a:r>
            <a:r>
              <a:rPr lang="en-US" sz="900" dirty="0" err="1" smtClean="0">
                <a:sym typeface="Calibri" charset="0"/>
              </a:rPr>
              <a:t>вид</a:t>
            </a:r>
            <a:r>
              <a:rPr lang="en-US" sz="900" dirty="0" smtClean="0">
                <a:sym typeface="Calibri" charset="0"/>
              </a:rPr>
              <a:t> </a:t>
            </a:r>
            <a:r>
              <a:rPr lang="en-US" sz="900" dirty="0" err="1" smtClean="0">
                <a:sym typeface="Calibri" charset="0"/>
              </a:rPr>
              <a:t>сетевого</a:t>
            </a:r>
            <a:r>
              <a:rPr lang="en-US" sz="900" dirty="0" smtClean="0">
                <a:sym typeface="Calibri" charset="0"/>
              </a:rPr>
              <a:t> </a:t>
            </a:r>
            <a:r>
              <a:rPr lang="en-US" sz="900" dirty="0" err="1" smtClean="0">
                <a:sym typeface="Calibri" charset="0"/>
              </a:rPr>
              <a:t>Интернет-маркетинга</a:t>
            </a:r>
            <a:r>
              <a:rPr lang="en-US" sz="900" dirty="0" smtClean="0">
                <a:sym typeface="Calibri" charset="0"/>
              </a:rPr>
              <a:t> </a:t>
            </a:r>
            <a:r>
              <a:rPr lang="en-US" sz="900" dirty="0" err="1" smtClean="0">
                <a:sym typeface="Calibri" charset="0"/>
              </a:rPr>
              <a:t>для</a:t>
            </a:r>
            <a:r>
              <a:rPr lang="en-US" sz="900" dirty="0" smtClean="0">
                <a:sym typeface="Calibri" charset="0"/>
              </a:rPr>
              <a:t> </a:t>
            </a:r>
            <a:r>
              <a:rPr lang="en-US" sz="900" dirty="0" err="1" smtClean="0">
                <a:sym typeface="Calibri" charset="0"/>
              </a:rPr>
              <a:t>продвижении</a:t>
            </a:r>
            <a:r>
              <a:rPr lang="en-US" sz="900" dirty="0" smtClean="0">
                <a:sym typeface="Calibri" charset="0"/>
              </a:rPr>
              <a:t> </a:t>
            </a:r>
            <a:r>
              <a:rPr lang="en-US" sz="900" dirty="0" err="1" smtClean="0">
                <a:sym typeface="Calibri" charset="0"/>
              </a:rPr>
              <a:t>товаров</a:t>
            </a:r>
            <a:r>
              <a:rPr lang="en-US" sz="900" dirty="0" smtClean="0">
                <a:sym typeface="Calibri" charset="0"/>
              </a:rPr>
              <a:t> и </a:t>
            </a:r>
            <a:r>
              <a:rPr lang="en-US" sz="900" dirty="0" err="1" smtClean="0">
                <a:sym typeface="Calibri" charset="0"/>
              </a:rPr>
              <a:t>услуг</a:t>
            </a:r>
            <a:r>
              <a:rPr lang="en-US" sz="900" dirty="0" smtClean="0">
                <a:sym typeface="Calibri" charset="0"/>
              </a:rPr>
              <a:t>. </a:t>
            </a:r>
            <a:r>
              <a:rPr lang="en-US" sz="900" dirty="0" err="1" smtClean="0">
                <a:sym typeface="Calibri" charset="0"/>
              </a:rPr>
              <a:t>Смысл</a:t>
            </a:r>
            <a:r>
              <a:rPr lang="en-US" sz="900" dirty="0" smtClean="0">
                <a:sym typeface="Calibri" charset="0"/>
              </a:rPr>
              <a:t> </a:t>
            </a:r>
            <a:r>
              <a:rPr lang="en-US" sz="900" dirty="0" err="1" smtClean="0">
                <a:sym typeface="Calibri" charset="0"/>
              </a:rPr>
              <a:t>партнёрских</a:t>
            </a:r>
            <a:r>
              <a:rPr lang="en-US" sz="900" dirty="0" smtClean="0">
                <a:sym typeface="Calibri" charset="0"/>
              </a:rPr>
              <a:t> </a:t>
            </a:r>
            <a:r>
              <a:rPr lang="en-US" sz="900" dirty="0" err="1" smtClean="0">
                <a:sym typeface="Calibri" charset="0"/>
              </a:rPr>
              <a:t>программ</a:t>
            </a:r>
            <a:r>
              <a:rPr lang="en-US" sz="900" dirty="0" smtClean="0">
                <a:sym typeface="Calibri" charset="0"/>
              </a:rPr>
              <a:t> </a:t>
            </a:r>
            <a:r>
              <a:rPr lang="en-US" sz="900" dirty="0" err="1" smtClean="0">
                <a:sym typeface="Calibri" charset="0"/>
              </a:rPr>
              <a:t>заключается</a:t>
            </a:r>
            <a:r>
              <a:rPr lang="en-US" sz="900" dirty="0" smtClean="0">
                <a:sym typeface="Calibri" charset="0"/>
              </a:rPr>
              <a:t> в </a:t>
            </a:r>
            <a:r>
              <a:rPr lang="en-US" sz="900" dirty="0" err="1" smtClean="0">
                <a:sym typeface="Calibri" charset="0"/>
              </a:rPr>
              <a:t>привлечении</a:t>
            </a:r>
            <a:r>
              <a:rPr lang="en-US" sz="900" dirty="0" smtClean="0">
                <a:sym typeface="Calibri" charset="0"/>
              </a:rPr>
              <a:t> </a:t>
            </a:r>
            <a:r>
              <a:rPr lang="en-US" sz="900" dirty="0" err="1" smtClean="0">
                <a:sym typeface="Calibri" charset="0"/>
              </a:rPr>
              <a:t>покупателей</a:t>
            </a:r>
            <a:r>
              <a:rPr lang="en-US" sz="900" dirty="0" smtClean="0">
                <a:sym typeface="Calibri" charset="0"/>
              </a:rPr>
              <a:t> и </a:t>
            </a:r>
            <a:r>
              <a:rPr lang="en-US" sz="900" dirty="0" err="1" smtClean="0">
                <a:sym typeface="Calibri" charset="0"/>
              </a:rPr>
              <a:t>клиентов</a:t>
            </a:r>
            <a:r>
              <a:rPr lang="en-US" sz="900" dirty="0" smtClean="0">
                <a:sym typeface="Calibri" charset="0"/>
              </a:rPr>
              <a:t> </a:t>
            </a:r>
            <a:r>
              <a:rPr lang="en-US" sz="900" dirty="0" err="1" smtClean="0">
                <a:sym typeface="Calibri" charset="0"/>
              </a:rPr>
              <a:t>со</a:t>
            </a:r>
            <a:r>
              <a:rPr lang="en-US" sz="900" dirty="0" smtClean="0">
                <a:sym typeface="Calibri" charset="0"/>
              </a:rPr>
              <a:t> </a:t>
            </a:r>
            <a:r>
              <a:rPr lang="en-US" sz="900" dirty="0" err="1" smtClean="0">
                <a:sym typeface="Calibri" charset="0"/>
              </a:rPr>
              <a:t>сторонних</a:t>
            </a:r>
            <a:r>
              <a:rPr lang="en-US" sz="900" dirty="0" smtClean="0">
                <a:sym typeface="Calibri" charset="0"/>
              </a:rPr>
              <a:t> </a:t>
            </a:r>
            <a:r>
              <a:rPr lang="en-US" sz="900" dirty="0" err="1" smtClean="0">
                <a:sym typeface="Calibri" charset="0"/>
              </a:rPr>
              <a:t>сайтов</a:t>
            </a:r>
            <a:r>
              <a:rPr lang="en-US" sz="900" dirty="0" smtClean="0">
                <a:sym typeface="Calibri" charset="0"/>
              </a:rPr>
              <a:t>. </a:t>
            </a:r>
            <a:r>
              <a:rPr lang="en-US" sz="900" dirty="0" err="1" smtClean="0">
                <a:sym typeface="Calibri" charset="0"/>
              </a:rPr>
              <a:t>Происходит</a:t>
            </a:r>
            <a:r>
              <a:rPr lang="en-US" sz="900" dirty="0" smtClean="0">
                <a:sym typeface="Calibri" charset="0"/>
              </a:rPr>
              <a:t> </a:t>
            </a:r>
            <a:r>
              <a:rPr lang="en-US" sz="900" dirty="0" err="1" smtClean="0">
                <a:sym typeface="Calibri" charset="0"/>
              </a:rPr>
              <a:t>это</a:t>
            </a:r>
            <a:r>
              <a:rPr lang="en-US" sz="900" dirty="0" smtClean="0">
                <a:sym typeface="Calibri" charset="0"/>
              </a:rPr>
              <a:t> </a:t>
            </a:r>
            <a:r>
              <a:rPr lang="en-US" sz="900" dirty="0" err="1" smtClean="0">
                <a:sym typeface="Calibri" charset="0"/>
              </a:rPr>
              <a:t>следующим</a:t>
            </a:r>
            <a:r>
              <a:rPr lang="en-US" sz="900" dirty="0" smtClean="0">
                <a:sym typeface="Calibri" charset="0"/>
              </a:rPr>
              <a:t> </a:t>
            </a:r>
            <a:r>
              <a:rPr lang="en-US" sz="900" dirty="0" err="1" smtClean="0">
                <a:sym typeface="Calibri" charset="0"/>
              </a:rPr>
              <a:t>образом</a:t>
            </a:r>
            <a:r>
              <a:rPr lang="en-US" sz="900" dirty="0" smtClean="0">
                <a:sym typeface="Calibri" charset="0"/>
              </a:rPr>
              <a:t>: </a:t>
            </a:r>
            <a:r>
              <a:rPr lang="en-US" sz="900" dirty="0" err="1" smtClean="0">
                <a:sym typeface="Calibri" charset="0"/>
              </a:rPr>
              <a:t>партнёр</a:t>
            </a:r>
            <a:r>
              <a:rPr lang="en-US" sz="900" dirty="0" smtClean="0">
                <a:sym typeface="Calibri" charset="0"/>
              </a:rPr>
              <a:t> </a:t>
            </a:r>
            <a:r>
              <a:rPr lang="en-US" sz="900" dirty="0" err="1" smtClean="0">
                <a:sym typeface="Calibri" charset="0"/>
              </a:rPr>
              <a:t>размещает</a:t>
            </a:r>
            <a:r>
              <a:rPr lang="en-US" sz="900" dirty="0" smtClean="0">
                <a:sym typeface="Calibri" charset="0"/>
              </a:rPr>
              <a:t> у </a:t>
            </a:r>
            <a:r>
              <a:rPr lang="en-US" sz="900" dirty="0" err="1" smtClean="0">
                <a:sym typeface="Calibri" charset="0"/>
              </a:rPr>
              <a:t>себя</a:t>
            </a:r>
            <a:r>
              <a:rPr lang="en-US" sz="900" dirty="0" smtClean="0">
                <a:sym typeface="Calibri" charset="0"/>
              </a:rPr>
              <a:t> </a:t>
            </a:r>
            <a:r>
              <a:rPr lang="en-US" sz="900" dirty="0" err="1" smtClean="0">
                <a:sym typeface="Calibri" charset="0"/>
              </a:rPr>
              <a:t>на</a:t>
            </a:r>
            <a:r>
              <a:rPr lang="en-US" sz="900" dirty="0" smtClean="0">
                <a:sym typeface="Calibri" charset="0"/>
              </a:rPr>
              <a:t> </a:t>
            </a:r>
            <a:r>
              <a:rPr lang="en-US" sz="900" dirty="0" err="1" smtClean="0">
                <a:sym typeface="Calibri" charset="0"/>
              </a:rPr>
              <a:t>сайте</a:t>
            </a:r>
            <a:r>
              <a:rPr lang="en-US" sz="900" dirty="0" smtClean="0">
                <a:sym typeface="Calibri" charset="0"/>
              </a:rPr>
              <a:t> </a:t>
            </a:r>
            <a:r>
              <a:rPr lang="en-US" sz="900" dirty="0" err="1" smtClean="0">
                <a:sym typeface="Calibri" charset="0"/>
              </a:rPr>
              <a:t>баннер</a:t>
            </a:r>
            <a:r>
              <a:rPr lang="en-US" sz="900" dirty="0" smtClean="0">
                <a:sym typeface="Calibri" charset="0"/>
              </a:rPr>
              <a:t> </a:t>
            </a:r>
            <a:r>
              <a:rPr lang="en-US" sz="900" dirty="0" err="1" smtClean="0">
                <a:sym typeface="Calibri" charset="0"/>
              </a:rPr>
              <a:t>или</a:t>
            </a:r>
            <a:r>
              <a:rPr lang="en-US" sz="900" dirty="0" smtClean="0">
                <a:sym typeface="Calibri" charset="0"/>
              </a:rPr>
              <a:t> </a:t>
            </a:r>
            <a:r>
              <a:rPr lang="en-US" sz="900" dirty="0" err="1" smtClean="0">
                <a:sym typeface="Calibri" charset="0"/>
              </a:rPr>
              <a:t>ссылку</a:t>
            </a:r>
            <a:r>
              <a:rPr lang="en-US" sz="900" dirty="0" smtClean="0">
                <a:sym typeface="Calibri" charset="0"/>
              </a:rPr>
              <a:t> </a:t>
            </a:r>
            <a:r>
              <a:rPr lang="en-US" sz="900" dirty="0" err="1" smtClean="0">
                <a:sym typeface="Calibri" charset="0"/>
              </a:rPr>
              <a:t>на</a:t>
            </a:r>
            <a:r>
              <a:rPr lang="en-US" sz="900" dirty="0" smtClean="0">
                <a:sym typeface="Calibri" charset="0"/>
              </a:rPr>
              <a:t> </a:t>
            </a:r>
            <a:r>
              <a:rPr lang="en-US" sz="900" dirty="0" err="1" smtClean="0">
                <a:sym typeface="Calibri" charset="0"/>
              </a:rPr>
              <a:t>сайт</a:t>
            </a:r>
            <a:r>
              <a:rPr lang="en-US" sz="900" dirty="0" smtClean="0">
                <a:sym typeface="Calibri" charset="0"/>
              </a:rPr>
              <a:t> </a:t>
            </a:r>
            <a:r>
              <a:rPr lang="en-US" sz="900" dirty="0" err="1" smtClean="0">
                <a:sym typeface="Calibri" charset="0"/>
              </a:rPr>
              <a:t>заказчика</a:t>
            </a:r>
            <a:r>
              <a:rPr lang="en-US" sz="900" dirty="0" smtClean="0">
                <a:sym typeface="Calibri" charset="0"/>
              </a:rPr>
              <a:t>. </a:t>
            </a:r>
            <a:r>
              <a:rPr lang="en-US" sz="900" dirty="0" err="1" smtClean="0">
                <a:sym typeface="Calibri" charset="0"/>
              </a:rPr>
              <a:t>Если</a:t>
            </a:r>
            <a:r>
              <a:rPr lang="en-US" sz="900" dirty="0" smtClean="0">
                <a:sym typeface="Calibri" charset="0"/>
              </a:rPr>
              <a:t> в </a:t>
            </a:r>
            <a:r>
              <a:rPr lang="en-US" sz="900" dirty="0" err="1" smtClean="0">
                <a:sym typeface="Calibri" charset="0"/>
              </a:rPr>
              <a:t>дальнейшем</a:t>
            </a:r>
            <a:r>
              <a:rPr lang="en-US" sz="900" dirty="0" smtClean="0">
                <a:sym typeface="Calibri" charset="0"/>
              </a:rPr>
              <a:t> </a:t>
            </a:r>
            <a:r>
              <a:rPr lang="en-US" sz="900" dirty="0" err="1" smtClean="0">
                <a:sym typeface="Calibri" charset="0"/>
              </a:rPr>
              <a:t>покупатель</a:t>
            </a:r>
            <a:r>
              <a:rPr lang="en-US" sz="900" dirty="0" smtClean="0">
                <a:sym typeface="Calibri" charset="0"/>
              </a:rPr>
              <a:t>, </a:t>
            </a:r>
            <a:r>
              <a:rPr lang="en-US" sz="900" dirty="0" err="1" smtClean="0">
                <a:sym typeface="Calibri" charset="0"/>
              </a:rPr>
              <a:t>посетивший</a:t>
            </a:r>
            <a:r>
              <a:rPr lang="en-US" sz="900" dirty="0" smtClean="0">
                <a:sym typeface="Calibri" charset="0"/>
              </a:rPr>
              <a:t> </a:t>
            </a:r>
            <a:r>
              <a:rPr lang="en-US" sz="900" dirty="0" err="1" smtClean="0">
                <a:sym typeface="Calibri" charset="0"/>
              </a:rPr>
              <a:t>сайт</a:t>
            </a:r>
            <a:r>
              <a:rPr lang="en-US" sz="900" dirty="0" smtClean="0">
                <a:sym typeface="Calibri" charset="0"/>
              </a:rPr>
              <a:t> </a:t>
            </a:r>
            <a:r>
              <a:rPr lang="en-US" sz="900" dirty="0" err="1" smtClean="0">
                <a:sym typeface="Calibri" charset="0"/>
              </a:rPr>
              <a:t>партнёра</a:t>
            </a:r>
            <a:r>
              <a:rPr lang="en-US" sz="900" dirty="0" smtClean="0">
                <a:sym typeface="Calibri" charset="0"/>
              </a:rPr>
              <a:t>, </a:t>
            </a:r>
            <a:r>
              <a:rPr lang="en-US" sz="900" dirty="0" err="1" smtClean="0">
                <a:sym typeface="Calibri" charset="0"/>
              </a:rPr>
              <a:t>переходит</a:t>
            </a:r>
            <a:r>
              <a:rPr lang="en-US" sz="900" dirty="0" smtClean="0">
                <a:sym typeface="Calibri" charset="0"/>
              </a:rPr>
              <a:t> </a:t>
            </a:r>
            <a:r>
              <a:rPr lang="en-US" sz="900" dirty="0" err="1" smtClean="0">
                <a:sym typeface="Calibri" charset="0"/>
              </a:rPr>
              <a:t>по</a:t>
            </a:r>
            <a:r>
              <a:rPr lang="en-US" sz="900" dirty="0" smtClean="0">
                <a:sym typeface="Calibri" charset="0"/>
              </a:rPr>
              <a:t> </a:t>
            </a:r>
            <a:r>
              <a:rPr lang="en-US" sz="900" dirty="0" err="1" smtClean="0">
                <a:sym typeface="Calibri" charset="0"/>
              </a:rPr>
              <a:t>этой</a:t>
            </a:r>
            <a:r>
              <a:rPr lang="en-US" sz="900" dirty="0" smtClean="0">
                <a:sym typeface="Calibri" charset="0"/>
              </a:rPr>
              <a:t> </a:t>
            </a:r>
            <a:r>
              <a:rPr lang="en-US" sz="900" dirty="0" err="1" smtClean="0">
                <a:sym typeface="Calibri" charset="0"/>
              </a:rPr>
              <a:t>ссылке</a:t>
            </a:r>
            <a:r>
              <a:rPr lang="en-US" sz="900" dirty="0" smtClean="0">
                <a:sym typeface="Calibri" charset="0"/>
              </a:rPr>
              <a:t> и </a:t>
            </a:r>
            <a:r>
              <a:rPr lang="en-US" sz="900" dirty="0" err="1" smtClean="0">
                <a:sym typeface="Calibri" charset="0"/>
              </a:rPr>
              <a:t>затем</a:t>
            </a:r>
            <a:r>
              <a:rPr lang="en-US" sz="900" dirty="0" smtClean="0">
                <a:sym typeface="Calibri" charset="0"/>
              </a:rPr>
              <a:t> </a:t>
            </a:r>
            <a:r>
              <a:rPr lang="en-US" sz="900" dirty="0" err="1" smtClean="0">
                <a:sym typeface="Calibri" charset="0"/>
              </a:rPr>
              <a:t>покупает</a:t>
            </a:r>
            <a:r>
              <a:rPr lang="en-US" sz="900" dirty="0" smtClean="0">
                <a:sym typeface="Calibri" charset="0"/>
              </a:rPr>
              <a:t> </a:t>
            </a:r>
            <a:r>
              <a:rPr lang="en-US" sz="900" dirty="0" err="1" smtClean="0">
                <a:sym typeface="Calibri" charset="0"/>
              </a:rPr>
              <a:t>товар</a:t>
            </a:r>
            <a:r>
              <a:rPr lang="en-US" sz="900" dirty="0" smtClean="0">
                <a:sym typeface="Calibri" charset="0"/>
              </a:rPr>
              <a:t>, </a:t>
            </a:r>
            <a:r>
              <a:rPr lang="en-US" sz="900" dirty="0" err="1" smtClean="0">
                <a:sym typeface="Calibri" charset="0"/>
              </a:rPr>
              <a:t>то</a:t>
            </a:r>
            <a:r>
              <a:rPr lang="en-US" sz="900" dirty="0" smtClean="0">
                <a:sym typeface="Calibri" charset="0"/>
              </a:rPr>
              <a:t> </a:t>
            </a:r>
            <a:r>
              <a:rPr lang="en-US" sz="900" dirty="0" err="1" smtClean="0">
                <a:sym typeface="Calibri" charset="0"/>
              </a:rPr>
              <a:t>за</a:t>
            </a:r>
            <a:r>
              <a:rPr lang="en-US" sz="900" dirty="0" smtClean="0">
                <a:sym typeface="Calibri" charset="0"/>
              </a:rPr>
              <a:t> </a:t>
            </a:r>
            <a:r>
              <a:rPr lang="en-US" sz="900" dirty="0" err="1" smtClean="0">
                <a:sym typeface="Calibri" charset="0"/>
              </a:rPr>
              <a:t>это</a:t>
            </a:r>
            <a:r>
              <a:rPr lang="en-US" sz="900" dirty="0" smtClean="0">
                <a:sym typeface="Calibri" charset="0"/>
              </a:rPr>
              <a:t> </a:t>
            </a:r>
            <a:r>
              <a:rPr lang="en-US" sz="900" dirty="0" err="1" smtClean="0">
                <a:sym typeface="Calibri" charset="0"/>
              </a:rPr>
              <a:t>партнёру</a:t>
            </a:r>
            <a:r>
              <a:rPr lang="en-US" sz="900" dirty="0" smtClean="0">
                <a:sym typeface="Calibri" charset="0"/>
              </a:rPr>
              <a:t> </a:t>
            </a:r>
            <a:r>
              <a:rPr lang="en-US" sz="900" dirty="0" err="1" smtClean="0">
                <a:sym typeface="Calibri" charset="0"/>
              </a:rPr>
              <a:t>начисляется</a:t>
            </a:r>
            <a:r>
              <a:rPr lang="en-US" sz="900" dirty="0" smtClean="0">
                <a:sym typeface="Calibri" charset="0"/>
              </a:rPr>
              <a:t> </a:t>
            </a:r>
            <a:r>
              <a:rPr lang="en-US" sz="900" dirty="0" err="1" smtClean="0">
                <a:sym typeface="Calibri" charset="0"/>
              </a:rPr>
              <a:t>процент</a:t>
            </a:r>
            <a:r>
              <a:rPr lang="en-US" sz="900" dirty="0" smtClean="0">
                <a:sym typeface="Calibri" charset="0"/>
              </a:rPr>
              <a:t> </a:t>
            </a:r>
            <a:r>
              <a:rPr lang="en-US" sz="900" dirty="0" err="1" smtClean="0">
                <a:sym typeface="Calibri" charset="0"/>
              </a:rPr>
              <a:t>от</a:t>
            </a:r>
            <a:r>
              <a:rPr lang="en-US" sz="900" dirty="0" smtClean="0">
                <a:sym typeface="Calibri" charset="0"/>
              </a:rPr>
              <a:t> </a:t>
            </a:r>
            <a:r>
              <a:rPr lang="en-US" sz="900" dirty="0" err="1" smtClean="0">
                <a:sym typeface="Calibri" charset="0"/>
              </a:rPr>
              <a:t>прибыли</a:t>
            </a:r>
            <a:r>
              <a:rPr lang="en-US" sz="900" dirty="0" smtClean="0">
                <a:sym typeface="Calibri" charset="0"/>
              </a:rPr>
              <a:t> </a:t>
            </a:r>
            <a:r>
              <a:rPr lang="en-US" sz="900" dirty="0" err="1" smtClean="0">
                <a:sym typeface="Calibri" charset="0"/>
              </a:rPr>
              <a:t>магазина</a:t>
            </a:r>
            <a:r>
              <a:rPr lang="en-US" sz="900" dirty="0" smtClean="0">
                <a:sym typeface="Calibri" charset="0"/>
              </a:rPr>
              <a:t>. В </a:t>
            </a:r>
            <a:r>
              <a:rPr lang="en-US" sz="900" dirty="0" err="1" smtClean="0">
                <a:sym typeface="Calibri" charset="0"/>
              </a:rPr>
              <a:t>некоторых</a:t>
            </a:r>
            <a:r>
              <a:rPr lang="en-US" sz="900" dirty="0" smtClean="0">
                <a:sym typeface="Calibri" charset="0"/>
              </a:rPr>
              <a:t> </a:t>
            </a:r>
            <a:r>
              <a:rPr lang="en-US" sz="900" dirty="0" err="1" smtClean="0">
                <a:sym typeface="Calibri" charset="0"/>
              </a:rPr>
              <a:t>случаях</a:t>
            </a:r>
            <a:r>
              <a:rPr lang="en-US" sz="900" dirty="0" smtClean="0">
                <a:sym typeface="Calibri" charset="0"/>
              </a:rPr>
              <a:t> </a:t>
            </a:r>
            <a:r>
              <a:rPr lang="en-US" sz="900" dirty="0" err="1" smtClean="0">
                <a:sym typeface="Calibri" charset="0"/>
              </a:rPr>
              <a:t>партнёру</a:t>
            </a:r>
            <a:r>
              <a:rPr lang="en-US" sz="900" dirty="0" smtClean="0">
                <a:sym typeface="Calibri" charset="0"/>
              </a:rPr>
              <a:t> </a:t>
            </a:r>
            <a:r>
              <a:rPr lang="en-US" sz="900" dirty="0" err="1" smtClean="0">
                <a:sym typeface="Calibri" charset="0"/>
              </a:rPr>
              <a:t>платят</a:t>
            </a:r>
            <a:r>
              <a:rPr lang="en-US" sz="900" dirty="0" smtClean="0">
                <a:sym typeface="Calibri" charset="0"/>
              </a:rPr>
              <a:t> </a:t>
            </a:r>
            <a:r>
              <a:rPr lang="en-US" sz="900" dirty="0" err="1" smtClean="0">
                <a:sym typeface="Calibri" charset="0"/>
              </a:rPr>
              <a:t>за</a:t>
            </a:r>
            <a:r>
              <a:rPr lang="en-US" sz="900" dirty="0" smtClean="0">
                <a:sym typeface="Calibri" charset="0"/>
              </a:rPr>
              <a:t> </a:t>
            </a:r>
            <a:r>
              <a:rPr lang="en-US" sz="900" dirty="0" err="1" smtClean="0">
                <a:sym typeface="Calibri" charset="0"/>
              </a:rPr>
              <a:t>то</a:t>
            </a:r>
            <a:r>
              <a:rPr lang="en-US" sz="900" dirty="0" smtClean="0">
                <a:sym typeface="Calibri" charset="0"/>
              </a:rPr>
              <a:t>, </a:t>
            </a:r>
            <a:r>
              <a:rPr lang="en-US" sz="900" dirty="0" err="1" smtClean="0">
                <a:sym typeface="Calibri" charset="0"/>
              </a:rPr>
              <a:t>что</a:t>
            </a:r>
            <a:r>
              <a:rPr lang="en-US" sz="900" dirty="0" smtClean="0">
                <a:sym typeface="Calibri" charset="0"/>
              </a:rPr>
              <a:t> </a:t>
            </a:r>
            <a:r>
              <a:rPr lang="en-US" sz="900" dirty="0" err="1" smtClean="0">
                <a:sym typeface="Calibri" charset="0"/>
              </a:rPr>
              <a:t>клиент</a:t>
            </a:r>
            <a:r>
              <a:rPr lang="en-US" sz="900" dirty="0" smtClean="0">
                <a:sym typeface="Calibri" charset="0"/>
              </a:rPr>
              <a:t> </a:t>
            </a:r>
            <a:r>
              <a:rPr lang="en-US" sz="900" dirty="0" err="1" smtClean="0">
                <a:sym typeface="Calibri" charset="0"/>
              </a:rPr>
              <a:t>просто</a:t>
            </a:r>
            <a:r>
              <a:rPr lang="en-US" sz="900" dirty="0" smtClean="0">
                <a:sym typeface="Calibri" charset="0"/>
              </a:rPr>
              <a:t> </a:t>
            </a:r>
            <a:r>
              <a:rPr lang="en-US" sz="900" dirty="0" err="1" smtClean="0">
                <a:sym typeface="Calibri" charset="0"/>
              </a:rPr>
              <a:t>зашёл</a:t>
            </a:r>
            <a:r>
              <a:rPr lang="en-US" sz="900" dirty="0" smtClean="0">
                <a:sym typeface="Calibri" charset="0"/>
              </a:rPr>
              <a:t> </a:t>
            </a:r>
            <a:r>
              <a:rPr lang="en-US" sz="900" dirty="0" err="1" smtClean="0">
                <a:sym typeface="Calibri" charset="0"/>
              </a:rPr>
              <a:t>на</a:t>
            </a:r>
            <a:r>
              <a:rPr lang="en-US" sz="900" dirty="0" smtClean="0">
                <a:sym typeface="Calibri" charset="0"/>
              </a:rPr>
              <a:t> </a:t>
            </a:r>
            <a:r>
              <a:rPr lang="en-US" sz="900" dirty="0" err="1" smtClean="0">
                <a:sym typeface="Calibri" charset="0"/>
              </a:rPr>
              <a:t>сайт</a:t>
            </a:r>
            <a:r>
              <a:rPr lang="en-US" sz="900" dirty="0" smtClean="0">
                <a:sym typeface="Calibri" charset="0"/>
              </a:rPr>
              <a:t> </a:t>
            </a:r>
            <a:r>
              <a:rPr lang="en-US" sz="900" dirty="0" err="1" smtClean="0">
                <a:sym typeface="Calibri" charset="0"/>
              </a:rPr>
              <a:t>заказчика</a:t>
            </a:r>
            <a:r>
              <a:rPr lang="en-US" sz="900" dirty="0" smtClean="0">
                <a:sym typeface="Calibri" charset="0"/>
              </a:rPr>
              <a:t>. В </a:t>
            </a:r>
            <a:r>
              <a:rPr lang="en-US" sz="900" dirty="0" err="1" smtClean="0">
                <a:sym typeface="Calibri" charset="0"/>
              </a:rPr>
              <a:t>настоящий</a:t>
            </a:r>
            <a:r>
              <a:rPr lang="en-US" sz="900" dirty="0" smtClean="0">
                <a:sym typeface="Calibri" charset="0"/>
              </a:rPr>
              <a:t> </a:t>
            </a:r>
            <a:r>
              <a:rPr lang="en-US" sz="900" dirty="0" err="1" smtClean="0">
                <a:sym typeface="Calibri" charset="0"/>
              </a:rPr>
              <a:t>момент</a:t>
            </a:r>
            <a:r>
              <a:rPr lang="en-US" sz="900" dirty="0" smtClean="0">
                <a:sym typeface="Calibri" charset="0"/>
              </a:rPr>
              <a:t> «</a:t>
            </a:r>
            <a:r>
              <a:rPr lang="en-US" sz="900" dirty="0" err="1" smtClean="0">
                <a:sym typeface="Calibri" charset="0"/>
              </a:rPr>
              <a:t>партнёрки</a:t>
            </a:r>
            <a:r>
              <a:rPr lang="en-US" sz="900" dirty="0" smtClean="0">
                <a:sym typeface="Calibri" charset="0"/>
              </a:rPr>
              <a:t>» </a:t>
            </a:r>
            <a:r>
              <a:rPr lang="en-US" sz="900" dirty="0" err="1" smtClean="0">
                <a:sym typeface="Calibri" charset="0"/>
              </a:rPr>
              <a:t>очень</a:t>
            </a:r>
            <a:r>
              <a:rPr lang="en-US" sz="900" dirty="0" smtClean="0">
                <a:sym typeface="Calibri" charset="0"/>
              </a:rPr>
              <a:t> </a:t>
            </a:r>
            <a:r>
              <a:rPr lang="en-US" sz="900" dirty="0" err="1" smtClean="0">
                <a:sym typeface="Calibri" charset="0"/>
              </a:rPr>
              <a:t>популярны</a:t>
            </a:r>
            <a:r>
              <a:rPr lang="en-US" sz="900" dirty="0" smtClean="0">
                <a:sym typeface="Calibri" charset="0"/>
              </a:rPr>
              <a:t> и в </a:t>
            </a:r>
            <a:r>
              <a:rPr lang="en-US" sz="900" dirty="0" err="1" smtClean="0">
                <a:sym typeface="Calibri" charset="0"/>
              </a:rPr>
              <a:t>криминальном</a:t>
            </a:r>
            <a:r>
              <a:rPr lang="en-US" sz="900" dirty="0" smtClean="0">
                <a:sym typeface="Calibri" charset="0"/>
              </a:rPr>
              <a:t> </a:t>
            </a:r>
            <a:r>
              <a:rPr lang="en-US" sz="900" dirty="0" err="1" smtClean="0">
                <a:sym typeface="Calibri" charset="0"/>
              </a:rPr>
              <a:t>Интернет-бизнесе</a:t>
            </a:r>
            <a:r>
              <a:rPr lang="en-US" sz="900" dirty="0" smtClean="0">
                <a:sym typeface="Calibri" charset="0"/>
              </a:rPr>
              <a:t>. С </a:t>
            </a:r>
            <a:r>
              <a:rPr lang="en-US" sz="900" dirty="0" err="1" smtClean="0">
                <a:sym typeface="Calibri" charset="0"/>
              </a:rPr>
              <a:t>помощью</a:t>
            </a:r>
            <a:r>
              <a:rPr lang="en-US" sz="900" dirty="0" smtClean="0">
                <a:sym typeface="Calibri" charset="0"/>
              </a:rPr>
              <a:t> </a:t>
            </a:r>
            <a:r>
              <a:rPr lang="en-US" sz="900" dirty="0" err="1" smtClean="0">
                <a:sym typeface="Calibri" charset="0"/>
              </a:rPr>
              <a:t>подобных</a:t>
            </a:r>
            <a:r>
              <a:rPr lang="en-US" sz="900" dirty="0" smtClean="0">
                <a:sym typeface="Calibri" charset="0"/>
              </a:rPr>
              <a:t> </a:t>
            </a:r>
            <a:r>
              <a:rPr lang="en-US" sz="900" dirty="0" err="1" smtClean="0">
                <a:sym typeface="Calibri" charset="0"/>
              </a:rPr>
              <a:t>программ</a:t>
            </a:r>
            <a:r>
              <a:rPr lang="en-US" sz="900" dirty="0" smtClean="0">
                <a:sym typeface="Calibri" charset="0"/>
              </a:rPr>
              <a:t> </a:t>
            </a:r>
            <a:r>
              <a:rPr lang="en-US" sz="900" dirty="0" err="1" smtClean="0">
                <a:sym typeface="Calibri" charset="0"/>
              </a:rPr>
              <a:t>распространяются</a:t>
            </a:r>
            <a:r>
              <a:rPr lang="en-US" sz="900" dirty="0" smtClean="0">
                <a:sym typeface="Calibri" charset="0"/>
              </a:rPr>
              <a:t> </a:t>
            </a:r>
            <a:r>
              <a:rPr lang="en-US" sz="900" dirty="0" err="1" smtClean="0">
                <a:sym typeface="Calibri" charset="0"/>
              </a:rPr>
              <a:t>рецептурные</a:t>
            </a:r>
            <a:r>
              <a:rPr lang="en-US" sz="900" dirty="0" smtClean="0">
                <a:sym typeface="Calibri" charset="0"/>
              </a:rPr>
              <a:t> </a:t>
            </a:r>
            <a:r>
              <a:rPr lang="en-US" sz="900" dirty="0" err="1" smtClean="0">
                <a:sym typeface="Calibri" charset="0"/>
              </a:rPr>
              <a:t>медикаменты</a:t>
            </a:r>
            <a:r>
              <a:rPr lang="en-US" sz="900" dirty="0" smtClean="0">
                <a:sym typeface="Calibri" charset="0"/>
              </a:rPr>
              <a:t> </a:t>
            </a:r>
            <a:r>
              <a:rPr lang="en-US" sz="900" dirty="0" err="1" smtClean="0">
                <a:sym typeface="Calibri" charset="0"/>
              </a:rPr>
              <a:t>без</a:t>
            </a:r>
            <a:r>
              <a:rPr lang="en-US" sz="900" dirty="0" smtClean="0">
                <a:sym typeface="Calibri" charset="0"/>
              </a:rPr>
              <a:t> </a:t>
            </a:r>
            <a:r>
              <a:rPr lang="en-US" sz="900" dirty="0" err="1" smtClean="0">
                <a:sym typeface="Calibri" charset="0"/>
              </a:rPr>
              <a:t>рецепта</a:t>
            </a:r>
            <a:r>
              <a:rPr lang="en-US" sz="900" dirty="0" smtClean="0">
                <a:sym typeface="Calibri" charset="0"/>
              </a:rPr>
              <a:t>, </a:t>
            </a:r>
            <a:r>
              <a:rPr lang="en-US" sz="900" dirty="0" err="1" smtClean="0">
                <a:sym typeface="Calibri" charset="0"/>
              </a:rPr>
              <a:t>подделки</a:t>
            </a:r>
            <a:r>
              <a:rPr lang="en-US" sz="900" dirty="0" smtClean="0">
                <a:sym typeface="Calibri" charset="0"/>
              </a:rPr>
              <a:t> </a:t>
            </a:r>
            <a:r>
              <a:rPr lang="en-US" sz="900" dirty="0" err="1" smtClean="0">
                <a:sym typeface="Calibri" charset="0"/>
              </a:rPr>
              <a:t>элитных</a:t>
            </a:r>
            <a:r>
              <a:rPr lang="en-US" sz="900" dirty="0" smtClean="0">
                <a:sym typeface="Calibri" charset="0"/>
              </a:rPr>
              <a:t> </a:t>
            </a:r>
            <a:r>
              <a:rPr lang="en-US" sz="900" dirty="0" err="1" smtClean="0">
                <a:sym typeface="Calibri" charset="0"/>
              </a:rPr>
              <a:t>товаров</a:t>
            </a:r>
            <a:r>
              <a:rPr lang="en-US" sz="900" dirty="0" smtClean="0">
                <a:sym typeface="Calibri" charset="0"/>
              </a:rPr>
              <a:t> и </a:t>
            </a:r>
            <a:r>
              <a:rPr lang="en-US" sz="900" dirty="0" err="1" smtClean="0">
                <a:sym typeface="Calibri" charset="0"/>
              </a:rPr>
              <a:t>дешёвый</a:t>
            </a:r>
            <a:r>
              <a:rPr lang="en-US" sz="900" dirty="0" smtClean="0">
                <a:sym typeface="Calibri" charset="0"/>
              </a:rPr>
              <a:t> </a:t>
            </a:r>
            <a:r>
              <a:rPr lang="en-US" sz="900" dirty="0" err="1" smtClean="0">
                <a:sym typeface="Calibri" charset="0"/>
              </a:rPr>
              <a:t>софт</a:t>
            </a:r>
            <a:r>
              <a:rPr lang="en-US" sz="900" dirty="0" smtClean="0">
                <a:sym typeface="Calibri" charset="0"/>
              </a:rPr>
              <a:t>. </a:t>
            </a:r>
            <a:r>
              <a:rPr lang="en-US" sz="900" dirty="0" err="1" smtClean="0">
                <a:sym typeface="Calibri" charset="0"/>
              </a:rPr>
              <a:t>Также</a:t>
            </a:r>
            <a:r>
              <a:rPr lang="en-US" sz="900" dirty="0" smtClean="0">
                <a:sym typeface="Calibri" charset="0"/>
              </a:rPr>
              <a:t> </a:t>
            </a:r>
            <a:r>
              <a:rPr lang="en-US" sz="900" dirty="0" err="1" smtClean="0">
                <a:sym typeface="Calibri" charset="0"/>
              </a:rPr>
              <a:t>подобный</a:t>
            </a:r>
            <a:r>
              <a:rPr lang="en-US" sz="900" dirty="0" smtClean="0">
                <a:sym typeface="Calibri" charset="0"/>
              </a:rPr>
              <a:t> </a:t>
            </a:r>
            <a:r>
              <a:rPr lang="en-US" sz="900" dirty="0" err="1" smtClean="0">
                <a:sym typeface="Calibri" charset="0"/>
              </a:rPr>
              <a:t>маркетинговый</a:t>
            </a:r>
            <a:r>
              <a:rPr lang="en-US" sz="900" dirty="0" smtClean="0">
                <a:sym typeface="Calibri" charset="0"/>
              </a:rPr>
              <a:t> </a:t>
            </a:r>
            <a:r>
              <a:rPr lang="en-US" sz="900" dirty="0" err="1" smtClean="0">
                <a:sym typeface="Calibri" charset="0"/>
              </a:rPr>
              <a:t>ход</a:t>
            </a:r>
            <a:r>
              <a:rPr lang="en-US" sz="900" dirty="0" smtClean="0">
                <a:sym typeface="Calibri" charset="0"/>
              </a:rPr>
              <a:t> </a:t>
            </a:r>
            <a:r>
              <a:rPr lang="en-US" sz="900" dirty="0" err="1" smtClean="0">
                <a:sym typeface="Calibri" charset="0"/>
              </a:rPr>
              <a:t>популярен</a:t>
            </a:r>
            <a:r>
              <a:rPr lang="en-US" sz="900" dirty="0" smtClean="0">
                <a:sym typeface="Calibri" charset="0"/>
              </a:rPr>
              <a:t> в </a:t>
            </a:r>
            <a:r>
              <a:rPr lang="en-US" sz="900" dirty="0" err="1" smtClean="0">
                <a:sym typeface="Calibri" charset="0"/>
              </a:rPr>
              <a:t>порноиндустрии</a:t>
            </a:r>
            <a:r>
              <a:rPr lang="en-US" sz="900" dirty="0" smtClean="0">
                <a:sym typeface="Calibri" charset="0"/>
              </a:rPr>
              <a:t>, </a:t>
            </a:r>
            <a:r>
              <a:rPr lang="en-US" sz="900" dirty="0" err="1" smtClean="0">
                <a:sym typeface="Calibri" charset="0"/>
              </a:rPr>
              <a:t>где</a:t>
            </a:r>
            <a:r>
              <a:rPr lang="en-US" sz="900" dirty="0" smtClean="0">
                <a:sym typeface="Calibri" charset="0"/>
              </a:rPr>
              <a:t> </a:t>
            </a:r>
            <a:r>
              <a:rPr lang="en-US" sz="900" dirty="0" err="1" smtClean="0">
                <a:sym typeface="Calibri" charset="0"/>
              </a:rPr>
              <a:t>партнёр</a:t>
            </a:r>
            <a:r>
              <a:rPr lang="en-US" sz="900" dirty="0" smtClean="0">
                <a:sym typeface="Calibri" charset="0"/>
              </a:rPr>
              <a:t> </a:t>
            </a:r>
            <a:r>
              <a:rPr lang="en-US" sz="900" dirty="0" err="1" smtClean="0">
                <a:sym typeface="Calibri" charset="0"/>
              </a:rPr>
              <a:t>получает</a:t>
            </a:r>
            <a:r>
              <a:rPr lang="en-US" sz="900" dirty="0" smtClean="0">
                <a:sym typeface="Calibri" charset="0"/>
              </a:rPr>
              <a:t> </a:t>
            </a:r>
            <a:r>
              <a:rPr lang="en-US" sz="900" dirty="0" err="1" smtClean="0">
                <a:sym typeface="Calibri" charset="0"/>
              </a:rPr>
              <a:t>прибыль</a:t>
            </a:r>
            <a:r>
              <a:rPr lang="en-US" sz="900" dirty="0" smtClean="0">
                <a:sym typeface="Calibri" charset="0"/>
              </a:rPr>
              <a:t> </a:t>
            </a:r>
            <a:r>
              <a:rPr lang="en-US" sz="900" dirty="0" err="1" smtClean="0">
                <a:sym typeface="Calibri" charset="0"/>
              </a:rPr>
              <a:t>за</a:t>
            </a:r>
            <a:r>
              <a:rPr lang="en-US" sz="900" dirty="0" smtClean="0">
                <a:sym typeface="Calibri" charset="0"/>
              </a:rPr>
              <a:t> </a:t>
            </a:r>
            <a:r>
              <a:rPr lang="en-US" sz="900" dirty="0" err="1" smtClean="0">
                <a:sym typeface="Calibri" charset="0"/>
              </a:rPr>
              <a:t>каждого</a:t>
            </a:r>
            <a:r>
              <a:rPr lang="en-US" sz="900" dirty="0" smtClean="0">
                <a:sym typeface="Calibri" charset="0"/>
              </a:rPr>
              <a:t> </a:t>
            </a:r>
            <a:r>
              <a:rPr lang="en-US" sz="900" dirty="0" err="1" smtClean="0">
                <a:sym typeface="Calibri" charset="0"/>
              </a:rPr>
              <a:t>приведённого</a:t>
            </a:r>
            <a:r>
              <a:rPr lang="en-US" sz="900" dirty="0" smtClean="0">
                <a:sym typeface="Calibri" charset="0"/>
              </a:rPr>
              <a:t> </a:t>
            </a:r>
            <a:r>
              <a:rPr lang="en-US" sz="900" dirty="0" err="1" smtClean="0">
                <a:sym typeface="Calibri" charset="0"/>
              </a:rPr>
              <a:t>на</a:t>
            </a:r>
            <a:r>
              <a:rPr lang="en-US" sz="900" dirty="0" smtClean="0">
                <a:sym typeface="Calibri" charset="0"/>
              </a:rPr>
              <a:t> </a:t>
            </a:r>
            <a:r>
              <a:rPr lang="en-US" sz="900" dirty="0" err="1" smtClean="0">
                <a:sym typeface="Calibri" charset="0"/>
              </a:rPr>
              <a:t>сайт</a:t>
            </a:r>
            <a:r>
              <a:rPr lang="en-US" sz="900" dirty="0" smtClean="0">
                <a:sym typeface="Calibri" charset="0"/>
              </a:rPr>
              <a:t> </a:t>
            </a:r>
            <a:r>
              <a:rPr lang="en-US" sz="900" dirty="0" err="1" smtClean="0">
                <a:sym typeface="Calibri" charset="0"/>
              </a:rPr>
              <a:t>пользователя</a:t>
            </a:r>
            <a:r>
              <a:rPr lang="en-US" sz="900" dirty="0" smtClean="0">
                <a:sym typeface="Calibri" charset="0"/>
              </a:rPr>
              <a:t>. </a:t>
            </a:r>
            <a:r>
              <a:rPr lang="en-US" sz="900" dirty="0" err="1" smtClean="0">
                <a:sym typeface="Calibri" charset="0"/>
              </a:rPr>
              <a:t>Кроме</a:t>
            </a:r>
            <a:r>
              <a:rPr lang="en-US" sz="900" dirty="0" smtClean="0">
                <a:sym typeface="Calibri" charset="0"/>
              </a:rPr>
              <a:t> </a:t>
            </a:r>
            <a:r>
              <a:rPr lang="en-US" sz="900" dirty="0" err="1" smtClean="0">
                <a:sym typeface="Calibri" charset="0"/>
              </a:rPr>
              <a:t>того</a:t>
            </a:r>
            <a:r>
              <a:rPr lang="en-US" sz="900" dirty="0" smtClean="0">
                <a:sym typeface="Calibri" charset="0"/>
              </a:rPr>
              <a:t>, </a:t>
            </a:r>
            <a:r>
              <a:rPr lang="en-US" sz="900" dirty="0" err="1" smtClean="0">
                <a:sym typeface="Calibri" charset="0"/>
              </a:rPr>
              <a:t>подобными</a:t>
            </a:r>
            <a:r>
              <a:rPr lang="en-US" sz="900" dirty="0" smtClean="0">
                <a:sym typeface="Calibri" charset="0"/>
              </a:rPr>
              <a:t> </a:t>
            </a:r>
            <a:r>
              <a:rPr lang="en-US" sz="900" dirty="0" err="1" smtClean="0">
                <a:sym typeface="Calibri" charset="0"/>
              </a:rPr>
              <a:t>методами</a:t>
            </a:r>
            <a:r>
              <a:rPr lang="en-US" sz="900" dirty="0" smtClean="0">
                <a:sym typeface="Calibri" charset="0"/>
              </a:rPr>
              <a:t> </a:t>
            </a:r>
            <a:r>
              <a:rPr lang="en-US" sz="900" dirty="0" err="1" smtClean="0">
                <a:sym typeface="Calibri" charset="0"/>
              </a:rPr>
              <a:t>мошенники</a:t>
            </a:r>
            <a:r>
              <a:rPr lang="en-US" sz="900" dirty="0" smtClean="0">
                <a:sym typeface="Calibri" charset="0"/>
              </a:rPr>
              <a:t> </a:t>
            </a:r>
            <a:r>
              <a:rPr lang="en-US" sz="900" dirty="0" err="1" smtClean="0">
                <a:sym typeface="Calibri" charset="0"/>
              </a:rPr>
              <a:t>завлекают</a:t>
            </a:r>
            <a:r>
              <a:rPr lang="en-US" sz="900" dirty="0" smtClean="0">
                <a:sym typeface="Calibri" charset="0"/>
              </a:rPr>
              <a:t> </a:t>
            </a:r>
            <a:r>
              <a:rPr lang="en-US" sz="900" dirty="0" err="1" smtClean="0">
                <a:sym typeface="Calibri" charset="0"/>
              </a:rPr>
              <a:t>пользователей</a:t>
            </a:r>
            <a:r>
              <a:rPr lang="en-US" sz="900" dirty="0" smtClean="0">
                <a:sym typeface="Calibri" charset="0"/>
              </a:rPr>
              <a:t> </a:t>
            </a:r>
            <a:r>
              <a:rPr lang="en-US" sz="900" dirty="0" err="1" smtClean="0">
                <a:sym typeface="Calibri" charset="0"/>
              </a:rPr>
              <a:t>Интернета</a:t>
            </a:r>
            <a:r>
              <a:rPr lang="en-US" sz="900" dirty="0" smtClean="0">
                <a:sym typeface="Calibri" charset="0"/>
              </a:rPr>
              <a:t> </a:t>
            </a:r>
            <a:r>
              <a:rPr lang="en-US" sz="900" dirty="0" err="1" smtClean="0">
                <a:sym typeface="Calibri" charset="0"/>
              </a:rPr>
              <a:t>на</a:t>
            </a:r>
            <a:r>
              <a:rPr lang="en-US" sz="900" dirty="0" smtClean="0">
                <a:sym typeface="Calibri" charset="0"/>
              </a:rPr>
              <a:t> </a:t>
            </a:r>
            <a:r>
              <a:rPr lang="en-US" sz="900" dirty="0" err="1" smtClean="0">
                <a:sym typeface="Calibri" charset="0"/>
              </a:rPr>
              <a:t>сайты</a:t>
            </a:r>
            <a:r>
              <a:rPr lang="en-US" sz="900" dirty="0" smtClean="0">
                <a:sym typeface="Calibri" charset="0"/>
              </a:rPr>
              <a:t> с </a:t>
            </a:r>
            <a:r>
              <a:rPr lang="en-US" sz="900" dirty="0" err="1" smtClean="0">
                <a:sym typeface="Calibri" charset="0"/>
              </a:rPr>
              <a:t>поддельными</a:t>
            </a:r>
            <a:r>
              <a:rPr lang="en-US" sz="900" dirty="0" smtClean="0">
                <a:sym typeface="Calibri" charset="0"/>
              </a:rPr>
              <a:t> </a:t>
            </a:r>
            <a:r>
              <a:rPr lang="en-US" sz="900" dirty="0" err="1" smtClean="0">
                <a:sym typeface="Calibri" charset="0"/>
              </a:rPr>
              <a:t>антивирусными</a:t>
            </a:r>
            <a:r>
              <a:rPr lang="en-US" sz="900" dirty="0" smtClean="0">
                <a:sym typeface="Calibri" charset="0"/>
              </a:rPr>
              <a:t> </a:t>
            </a:r>
            <a:r>
              <a:rPr lang="en-US" sz="900" dirty="0" err="1" smtClean="0">
                <a:sym typeface="Calibri" charset="0"/>
              </a:rPr>
              <a:t>программами</a:t>
            </a:r>
            <a:r>
              <a:rPr lang="en-US" sz="900" dirty="0" smtClean="0">
                <a:sym typeface="Calibri" charset="0"/>
              </a:rPr>
              <a:t> и </a:t>
            </a:r>
            <a:r>
              <a:rPr lang="en-US" sz="900" dirty="0" err="1" smtClean="0">
                <a:sym typeface="Calibri" charset="0"/>
              </a:rPr>
              <a:t>на</a:t>
            </a:r>
            <a:r>
              <a:rPr lang="en-US" sz="900" dirty="0" smtClean="0">
                <a:sym typeface="Calibri" charset="0"/>
              </a:rPr>
              <a:t> </a:t>
            </a:r>
            <a:r>
              <a:rPr lang="en-US" sz="900" dirty="0" err="1" smtClean="0">
                <a:sym typeface="Calibri" charset="0"/>
              </a:rPr>
              <a:t>сайты</a:t>
            </a:r>
            <a:r>
              <a:rPr lang="en-US" sz="900" dirty="0" smtClean="0">
                <a:sym typeface="Calibri" charset="0"/>
              </a:rPr>
              <a:t>, </a:t>
            </a:r>
            <a:r>
              <a:rPr lang="en-US" sz="900" dirty="0" err="1" smtClean="0">
                <a:sym typeface="Calibri" charset="0"/>
              </a:rPr>
              <a:t>владельцы</a:t>
            </a:r>
            <a:r>
              <a:rPr lang="en-US" sz="900" dirty="0" smtClean="0">
                <a:sym typeface="Calibri" charset="0"/>
              </a:rPr>
              <a:t> </a:t>
            </a:r>
            <a:r>
              <a:rPr lang="en-US" sz="900" dirty="0" err="1" smtClean="0">
                <a:sym typeface="Calibri" charset="0"/>
              </a:rPr>
              <a:t>которых</a:t>
            </a:r>
            <a:r>
              <a:rPr lang="en-US" sz="900" dirty="0" smtClean="0">
                <a:sym typeface="Calibri" charset="0"/>
              </a:rPr>
              <a:t> </a:t>
            </a:r>
            <a:r>
              <a:rPr lang="en-US" sz="900" dirty="0" err="1" smtClean="0">
                <a:sym typeface="Calibri" charset="0"/>
              </a:rPr>
              <a:t>зарабатывают</a:t>
            </a:r>
            <a:r>
              <a:rPr lang="en-US" sz="900" dirty="0" smtClean="0">
                <a:sym typeface="Calibri" charset="0"/>
              </a:rPr>
              <a:t> </a:t>
            </a:r>
            <a:r>
              <a:rPr lang="en-US" sz="900" dirty="0" err="1" smtClean="0">
                <a:sym typeface="Calibri" charset="0"/>
              </a:rPr>
              <a:t>деньги</a:t>
            </a:r>
            <a:r>
              <a:rPr lang="en-US" sz="900" dirty="0" smtClean="0">
                <a:sym typeface="Calibri" charset="0"/>
              </a:rPr>
              <a:t> с </a:t>
            </a:r>
            <a:r>
              <a:rPr lang="en-US" sz="900" dirty="0" err="1" smtClean="0">
                <a:sym typeface="Calibri" charset="0"/>
              </a:rPr>
              <a:t>помощью</a:t>
            </a:r>
            <a:r>
              <a:rPr lang="en-US" sz="900" dirty="0" smtClean="0">
                <a:sym typeface="Calibri" charset="0"/>
              </a:rPr>
              <a:t> SMS-</a:t>
            </a:r>
            <a:r>
              <a:rPr lang="en-US" sz="900" dirty="0" err="1" smtClean="0">
                <a:sym typeface="Calibri" charset="0"/>
              </a:rPr>
              <a:t>мошенничества</a:t>
            </a:r>
            <a:r>
              <a:rPr lang="en-US" sz="900" dirty="0" smtClean="0">
                <a:sym typeface="Calibri" charset="0"/>
              </a:rPr>
              <a:t>.</a:t>
            </a:r>
          </a:p>
          <a:p>
            <a:pPr>
              <a:lnSpc>
                <a:spcPct val="80000"/>
              </a:lnSpc>
              <a:spcBef>
                <a:spcPct val="0"/>
              </a:spcBef>
            </a:pPr>
            <a:endParaRPr lang="en-US" sz="900" dirty="0" smtClean="0">
              <a:sym typeface="Calibri" charset="0"/>
            </a:endParaRPr>
          </a:p>
          <a:p>
            <a:pPr>
              <a:lnSpc>
                <a:spcPct val="80000"/>
              </a:lnSpc>
              <a:spcBef>
                <a:spcPct val="0"/>
              </a:spcBef>
            </a:pPr>
            <a:endParaRPr lang="en-US" sz="900" dirty="0" smtClean="0">
              <a:sym typeface="Calibri" charset="0"/>
            </a:endParaRPr>
          </a:p>
          <a:p>
            <a:pPr>
              <a:lnSpc>
                <a:spcPct val="80000"/>
              </a:lnSpc>
              <a:spcBef>
                <a:spcPct val="0"/>
              </a:spcBef>
            </a:pPr>
            <a:r>
              <a:rPr lang="en-US" sz="900" dirty="0" err="1" smtClean="0">
                <a:sym typeface="Calibri" charset="0"/>
              </a:rPr>
              <a:t>Спамер</a:t>
            </a:r>
            <a:r>
              <a:rPr lang="en-US" sz="900" dirty="0" smtClean="0">
                <a:sym typeface="Calibri" charset="0"/>
              </a:rPr>
              <a:t>, </a:t>
            </a:r>
            <a:r>
              <a:rPr lang="en-US" sz="900" dirty="0" err="1" smtClean="0">
                <a:sym typeface="Calibri" charset="0"/>
              </a:rPr>
              <a:t>участвующий</a:t>
            </a:r>
            <a:r>
              <a:rPr lang="en-US" sz="900" dirty="0" smtClean="0">
                <a:sym typeface="Calibri" charset="0"/>
              </a:rPr>
              <a:t> в </a:t>
            </a:r>
            <a:r>
              <a:rPr lang="en-US" sz="900" dirty="0" err="1" smtClean="0">
                <a:sym typeface="Calibri" charset="0"/>
              </a:rPr>
              <a:t>партнёрской</a:t>
            </a:r>
            <a:r>
              <a:rPr lang="en-US" sz="900" dirty="0" smtClean="0">
                <a:sym typeface="Calibri" charset="0"/>
              </a:rPr>
              <a:t> </a:t>
            </a:r>
            <a:r>
              <a:rPr lang="en-US" sz="900" dirty="0" err="1" smtClean="0">
                <a:sym typeface="Calibri" charset="0"/>
              </a:rPr>
              <a:t>программе</a:t>
            </a:r>
            <a:r>
              <a:rPr lang="en-US" sz="900" dirty="0" smtClean="0">
                <a:sym typeface="Calibri" charset="0"/>
              </a:rPr>
              <a:t>, </a:t>
            </a:r>
            <a:r>
              <a:rPr lang="en-US" sz="900" dirty="0" err="1" smtClean="0">
                <a:sym typeface="Calibri" charset="0"/>
              </a:rPr>
              <a:t>получает</a:t>
            </a:r>
            <a:r>
              <a:rPr lang="en-US" sz="900" dirty="0" smtClean="0">
                <a:sym typeface="Calibri" charset="0"/>
              </a:rPr>
              <a:t> </a:t>
            </a:r>
            <a:r>
              <a:rPr lang="en-US" sz="900" dirty="0" err="1" smtClean="0">
                <a:sym typeface="Calibri" charset="0"/>
              </a:rPr>
              <a:t>деньги</a:t>
            </a:r>
            <a:r>
              <a:rPr lang="en-US" sz="900" dirty="0" smtClean="0">
                <a:sym typeface="Calibri" charset="0"/>
              </a:rPr>
              <a:t> </a:t>
            </a:r>
            <a:r>
              <a:rPr lang="en-US" sz="900" dirty="0" err="1" smtClean="0">
                <a:latin typeface="Calibri Bold" charset="0"/>
                <a:sym typeface="Calibri Bold" charset="0"/>
              </a:rPr>
              <a:t>не</a:t>
            </a:r>
            <a:r>
              <a:rPr lang="en-US" sz="900" dirty="0" smtClean="0">
                <a:latin typeface="Calibri Bold" charset="0"/>
                <a:sym typeface="Calibri Bold" charset="0"/>
              </a:rPr>
              <a:t> </a:t>
            </a:r>
            <a:r>
              <a:rPr lang="en-US" sz="900" dirty="0" err="1" smtClean="0">
                <a:latin typeface="Calibri Bold" charset="0"/>
                <a:sym typeface="Calibri Bold" charset="0"/>
              </a:rPr>
              <a:t>за</a:t>
            </a:r>
            <a:r>
              <a:rPr lang="en-US" sz="900" dirty="0" smtClean="0">
                <a:latin typeface="Calibri Bold" charset="0"/>
                <a:sym typeface="Calibri Bold" charset="0"/>
              </a:rPr>
              <a:t> </a:t>
            </a:r>
            <a:r>
              <a:rPr lang="en-US" sz="900" dirty="0" err="1" smtClean="0">
                <a:latin typeface="Calibri Bold" charset="0"/>
                <a:sym typeface="Calibri Bold" charset="0"/>
              </a:rPr>
              <a:t>каждый</a:t>
            </a:r>
            <a:r>
              <a:rPr lang="en-US" sz="900" dirty="0" smtClean="0">
                <a:latin typeface="Calibri Bold" charset="0"/>
                <a:sym typeface="Calibri Bold" charset="0"/>
              </a:rPr>
              <a:t> </a:t>
            </a:r>
            <a:r>
              <a:rPr lang="en-US" sz="900" dirty="0" err="1" smtClean="0">
                <a:latin typeface="Calibri Bold" charset="0"/>
                <a:sym typeface="Calibri Bold" charset="0"/>
              </a:rPr>
              <a:t>миллион</a:t>
            </a:r>
            <a:r>
              <a:rPr lang="en-US" sz="900" dirty="0" smtClean="0">
                <a:latin typeface="Calibri Bold" charset="0"/>
                <a:sym typeface="Calibri Bold" charset="0"/>
              </a:rPr>
              <a:t> </a:t>
            </a:r>
            <a:r>
              <a:rPr lang="en-US" sz="900" dirty="0" err="1" smtClean="0">
                <a:sym typeface="Calibri" charset="0"/>
              </a:rPr>
              <a:t>разосланных</a:t>
            </a:r>
            <a:r>
              <a:rPr lang="en-US" sz="900" dirty="0" smtClean="0">
                <a:sym typeface="Calibri" charset="0"/>
              </a:rPr>
              <a:t> </a:t>
            </a:r>
            <a:r>
              <a:rPr lang="en-US" sz="900" dirty="0" err="1" smtClean="0">
                <a:sym typeface="Calibri" charset="0"/>
              </a:rPr>
              <a:t>писем</a:t>
            </a:r>
            <a:r>
              <a:rPr lang="en-US" sz="900" dirty="0" smtClean="0">
                <a:sym typeface="Calibri" charset="0"/>
              </a:rPr>
              <a:t>, а </a:t>
            </a:r>
            <a:r>
              <a:rPr lang="en-US" sz="900" dirty="0" err="1" smtClean="0">
                <a:latin typeface="Calibri Bold" charset="0"/>
                <a:sym typeface="Calibri Bold" charset="0"/>
              </a:rPr>
              <a:t>за</a:t>
            </a:r>
            <a:r>
              <a:rPr lang="en-US" sz="900" dirty="0" smtClean="0">
                <a:latin typeface="Calibri Bold" charset="0"/>
                <a:sym typeface="Calibri Bold" charset="0"/>
              </a:rPr>
              <a:t> </a:t>
            </a:r>
            <a:r>
              <a:rPr lang="en-US" sz="900" dirty="0" err="1" smtClean="0">
                <a:latin typeface="Calibri Bold" charset="0"/>
                <a:sym typeface="Calibri Bold" charset="0"/>
              </a:rPr>
              <a:t>каждого</a:t>
            </a:r>
            <a:r>
              <a:rPr lang="en-US" sz="900" dirty="0" smtClean="0">
                <a:latin typeface="Calibri Bold" charset="0"/>
                <a:sym typeface="Calibri Bold" charset="0"/>
              </a:rPr>
              <a:t> </a:t>
            </a:r>
            <a:r>
              <a:rPr lang="en-US" sz="900" dirty="0" err="1" smtClean="0">
                <a:latin typeface="Calibri Bold" charset="0"/>
                <a:sym typeface="Calibri Bold" charset="0"/>
              </a:rPr>
              <a:t>человека</a:t>
            </a:r>
            <a:r>
              <a:rPr lang="en-US" sz="900" dirty="0" smtClean="0">
                <a:latin typeface="Calibri Bold" charset="0"/>
                <a:sym typeface="Calibri Bold" charset="0"/>
              </a:rPr>
              <a:t>, </a:t>
            </a:r>
            <a:r>
              <a:rPr lang="en-US" sz="900" dirty="0" err="1" smtClean="0">
                <a:latin typeface="Calibri Bold" charset="0"/>
                <a:sym typeface="Calibri Bold" charset="0"/>
              </a:rPr>
              <a:t>привлечённого</a:t>
            </a:r>
            <a:r>
              <a:rPr lang="en-US" sz="900" dirty="0" smtClean="0">
                <a:latin typeface="Calibri Bold" charset="0"/>
                <a:sym typeface="Calibri Bold" charset="0"/>
              </a:rPr>
              <a:t> </a:t>
            </a:r>
            <a:r>
              <a:rPr lang="en-US" sz="900" dirty="0" err="1" smtClean="0">
                <a:latin typeface="Calibri Bold" charset="0"/>
                <a:sym typeface="Calibri Bold" charset="0"/>
              </a:rPr>
              <a:t>спамом</a:t>
            </a:r>
            <a:r>
              <a:rPr lang="en-US" sz="900" dirty="0" smtClean="0">
                <a:sym typeface="Calibri" charset="0"/>
              </a:rPr>
              <a:t> и </a:t>
            </a:r>
            <a:r>
              <a:rPr lang="en-US" sz="900" dirty="0" err="1" smtClean="0">
                <a:sym typeface="Calibri" charset="0"/>
              </a:rPr>
              <a:t>купившего</a:t>
            </a:r>
            <a:r>
              <a:rPr lang="en-US" sz="900" dirty="0" smtClean="0">
                <a:sym typeface="Calibri" charset="0"/>
              </a:rPr>
              <a:t> </a:t>
            </a:r>
            <a:r>
              <a:rPr lang="en-US" sz="900" dirty="0" err="1" smtClean="0">
                <a:sym typeface="Calibri" charset="0"/>
              </a:rPr>
              <a:t>товар</a:t>
            </a:r>
            <a:r>
              <a:rPr lang="en-US" sz="900" dirty="0" smtClean="0">
                <a:sym typeface="Calibri" charset="0"/>
              </a:rPr>
              <a:t> </a:t>
            </a:r>
            <a:r>
              <a:rPr lang="en-US" sz="900" dirty="0" err="1" smtClean="0">
                <a:sym typeface="Calibri" charset="0"/>
              </a:rPr>
              <a:t>или</a:t>
            </a:r>
            <a:r>
              <a:rPr lang="en-US" sz="900" dirty="0" smtClean="0">
                <a:sym typeface="Calibri" charset="0"/>
              </a:rPr>
              <a:t> </a:t>
            </a:r>
            <a:r>
              <a:rPr lang="en-US" sz="900" dirty="0" err="1" smtClean="0">
                <a:sym typeface="Calibri" charset="0"/>
              </a:rPr>
              <a:t>отдавшего</a:t>
            </a:r>
            <a:r>
              <a:rPr lang="en-US" sz="900" dirty="0" smtClean="0">
                <a:sym typeface="Calibri" charset="0"/>
              </a:rPr>
              <a:t> </a:t>
            </a:r>
            <a:r>
              <a:rPr lang="en-US" sz="900" dirty="0" err="1" smtClean="0">
                <a:sym typeface="Calibri" charset="0"/>
              </a:rPr>
              <a:t>деньги</a:t>
            </a:r>
            <a:r>
              <a:rPr lang="en-US" sz="900" dirty="0" smtClean="0">
                <a:sym typeface="Calibri" charset="0"/>
              </a:rPr>
              <a:t>.</a:t>
            </a:r>
          </a:p>
          <a:p>
            <a:pPr>
              <a:lnSpc>
                <a:spcPct val="80000"/>
              </a:lnSpc>
              <a:spcBef>
                <a:spcPct val="0"/>
              </a:spcBef>
            </a:pPr>
            <a:endParaRPr lang="en-US" sz="900" dirty="0" smtClean="0">
              <a:sym typeface="Calibri" charset="0"/>
            </a:endParaRPr>
          </a:p>
          <a:p>
            <a:pPr>
              <a:lnSpc>
                <a:spcPct val="80000"/>
              </a:lnSpc>
              <a:spcBef>
                <a:spcPct val="0"/>
              </a:spcBef>
            </a:pPr>
            <a:r>
              <a:rPr lang="en-US" sz="900" dirty="0" err="1" smtClean="0">
                <a:sym typeface="Calibri" charset="0"/>
              </a:rPr>
              <a:t>Следует</a:t>
            </a:r>
            <a:r>
              <a:rPr lang="en-US" sz="900" dirty="0" smtClean="0">
                <a:sym typeface="Calibri" charset="0"/>
              </a:rPr>
              <a:t> </a:t>
            </a:r>
            <a:r>
              <a:rPr lang="en-US" sz="900" dirty="0" err="1" smtClean="0">
                <a:sym typeface="Calibri" charset="0"/>
              </a:rPr>
              <a:t>отметить</a:t>
            </a:r>
            <a:r>
              <a:rPr lang="en-US" sz="900" dirty="0" smtClean="0">
                <a:sym typeface="Calibri" charset="0"/>
              </a:rPr>
              <a:t>, </a:t>
            </a:r>
            <a:r>
              <a:rPr lang="en-US" sz="900" dirty="0" err="1" smtClean="0">
                <a:sym typeface="Calibri" charset="0"/>
              </a:rPr>
              <a:t>что</a:t>
            </a:r>
            <a:r>
              <a:rPr lang="en-US" sz="900" dirty="0" smtClean="0">
                <a:sym typeface="Calibri" charset="0"/>
              </a:rPr>
              <a:t> с </a:t>
            </a:r>
            <a:r>
              <a:rPr lang="en-US" sz="900" dirty="0" err="1" smtClean="0">
                <a:sym typeface="Calibri" charset="0"/>
              </a:rPr>
              <a:t>наступлением</a:t>
            </a:r>
            <a:r>
              <a:rPr lang="en-US" sz="900" dirty="0" smtClean="0">
                <a:sym typeface="Calibri" charset="0"/>
              </a:rPr>
              <a:t> </a:t>
            </a:r>
            <a:r>
              <a:rPr lang="en-US" sz="900" dirty="0" err="1" smtClean="0">
                <a:sym typeface="Calibri" charset="0"/>
              </a:rPr>
              <a:t>относительной</a:t>
            </a:r>
            <a:r>
              <a:rPr lang="en-US" sz="900" dirty="0" smtClean="0">
                <a:sym typeface="Calibri" charset="0"/>
              </a:rPr>
              <a:t> </a:t>
            </a:r>
            <a:r>
              <a:rPr lang="en-US" sz="900" dirty="0" err="1" smtClean="0">
                <a:sym typeface="Calibri" charset="0"/>
              </a:rPr>
              <a:t>стабилизации</a:t>
            </a:r>
            <a:r>
              <a:rPr lang="en-US" sz="900" dirty="0" smtClean="0">
                <a:sym typeface="Calibri" charset="0"/>
              </a:rPr>
              <a:t> </a:t>
            </a:r>
            <a:r>
              <a:rPr lang="en-US" sz="900" dirty="0" err="1" smtClean="0">
                <a:sym typeface="Calibri" charset="0"/>
              </a:rPr>
              <a:t>большинство</a:t>
            </a:r>
            <a:r>
              <a:rPr lang="en-US" sz="900" dirty="0" smtClean="0">
                <a:sym typeface="Calibri" charset="0"/>
              </a:rPr>
              <a:t> </a:t>
            </a:r>
            <a:r>
              <a:rPr lang="en-US" sz="900" dirty="0" err="1" smtClean="0">
                <a:sym typeface="Calibri" charset="0"/>
              </a:rPr>
              <a:t>показателей</a:t>
            </a:r>
            <a:r>
              <a:rPr lang="en-US" sz="900" dirty="0" smtClean="0">
                <a:sym typeface="Calibri" charset="0"/>
              </a:rPr>
              <a:t> </a:t>
            </a:r>
            <a:r>
              <a:rPr lang="en-US" sz="900" dirty="0" err="1" smtClean="0">
                <a:sym typeface="Calibri" charset="0"/>
              </a:rPr>
              <a:t>спамерской</a:t>
            </a:r>
            <a:r>
              <a:rPr lang="en-US" sz="900" dirty="0" smtClean="0">
                <a:sym typeface="Calibri" charset="0"/>
              </a:rPr>
              <a:t> </a:t>
            </a:r>
            <a:r>
              <a:rPr lang="en-US" sz="900" dirty="0" err="1" smtClean="0">
                <a:sym typeface="Calibri" charset="0"/>
              </a:rPr>
              <a:t>активности</a:t>
            </a:r>
            <a:r>
              <a:rPr lang="en-US" sz="900" dirty="0" smtClean="0">
                <a:sym typeface="Calibri" charset="0"/>
              </a:rPr>
              <a:t> </a:t>
            </a:r>
            <a:r>
              <a:rPr lang="en-US" sz="900" dirty="0" err="1" smtClean="0">
                <a:latin typeface="Calibri Bold" charset="0"/>
                <a:sym typeface="Calibri Bold" charset="0"/>
              </a:rPr>
              <a:t>постепенно</a:t>
            </a:r>
            <a:r>
              <a:rPr lang="en-US" sz="900" dirty="0" smtClean="0">
                <a:latin typeface="Calibri Bold" charset="0"/>
                <a:sym typeface="Calibri Bold" charset="0"/>
              </a:rPr>
              <a:t> </a:t>
            </a:r>
            <a:r>
              <a:rPr lang="en-US" sz="900" dirty="0" err="1" smtClean="0">
                <a:latin typeface="Calibri Bold" charset="0"/>
                <a:sym typeface="Calibri Bold" charset="0"/>
              </a:rPr>
              <a:t>вернулись</a:t>
            </a:r>
            <a:r>
              <a:rPr lang="en-US" sz="900" dirty="0" smtClean="0">
                <a:latin typeface="Calibri Bold" charset="0"/>
                <a:sym typeface="Calibri Bold" charset="0"/>
              </a:rPr>
              <a:t> к </a:t>
            </a:r>
            <a:r>
              <a:rPr lang="en-US" sz="900" dirty="0" err="1" smtClean="0">
                <a:latin typeface="Calibri Bold" charset="0"/>
                <a:sym typeface="Calibri Bold" charset="0"/>
              </a:rPr>
              <a:t>докризисному</a:t>
            </a:r>
            <a:r>
              <a:rPr lang="en-US" sz="900" dirty="0" smtClean="0">
                <a:latin typeface="Calibri Bold" charset="0"/>
                <a:sym typeface="Calibri Bold" charset="0"/>
              </a:rPr>
              <a:t> </a:t>
            </a:r>
            <a:r>
              <a:rPr lang="en-US" sz="900" dirty="0" err="1" smtClean="0">
                <a:latin typeface="Calibri Bold" charset="0"/>
                <a:sym typeface="Calibri Bold" charset="0"/>
              </a:rPr>
              <a:t>уровню</a:t>
            </a:r>
            <a:r>
              <a:rPr lang="en-US" sz="900" dirty="0" smtClean="0">
                <a:sym typeface="Calibri" charset="0"/>
              </a:rPr>
              <a:t>. </a:t>
            </a:r>
            <a:r>
              <a:rPr lang="en-US" sz="900" dirty="0" err="1" smtClean="0">
                <a:sym typeface="Calibri" charset="0"/>
              </a:rPr>
              <a:t>Это</a:t>
            </a:r>
            <a:r>
              <a:rPr lang="en-US" sz="900" dirty="0" smtClean="0">
                <a:sym typeface="Calibri" charset="0"/>
              </a:rPr>
              <a:t> </a:t>
            </a:r>
            <a:r>
              <a:rPr lang="en-US" sz="900" dirty="0" err="1" smtClean="0">
                <a:sym typeface="Calibri" charset="0"/>
              </a:rPr>
              <a:t>касается</a:t>
            </a:r>
            <a:r>
              <a:rPr lang="en-US" sz="900" dirty="0" smtClean="0">
                <a:sym typeface="Calibri" charset="0"/>
              </a:rPr>
              <a:t> </a:t>
            </a:r>
            <a:r>
              <a:rPr lang="en-US" sz="900" dirty="0" err="1" smtClean="0">
                <a:sym typeface="Calibri" charset="0"/>
              </a:rPr>
              <a:t>уровня</a:t>
            </a:r>
            <a:r>
              <a:rPr lang="en-US" sz="900" dirty="0" smtClean="0">
                <a:sym typeface="Calibri" charset="0"/>
              </a:rPr>
              <a:t> </a:t>
            </a:r>
            <a:r>
              <a:rPr lang="en-US" sz="900" dirty="0" err="1" smtClean="0">
                <a:sym typeface="Calibri" charset="0"/>
              </a:rPr>
              <a:t>саморекламы</a:t>
            </a:r>
            <a:r>
              <a:rPr lang="en-US" sz="900" dirty="0" smtClean="0">
                <a:sym typeface="Calibri" charset="0"/>
              </a:rPr>
              <a:t> и </a:t>
            </a:r>
            <a:r>
              <a:rPr lang="en-US" sz="900" dirty="0" err="1" smtClean="0">
                <a:sym typeface="Calibri" charset="0"/>
              </a:rPr>
              <a:t>участия</a:t>
            </a:r>
            <a:r>
              <a:rPr lang="en-US" sz="900" dirty="0" smtClean="0">
                <a:sym typeface="Calibri" charset="0"/>
              </a:rPr>
              <a:t> в </a:t>
            </a:r>
            <a:r>
              <a:rPr lang="en-US" sz="900" dirty="0" err="1" smtClean="0">
                <a:sym typeface="Calibri" charset="0"/>
              </a:rPr>
              <a:t>партнёрских</a:t>
            </a:r>
            <a:r>
              <a:rPr lang="en-US" sz="900" dirty="0" smtClean="0">
                <a:sym typeface="Calibri" charset="0"/>
              </a:rPr>
              <a:t> </a:t>
            </a:r>
            <a:r>
              <a:rPr lang="en-US" sz="900" dirty="0" err="1" smtClean="0">
                <a:sym typeface="Calibri" charset="0"/>
              </a:rPr>
              <a:t>программах</a:t>
            </a:r>
            <a:r>
              <a:rPr lang="en-US" sz="900" dirty="0" smtClean="0">
                <a:sym typeface="Calibri" charset="0"/>
              </a:rPr>
              <a:t>, </a:t>
            </a:r>
            <a:r>
              <a:rPr lang="en-US" sz="900" dirty="0" err="1" smtClean="0">
                <a:sym typeface="Calibri" charset="0"/>
              </a:rPr>
              <a:t>которые</a:t>
            </a:r>
            <a:r>
              <a:rPr lang="en-US" sz="900" dirty="0" smtClean="0">
                <a:sym typeface="Calibri" charset="0"/>
              </a:rPr>
              <a:t> </a:t>
            </a:r>
            <a:r>
              <a:rPr lang="en-US" sz="900" dirty="0" err="1" smtClean="0">
                <a:sym typeface="Calibri" charset="0"/>
              </a:rPr>
              <a:t>постепенно</a:t>
            </a:r>
            <a:r>
              <a:rPr lang="en-US" sz="900" dirty="0" smtClean="0">
                <a:sym typeface="Calibri" charset="0"/>
              </a:rPr>
              <a:t> </a:t>
            </a:r>
            <a:r>
              <a:rPr lang="en-US" sz="900" dirty="0" err="1" smtClean="0">
                <a:sym typeface="Calibri" charset="0"/>
              </a:rPr>
              <a:t>опустились</a:t>
            </a:r>
            <a:r>
              <a:rPr lang="en-US" sz="900" dirty="0" smtClean="0">
                <a:sym typeface="Calibri" charset="0"/>
              </a:rPr>
              <a:t> к </a:t>
            </a:r>
            <a:r>
              <a:rPr lang="en-US" sz="900" dirty="0" err="1" smtClean="0">
                <a:sym typeface="Calibri" charset="0"/>
              </a:rPr>
              <a:t>докризисной</a:t>
            </a:r>
            <a:r>
              <a:rPr lang="en-US" sz="900" dirty="0" smtClean="0">
                <a:sym typeface="Calibri" charset="0"/>
              </a:rPr>
              <a:t> </a:t>
            </a:r>
            <a:r>
              <a:rPr lang="en-US" sz="900" dirty="0" err="1" smtClean="0">
                <a:sym typeface="Calibri" charset="0"/>
              </a:rPr>
              <a:t>норме</a:t>
            </a:r>
            <a:r>
              <a:rPr lang="en-US" sz="900" dirty="0" smtClean="0">
                <a:sym typeface="Calibri" charset="0"/>
              </a:rPr>
              <a:t>. </a:t>
            </a:r>
            <a:r>
              <a:rPr lang="en-US" sz="900" dirty="0" err="1" smtClean="0">
                <a:sym typeface="Calibri" charset="0"/>
              </a:rPr>
              <a:t>Также</a:t>
            </a:r>
            <a:r>
              <a:rPr lang="en-US" sz="900" dirty="0" smtClean="0">
                <a:sym typeface="Calibri" charset="0"/>
              </a:rPr>
              <a:t> </a:t>
            </a:r>
            <a:r>
              <a:rPr lang="en-US" sz="900" dirty="0" err="1" smtClean="0">
                <a:sym typeface="Calibri" charset="0"/>
              </a:rPr>
              <a:t>произошло</a:t>
            </a:r>
            <a:r>
              <a:rPr lang="en-US" sz="900" dirty="0" smtClean="0">
                <a:sym typeface="Calibri" charset="0"/>
              </a:rPr>
              <a:t> </a:t>
            </a:r>
            <a:r>
              <a:rPr lang="en-US" sz="900" dirty="0" err="1" smtClean="0">
                <a:sym typeface="Calibri" charset="0"/>
              </a:rPr>
              <a:t>постепенное</a:t>
            </a:r>
            <a:r>
              <a:rPr lang="en-US" sz="900" dirty="0" smtClean="0">
                <a:sym typeface="Calibri" charset="0"/>
              </a:rPr>
              <a:t> </a:t>
            </a:r>
            <a:r>
              <a:rPr lang="en-US" sz="900" dirty="0" err="1" smtClean="0">
                <a:sym typeface="Calibri" charset="0"/>
              </a:rPr>
              <a:t>увеличение</a:t>
            </a:r>
            <a:r>
              <a:rPr lang="en-US" sz="900" dirty="0" smtClean="0">
                <a:sym typeface="Calibri" charset="0"/>
              </a:rPr>
              <a:t> </a:t>
            </a:r>
            <a:r>
              <a:rPr lang="en-US" sz="900" dirty="0" err="1" smtClean="0">
                <a:sym typeface="Calibri" charset="0"/>
              </a:rPr>
              <a:t>доли</a:t>
            </a:r>
            <a:r>
              <a:rPr lang="en-US" sz="900" dirty="0" smtClean="0">
                <a:sym typeface="Calibri" charset="0"/>
              </a:rPr>
              <a:t> </a:t>
            </a:r>
            <a:r>
              <a:rPr lang="en-US" sz="900" dirty="0" err="1" smtClean="0">
                <a:sym typeface="Calibri" charset="0"/>
              </a:rPr>
              <a:t>традиционного</a:t>
            </a:r>
            <a:r>
              <a:rPr lang="en-US" sz="900" dirty="0" smtClean="0">
                <a:sym typeface="Calibri" charset="0"/>
              </a:rPr>
              <a:t> </a:t>
            </a:r>
            <a:r>
              <a:rPr lang="en-US" sz="900" dirty="0" err="1" smtClean="0">
                <a:sym typeface="Calibri" charset="0"/>
              </a:rPr>
              <a:t>спама</a:t>
            </a:r>
            <a:r>
              <a:rPr lang="en-US" sz="900" dirty="0" smtClean="0">
                <a:sym typeface="Calibri" charset="0"/>
              </a:rPr>
              <a:t>, </a:t>
            </a:r>
            <a:r>
              <a:rPr lang="en-US" sz="900" dirty="0" err="1" smtClean="0">
                <a:sym typeface="Calibri" charset="0"/>
              </a:rPr>
              <a:t>рекламирующего</a:t>
            </a:r>
            <a:r>
              <a:rPr lang="en-US" sz="900" dirty="0" smtClean="0">
                <a:sym typeface="Calibri" charset="0"/>
              </a:rPr>
              <a:t> </a:t>
            </a:r>
            <a:r>
              <a:rPr lang="en-US" sz="900" dirty="0" err="1" smtClean="0">
                <a:sym typeface="Calibri" charset="0"/>
              </a:rPr>
              <a:t>товары</a:t>
            </a:r>
            <a:r>
              <a:rPr lang="en-US" sz="900" dirty="0" smtClean="0">
                <a:sym typeface="Calibri" charset="0"/>
              </a:rPr>
              <a:t> и </a:t>
            </a:r>
            <a:r>
              <a:rPr lang="en-US" sz="900" dirty="0" err="1" smtClean="0">
                <a:sym typeface="Calibri" charset="0"/>
              </a:rPr>
              <a:t>услуги</a:t>
            </a:r>
            <a:r>
              <a:rPr lang="en-US" sz="900" dirty="0" smtClean="0">
                <a:sym typeface="Calibri" charset="0"/>
              </a:rPr>
              <a:t> </a:t>
            </a:r>
            <a:r>
              <a:rPr lang="en-US" sz="900" dirty="0" err="1" smtClean="0">
                <a:sym typeface="Calibri" charset="0"/>
              </a:rPr>
              <a:t>малого</a:t>
            </a:r>
            <a:r>
              <a:rPr lang="en-US" sz="900" dirty="0" smtClean="0">
                <a:sym typeface="Calibri" charset="0"/>
              </a:rPr>
              <a:t>/</a:t>
            </a:r>
            <a:r>
              <a:rPr lang="en-US" sz="900" dirty="0" err="1" smtClean="0">
                <a:sym typeface="Calibri" charset="0"/>
              </a:rPr>
              <a:t>среднего</a:t>
            </a:r>
            <a:r>
              <a:rPr lang="en-US" sz="900" dirty="0" smtClean="0">
                <a:sym typeface="Calibri" charset="0"/>
              </a:rPr>
              <a:t> </a:t>
            </a:r>
            <a:r>
              <a:rPr lang="en-US" sz="900" dirty="0" err="1" smtClean="0">
                <a:sym typeface="Calibri" charset="0"/>
              </a:rPr>
              <a:t>бизнеса</a:t>
            </a:r>
            <a:r>
              <a:rPr lang="en-US" sz="900" dirty="0" smtClean="0">
                <a:sym typeface="Calibri" charset="0"/>
              </a:rPr>
              <a:t>.</a:t>
            </a:r>
          </a:p>
          <a:p>
            <a:pPr>
              <a:lnSpc>
                <a:spcPct val="80000"/>
              </a:lnSpc>
              <a:spcBef>
                <a:spcPct val="0"/>
              </a:spcBef>
            </a:pPr>
            <a:endParaRPr lang="en-US" sz="900" dirty="0" smtClean="0">
              <a:sym typeface="Calibri" charset="0"/>
            </a:endParaRPr>
          </a:p>
          <a:p>
            <a:pPr>
              <a:lnSpc>
                <a:spcPct val="80000"/>
              </a:lnSpc>
              <a:spcBef>
                <a:spcPct val="0"/>
              </a:spcBef>
            </a:pPr>
            <a:r>
              <a:rPr lang="en-US" sz="900" dirty="0" err="1" smtClean="0">
                <a:sym typeface="Calibri" charset="0"/>
              </a:rPr>
              <a:t>Май</a:t>
            </a:r>
            <a:r>
              <a:rPr lang="en-US" sz="900" dirty="0" smtClean="0">
                <a:sym typeface="Calibri" charset="0"/>
              </a:rPr>
              <a:t> 2010: </a:t>
            </a:r>
            <a:r>
              <a:rPr lang="en-US" sz="900" dirty="0" err="1" smtClean="0">
                <a:sym typeface="Calibri" charset="0"/>
              </a:rPr>
              <a:t>колебания</a:t>
            </a:r>
            <a:r>
              <a:rPr lang="en-US" sz="900" dirty="0" smtClean="0">
                <a:sym typeface="Calibri" charset="0"/>
              </a:rPr>
              <a:t> </a:t>
            </a:r>
            <a:r>
              <a:rPr lang="en-US" sz="900" dirty="0" err="1" smtClean="0">
                <a:sym typeface="Calibri" charset="0"/>
              </a:rPr>
              <a:t>спама</a:t>
            </a:r>
            <a:r>
              <a:rPr lang="en-US" sz="900" dirty="0" smtClean="0">
                <a:sym typeface="Calibri" charset="0"/>
              </a:rPr>
              <a:t> </a:t>
            </a:r>
            <a:r>
              <a:rPr lang="en-US" sz="900" dirty="0" err="1" smtClean="0">
                <a:sym typeface="Calibri" charset="0"/>
              </a:rPr>
              <a:t>месяц</a:t>
            </a:r>
            <a:r>
              <a:rPr lang="en-US" sz="900" dirty="0" smtClean="0">
                <a:sym typeface="Calibri" charset="0"/>
              </a:rPr>
              <a:t> - </a:t>
            </a:r>
            <a:r>
              <a:rPr lang="en-US" sz="900" dirty="0" err="1" smtClean="0">
                <a:sym typeface="Calibri" charset="0"/>
              </a:rPr>
              <a:t>до</a:t>
            </a:r>
            <a:r>
              <a:rPr lang="en-US" sz="900" dirty="0" smtClean="0">
                <a:sym typeface="Calibri" charset="0"/>
              </a:rPr>
              <a:t> 10%, </a:t>
            </a:r>
            <a:r>
              <a:rPr lang="en-US" sz="900" dirty="0" err="1" smtClean="0">
                <a:sym typeface="Calibri" charset="0"/>
              </a:rPr>
              <a:t>больше</a:t>
            </a:r>
            <a:r>
              <a:rPr lang="en-US" sz="900" dirty="0" smtClean="0">
                <a:sym typeface="Calibri" charset="0"/>
              </a:rPr>
              <a:t> </a:t>
            </a:r>
            <a:r>
              <a:rPr lang="en-US" sz="900" dirty="0" err="1" smtClean="0">
                <a:sym typeface="Calibri" charset="0"/>
              </a:rPr>
              <a:t>всего</a:t>
            </a:r>
            <a:r>
              <a:rPr lang="en-US" sz="900" dirty="0" smtClean="0">
                <a:sym typeface="Calibri" charset="0"/>
              </a:rPr>
              <a:t> 9 </a:t>
            </a:r>
            <a:r>
              <a:rPr lang="en-US" sz="900" dirty="0" err="1" smtClean="0">
                <a:sym typeface="Calibri" charset="0"/>
              </a:rPr>
              <a:t>мая</a:t>
            </a:r>
            <a:endParaRPr lang="en-US" sz="900" dirty="0" smtClean="0">
              <a:sym typeface="Calibri" charset="0"/>
            </a:endParaRPr>
          </a:p>
          <a:p>
            <a:pPr>
              <a:lnSpc>
                <a:spcPct val="80000"/>
              </a:lnSpc>
              <a:spcBef>
                <a:spcPct val="0"/>
              </a:spcBef>
            </a:pPr>
            <a:r>
              <a:rPr lang="en-US" sz="900" dirty="0" err="1" smtClean="0">
                <a:sym typeface="Calibri" charset="0"/>
              </a:rPr>
              <a:t>Вредоносные</a:t>
            </a:r>
            <a:r>
              <a:rPr lang="en-US" sz="900" dirty="0" smtClean="0">
                <a:sym typeface="Calibri" charset="0"/>
              </a:rPr>
              <a:t> </a:t>
            </a:r>
            <a:r>
              <a:rPr lang="en-US" sz="900" dirty="0" err="1" smtClean="0">
                <a:sym typeface="Calibri" charset="0"/>
              </a:rPr>
              <a:t>файлы</a:t>
            </a:r>
            <a:r>
              <a:rPr lang="en-US" sz="900" dirty="0" smtClean="0">
                <a:sym typeface="Calibri" charset="0"/>
              </a:rPr>
              <a:t> </a:t>
            </a:r>
            <a:r>
              <a:rPr lang="en-US" sz="900" dirty="0" err="1" smtClean="0">
                <a:sym typeface="Calibri" charset="0"/>
              </a:rPr>
              <a:t>содержались</a:t>
            </a:r>
            <a:r>
              <a:rPr lang="en-US" sz="900" dirty="0" smtClean="0">
                <a:sym typeface="Calibri" charset="0"/>
              </a:rPr>
              <a:t> в 1,69% </a:t>
            </a:r>
            <a:r>
              <a:rPr lang="en-US" sz="900" dirty="0" err="1" smtClean="0">
                <a:sym typeface="Calibri" charset="0"/>
              </a:rPr>
              <a:t>электронных</a:t>
            </a:r>
            <a:r>
              <a:rPr lang="en-US" sz="900" dirty="0" smtClean="0">
                <a:sym typeface="Calibri" charset="0"/>
              </a:rPr>
              <a:t> </a:t>
            </a:r>
            <a:r>
              <a:rPr lang="en-US" sz="900" dirty="0" err="1" smtClean="0">
                <a:sym typeface="Calibri" charset="0"/>
              </a:rPr>
              <a:t>сообщений</a:t>
            </a:r>
            <a:endParaRPr lang="en-US" sz="900" dirty="0" smtClean="0">
              <a:sym typeface="Calibri" charset="0"/>
            </a:endParaRPr>
          </a:p>
          <a:p>
            <a:pPr>
              <a:lnSpc>
                <a:spcPct val="80000"/>
              </a:lnSpc>
              <a:spcBef>
                <a:spcPct val="0"/>
              </a:spcBef>
            </a:pPr>
            <a:endParaRPr lang="en-US" sz="900" dirty="0" smtClean="0">
              <a:sym typeface="Calibri" charset="0"/>
            </a:endParaRPr>
          </a:p>
          <a:p>
            <a:pPr>
              <a:lnSpc>
                <a:spcPct val="80000"/>
              </a:lnSpc>
              <a:spcBef>
                <a:spcPct val="0"/>
              </a:spcBef>
            </a:pPr>
            <a:endParaRPr lang="en-US" sz="1900" dirty="0" smtClean="0">
              <a:solidFill>
                <a:srgbClr val="262626"/>
              </a:solidFill>
              <a:latin typeface="Marker Felt" charset="0"/>
              <a:sym typeface="Marker Felt" charset="0"/>
            </a:endParaRPr>
          </a:p>
          <a:p>
            <a:pPr>
              <a:lnSpc>
                <a:spcPct val="80000"/>
              </a:lnSpc>
              <a:spcBef>
                <a:spcPct val="0"/>
              </a:spcBef>
            </a:pPr>
            <a:endParaRPr lang="en-US" sz="900"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653C0CFE-4380-4383-B43C-38E43FC79AD9}"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a:spcBef>
                <a:spcPct val="0"/>
              </a:spcBef>
            </a:pPr>
            <a:endParaRPr lang="en-US" sz="1800" dirty="0" smtClean="0">
              <a:solidFill>
                <a:srgbClr val="262626"/>
              </a:solidFill>
              <a:latin typeface="Marker Felt" charset="0"/>
              <a:sym typeface="Marker Felt" charset="0"/>
            </a:endParaRPr>
          </a:p>
          <a:p>
            <a:r>
              <a:rPr lang="ru-RU" dirty="0" smtClean="0"/>
              <a:t>В общем случае атака в </a:t>
            </a:r>
            <a:r>
              <a:rPr lang="ru-RU" dirty="0" err="1" smtClean="0"/>
              <a:t>вебе</a:t>
            </a:r>
            <a:r>
              <a:rPr lang="ru-RU" dirty="0" smtClean="0"/>
              <a:t> состоит из двух этапов: переход пользователя на вредоносный ресурс и загрузка на его компьютер вредоносного исполняемого файла. </a:t>
            </a:r>
          </a:p>
          <a:p>
            <a:r>
              <a:rPr lang="ru-RU" dirty="0" smtClean="0"/>
              <a:t>Злоумышленники используют все возможные каналы для привлечения пользователей на вредоносные ресурсы: электронную почту, системы мгновенного обмена сообщениями, социальные сети, поисковые системы, рекламу — проще говоря, вредоносные ссылки могут быть везде. Иногда злоумышленнику даже не приходится совершать специальных действий по привлечению пользователя, а достаточно лишь взломать легитимные </a:t>
            </a:r>
            <a:r>
              <a:rPr lang="ru-RU" dirty="0" err="1" smtClean="0"/>
              <a:t>веб-сайты</a:t>
            </a:r>
            <a:r>
              <a:rPr lang="ru-RU" dirty="0" smtClean="0"/>
              <a:t>, которые имеют большое количество посетителей. Более того, в последнее время все чаще злоумышленники используют именно этот метод.</a:t>
            </a:r>
          </a:p>
          <a:p>
            <a:r>
              <a:rPr lang="ru-RU" dirty="0" smtClean="0"/>
              <a:t>Когда пользователь попал на «нехороший» ресурс, остается только загрузить и установить на его компьютер вредоносную программу. Здесь у злоумышленника есть два пути: вынудить пользователя сделать это самостоятельно или произвести скрытую drive-by-загрузку. В первом случае активно применяются методы </a:t>
            </a:r>
            <a:r>
              <a:rPr lang="ru-RU" dirty="0" smtClean="0">
                <a:hlinkClick r:id="rId3"/>
              </a:rPr>
              <a:t>социальной инженерии</a:t>
            </a:r>
            <a:r>
              <a:rPr lang="ru-RU" dirty="0" smtClean="0"/>
              <a:t>, то есть делается ставка на доверчивость и неопытность пользователя, во втором — эксплуатируется уязвимое программное обеспечение, установленное на его компьютере.</a:t>
            </a:r>
          </a:p>
          <a:p>
            <a:r>
              <a:rPr lang="ru-RU" dirty="0" smtClean="0"/>
              <a:t>Атаку в интернете, которая подразумевает загрузку и инсталляцию вредоносных файлов, можно представить в виде схемы.</a:t>
            </a:r>
          </a:p>
          <a:p>
            <a:pPr>
              <a:spcBef>
                <a:spcPct val="0"/>
              </a:spcBef>
            </a:pPr>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9E04B0BC-236B-4375-8A9E-436AC7DB1748}"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a:spcBef>
                <a:spcPct val="0"/>
              </a:spcBef>
            </a:pPr>
            <a:endParaRPr lang="en-US" sz="1800" dirty="0" smtClean="0">
              <a:solidFill>
                <a:srgbClr val="262626"/>
              </a:solidFill>
              <a:latin typeface="Marker Felt" charset="0"/>
              <a:sym typeface="Marker Felt" charset="0"/>
            </a:endParaRPr>
          </a:p>
          <a:p>
            <a:r>
              <a:rPr lang="ru-RU" dirty="0" smtClean="0"/>
              <a:t>В общем случае атака в </a:t>
            </a:r>
            <a:r>
              <a:rPr lang="ru-RU" dirty="0" err="1" smtClean="0"/>
              <a:t>вебе</a:t>
            </a:r>
            <a:r>
              <a:rPr lang="ru-RU" dirty="0" smtClean="0"/>
              <a:t> состоит из двух этапов: переход пользователя на вредоносный ресурс и загрузка на его компьютер вредоносного исполняемого файла. </a:t>
            </a:r>
          </a:p>
          <a:p>
            <a:r>
              <a:rPr lang="ru-RU" dirty="0" smtClean="0"/>
              <a:t>Злоумышленники используют все возможные каналы для привлечения пользователей на вредоносные ресурсы: электронную почту, системы мгновенного обмена сообщениями, социальные сети, поисковые системы, рекламу — проще говоря, вредоносные ссылки могут быть везде. Иногда злоумышленнику даже не приходится совершать специальных действий по привлечению пользователя, а достаточно лишь взломать легитимные </a:t>
            </a:r>
            <a:r>
              <a:rPr lang="ru-RU" dirty="0" err="1" smtClean="0"/>
              <a:t>веб-сайты</a:t>
            </a:r>
            <a:r>
              <a:rPr lang="ru-RU" dirty="0" smtClean="0"/>
              <a:t>, которые имеют большое количество посетителей. Более того, в последнее время все чаще злоумышленники используют именно этот метод.</a:t>
            </a:r>
          </a:p>
          <a:p>
            <a:r>
              <a:rPr lang="ru-RU" dirty="0" smtClean="0"/>
              <a:t>Когда пользователь попал на «нехороший» ресурс, остается только загрузить и установить на его компьютер вредоносную программу. Здесь у злоумышленника есть два пути: вынудить пользователя сделать это самостоятельно или произвести скрытую drive-by-загрузку. В первом случае активно применяются методы </a:t>
            </a:r>
            <a:r>
              <a:rPr lang="ru-RU" dirty="0" smtClean="0">
                <a:hlinkClick r:id="rId3"/>
              </a:rPr>
              <a:t>социальной инженерии</a:t>
            </a:r>
            <a:r>
              <a:rPr lang="ru-RU" dirty="0" smtClean="0"/>
              <a:t>, то есть делается ставка на доверчивость и неопытность пользователя, во втором — эксплуатируется уязвимое программное обеспечение, установленное на его компьютере.</a:t>
            </a:r>
          </a:p>
          <a:p>
            <a:r>
              <a:rPr lang="ru-RU" dirty="0" smtClean="0"/>
              <a:t>Атаку в интернете, которая подразумевает загрузку и инсталляцию вредоносных файлов, можно представить в виде схемы.</a:t>
            </a:r>
          </a:p>
          <a:p>
            <a:pPr>
              <a:spcBef>
                <a:spcPct val="0"/>
              </a:spcBef>
            </a:pPr>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9E04B0BC-236B-4375-8A9E-436AC7DB1748}"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a:spcBef>
                <a:spcPct val="0"/>
              </a:spcBef>
            </a:pPr>
            <a:endParaRPr lang="en-US" sz="1800" dirty="0" smtClean="0">
              <a:solidFill>
                <a:srgbClr val="262626"/>
              </a:solidFill>
              <a:latin typeface="Marker Felt" charset="0"/>
              <a:sym typeface="Marker Felt" charset="0"/>
            </a:endParaRPr>
          </a:p>
          <a:p>
            <a:r>
              <a:rPr lang="ru-RU" dirty="0" smtClean="0"/>
              <a:t>Еще одним актуальным способом привлечения пользователей на вредоносные ресурсы является </a:t>
            </a:r>
            <a:r>
              <a:rPr lang="ru-RU" dirty="0" err="1" smtClean="0"/>
              <a:t>баннерная</a:t>
            </a:r>
            <a:r>
              <a:rPr lang="ru-RU" dirty="0" smtClean="0"/>
              <a:t> реклама и многообещающие ссылки. Как правило, такие методы актуальны для </a:t>
            </a:r>
            <a:r>
              <a:rPr lang="ru-RU" dirty="0" err="1" smtClean="0"/>
              <a:t>веб-сайтов</a:t>
            </a:r>
            <a:r>
              <a:rPr lang="ru-RU" dirty="0" smtClean="0"/>
              <a:t> нелегальной направленности, распространяющих нелицензионное программное обеспечение или </a:t>
            </a:r>
            <a:r>
              <a:rPr lang="ru-RU" dirty="0" err="1" smtClean="0"/>
              <a:t>контент</a:t>
            </a:r>
            <a:r>
              <a:rPr lang="ru-RU" dirty="0" smtClean="0"/>
              <a:t> для взрослых. </a:t>
            </a:r>
          </a:p>
          <a:p>
            <a:r>
              <a:rPr lang="ru-RU" dirty="0" smtClean="0"/>
              <a:t>Рассмотрим пример такой атаки. Задав в строке поиска в </a:t>
            </a:r>
            <a:r>
              <a:rPr lang="ru-RU" dirty="0" err="1" smtClean="0"/>
              <a:t>Google</a:t>
            </a:r>
            <a:r>
              <a:rPr lang="ru-RU" dirty="0" smtClean="0"/>
              <a:t> довольно популярный в мае 2010 года запрос «скачать кряк для </a:t>
            </a:r>
            <a:r>
              <a:rPr lang="ru-RU" dirty="0" err="1" smtClean="0"/>
              <a:t>assassin's</a:t>
            </a:r>
            <a:r>
              <a:rPr lang="ru-RU" dirty="0" smtClean="0"/>
              <a:t> </a:t>
            </a:r>
            <a:r>
              <a:rPr lang="ru-RU" dirty="0" err="1" smtClean="0"/>
              <a:t>creed</a:t>
            </a:r>
            <a:r>
              <a:rPr lang="ru-RU" dirty="0" smtClean="0"/>
              <a:t> 2», в числе других результатов вы получите адрес некой </a:t>
            </a:r>
            <a:r>
              <a:rPr lang="ru-RU" dirty="0" err="1" smtClean="0"/>
              <a:t>веб-страницы</a:t>
            </a:r>
            <a:r>
              <a:rPr lang="ru-RU" dirty="0" smtClean="0"/>
              <a:t>, при загрузке которой появляется плавающий баннер, рекламирующий ресурс «</a:t>
            </a:r>
            <a:r>
              <a:rPr lang="ru-RU" dirty="0" err="1" smtClean="0"/>
              <a:t>Forex-Bazar</a:t>
            </a:r>
            <a:r>
              <a:rPr lang="ru-RU" dirty="0" smtClean="0"/>
              <a:t>».</a:t>
            </a:r>
          </a:p>
          <a:p>
            <a:pPr>
              <a:spcBef>
                <a:spcPct val="0"/>
              </a:spcBef>
            </a:pPr>
            <a:r>
              <a:rPr lang="ru-RU" dirty="0" smtClean="0"/>
              <a:t>При попытке закрыть баннер открывается новое окно браузера с </a:t>
            </a:r>
            <a:r>
              <a:rPr lang="ru-RU" dirty="0" err="1" smtClean="0"/>
              <a:t>веб-сайтом</a:t>
            </a:r>
            <a:r>
              <a:rPr lang="ru-RU" dirty="0" smtClean="0"/>
              <a:t>, предлагающим видеоматериалы «для взрослых». При нажатии мышкой на preview-изображение любого видео появляется сообщение о том, что для его просмотра необходимо установить обновление для </a:t>
            </a:r>
            <a:r>
              <a:rPr lang="ru-RU" dirty="0" err="1" smtClean="0"/>
              <a:t>Adobe</a:t>
            </a:r>
            <a:r>
              <a:rPr lang="ru-RU" dirty="0" smtClean="0"/>
              <a:t> </a:t>
            </a:r>
            <a:r>
              <a:rPr lang="ru-RU" dirty="0" err="1" smtClean="0"/>
              <a:t>Flash</a:t>
            </a:r>
            <a:r>
              <a:rPr lang="ru-RU" dirty="0" smtClean="0"/>
              <a:t> </a:t>
            </a:r>
            <a:r>
              <a:rPr lang="ru-RU" dirty="0" err="1" smtClean="0"/>
              <a:t>Player</a:t>
            </a:r>
            <a:r>
              <a:rPr lang="ru-RU" dirty="0" smtClean="0"/>
              <a:t>.</a:t>
            </a:r>
            <a:endParaRPr lang="en-US" dirty="0" smtClean="0"/>
          </a:p>
          <a:p>
            <a:pPr>
              <a:spcBef>
                <a:spcPct val="0"/>
              </a:spcBef>
            </a:pPr>
            <a:endParaRPr lang="en-US" dirty="0" smtClean="0"/>
          </a:p>
          <a:p>
            <a:pPr>
              <a:spcBef>
                <a:spcPct val="0"/>
              </a:spcBef>
            </a:pPr>
            <a:r>
              <a:rPr lang="ru-RU" dirty="0" smtClean="0"/>
              <a:t>Вы нажимаете на кнопку «Загрузить обновление», затем — «Установить обновление», после чего на ваш компьютер устанавливается одна из последних версий Trojan-Ransom.Win32.XBlocker — и никаких обновлений. Эта программа поверх всех остальных окон открывает окно с предложением отправить платное SMS-сообщение. Пока пользователь этого не сделает и не получит код, чтобы «немедленно деинсталлировать модуль», окно будет продолжать ему надоедать.</a:t>
            </a:r>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9E04B0BC-236B-4375-8A9E-436AC7DB1748}"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Calibri" charset="0"/>
        </a:defRPr>
      </a:lvl1pPr>
      <a:lvl2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2pPr>
      <a:lvl3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3pPr>
      <a:lvl4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4pPr>
      <a:lvl5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5pPr>
      <a:lvl6pPr marL="4968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6pPr>
      <a:lvl7pPr marL="9540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7pPr>
      <a:lvl8pPr marL="14112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8pPr>
      <a:lvl9pPr marL="18684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9pPr>
    </p:titleStyle>
    <p:bodyStyle>
      <a:lvl1pPr marL="382588"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Calibri" charset="0"/>
        </a:defRPr>
      </a:lvl1pPr>
      <a:lvl2pPr marL="782638"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2pPr>
      <a:lvl3pPr marL="11826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3pPr>
      <a:lvl4pPr marL="16398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4pPr>
      <a:lvl5pPr marL="20970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5pPr>
      <a:lvl6pPr marL="2554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3011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68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925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Calibri" charset="0"/>
        </a:defRPr>
      </a:lvl1pPr>
      <a:lvl2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2pPr>
      <a:lvl3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3pPr>
      <a:lvl4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4pPr>
      <a:lvl5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5pPr>
      <a:lvl6pPr marL="4968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6pPr>
      <a:lvl7pPr marL="9540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7pPr>
      <a:lvl8pPr marL="14112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8pPr>
      <a:lvl9pPr marL="18684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9pPr>
    </p:titleStyle>
    <p:bodyStyle>
      <a:lvl1pPr marL="382588"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Calibri" charset="0"/>
        </a:defRPr>
      </a:lvl1pPr>
      <a:lvl2pPr marL="782638"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2pPr>
      <a:lvl3pPr marL="11826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3pPr>
      <a:lvl4pPr marL="16398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4pPr>
      <a:lvl5pPr marL="20970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5pPr>
      <a:lvl6pPr marL="2554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3011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68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925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Calibri" charset="0"/>
        </a:defRPr>
      </a:lvl1pPr>
      <a:lvl2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2pPr>
      <a:lvl3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3pPr>
      <a:lvl4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4pPr>
      <a:lvl5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5pPr>
      <a:lvl6pPr marL="4968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6pPr>
      <a:lvl7pPr marL="9540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7pPr>
      <a:lvl8pPr marL="14112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8pPr>
      <a:lvl9pPr marL="18684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9pPr>
    </p:titleStyle>
    <p:bodyStyle>
      <a:lvl1pPr marL="382588"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Calibri" charset="0"/>
        </a:defRPr>
      </a:lvl1pPr>
      <a:lvl2pPr marL="782638"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2pPr>
      <a:lvl3pPr marL="11826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3pPr>
      <a:lvl4pPr marL="16398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4pPr>
      <a:lvl5pPr marL="20970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5pPr>
      <a:lvl6pPr marL="2554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3011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68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925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1"/>
          <p:cNvPicPr>
            <a:picLocks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5122" name="Rectangle 2"/>
          <p:cNvSpPr>
            <a:spLocks/>
          </p:cNvSpPr>
          <p:nvPr/>
        </p:nvSpPr>
        <p:spPr bwMode="auto">
          <a:xfrm>
            <a:off x="428625" y="312738"/>
            <a:ext cx="6019800" cy="444500"/>
          </a:xfrm>
          <a:prstGeom prst="rect">
            <a:avLst/>
          </a:prstGeom>
          <a:noFill/>
          <a:ln w="12700" cap="flat">
            <a:noFill/>
            <a:miter lim="800000"/>
            <a:headEnd type="none" w="med" len="med"/>
            <a:tailEnd type="none" w="med" len="med"/>
          </a:ln>
        </p:spPr>
        <p:txBody>
          <a:bodyPr lIns="0" tIns="0" rIns="40639" bIns="0" anchor="ctr"/>
          <a:lstStyle/>
          <a:p>
            <a:pPr marL="39688"/>
            <a:r>
              <a:rPr lang="en-US" sz="2400">
                <a:solidFill>
                  <a:srgbClr val="0D5C57"/>
                </a:solidFill>
                <a:cs typeface="Arial" charset="0"/>
              </a:rPr>
              <a:t>Click to edit Master title style</a:t>
            </a:r>
          </a:p>
        </p:txBody>
      </p:sp>
      <p:sp>
        <p:nvSpPr>
          <p:cNvPr id="5123" name="Rectangle 3"/>
          <p:cNvSpPr>
            <a:spLocks/>
          </p:cNvSpPr>
          <p:nvPr/>
        </p:nvSpPr>
        <p:spPr bwMode="auto">
          <a:xfrm>
            <a:off x="457200" y="1428750"/>
            <a:ext cx="8242300" cy="1892300"/>
          </a:xfrm>
          <a:prstGeom prst="rect">
            <a:avLst/>
          </a:prstGeom>
          <a:noFill/>
          <a:ln w="12700" cap="flat">
            <a:noFill/>
            <a:miter lim="800000"/>
            <a:headEnd type="none" w="med" len="med"/>
            <a:tailEnd type="none" w="med" len="me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5124" name="Rectangle 4"/>
          <p:cNvSpPr>
            <a:spLocks/>
          </p:cNvSpPr>
          <p:nvPr/>
        </p:nvSpPr>
        <p:spPr bwMode="auto">
          <a:xfrm>
            <a:off x="357188" y="6503988"/>
            <a:ext cx="2006600" cy="279400"/>
          </a:xfrm>
          <a:prstGeom prst="rect">
            <a:avLst/>
          </a:prstGeom>
          <a:noFill/>
          <a:ln w="12700" cap="flat">
            <a:noFill/>
            <a:miter lim="800000"/>
            <a:headEnd type="none" w="med" len="med"/>
            <a:tailEnd type="none" w="med" len="me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5125" name="Rectangle 5"/>
          <p:cNvSpPr>
            <a:spLocks/>
          </p:cNvSpPr>
          <p:nvPr/>
        </p:nvSpPr>
        <p:spPr bwMode="auto">
          <a:xfrm>
            <a:off x="2643188" y="6503988"/>
            <a:ext cx="6299200" cy="279400"/>
          </a:xfrm>
          <a:prstGeom prst="rect">
            <a:avLst/>
          </a:prstGeom>
          <a:noFill/>
          <a:ln w="12700" cap="flat">
            <a:noFill/>
            <a:miter lim="800000"/>
            <a:headEnd type="none" w="med" len="med"/>
            <a:tailEnd type="none" w="med" len="me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Calibri" charset="0"/>
        </a:defRPr>
      </a:lvl1pPr>
      <a:lvl2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2pPr>
      <a:lvl3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3pPr>
      <a:lvl4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4pPr>
      <a:lvl5pPr marL="39688" indent="-39688" algn="ctr" rtl="0" eaLnBrk="0" fontAlgn="base" hangingPunct="0">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5pPr>
      <a:lvl6pPr marL="4968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6pPr>
      <a:lvl7pPr marL="9540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7pPr>
      <a:lvl8pPr marL="14112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8pPr>
      <a:lvl9pPr marL="1868488" algn="ctr" rtl="0" fontAlgn="base">
        <a:spcBef>
          <a:spcPct val="0"/>
        </a:spcBef>
        <a:spcAft>
          <a:spcPct val="0"/>
        </a:spcAft>
        <a:defRPr sz="4400">
          <a:solidFill>
            <a:schemeClr val="tx1"/>
          </a:solidFill>
          <a:latin typeface="Calibri" charset="0"/>
          <a:ea typeface="ヒラギノ角ゴ ProN W3" charset="-128"/>
          <a:cs typeface="ヒラギノ角ゴ ProN W3" charset="-128"/>
          <a:sym typeface="Calibri" charset="0"/>
        </a:defRPr>
      </a:lvl9pPr>
    </p:titleStyle>
    <p:bodyStyle>
      <a:lvl1pPr marL="382588"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Calibri" charset="0"/>
        </a:defRPr>
      </a:lvl1pPr>
      <a:lvl2pPr marL="782638"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2pPr>
      <a:lvl3pPr marL="11826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3pPr>
      <a:lvl4pPr marL="16398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4pPr>
      <a:lvl5pPr marL="20970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5pPr>
      <a:lvl6pPr marL="2554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3011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68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925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oleObject" Target="../embeddings/oleObject3.bin"/><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oleObject" Target="../embeddings/oleObject4.bin"/><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oleObject" Target="../embeddings/oleObject5.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3491"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63492"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63493"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63494"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63495"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3496" name="Rectangle 7"/>
          <p:cNvSpPr>
            <a:spLocks noGrp="1" noChangeArrowheads="1"/>
          </p:cNvSpPr>
          <p:nvPr>
            <p:ph type="title"/>
          </p:nvPr>
        </p:nvSpPr>
        <p:spPr bwMode="auto">
          <a:xfrm>
            <a:off x="2428875" y="2571750"/>
            <a:ext cx="6429375" cy="1000125"/>
          </a:xfrm>
          <a:noFill/>
          <a:ln w="12700">
            <a:miter lim="800000"/>
            <a:headEnd/>
            <a:tailEnd/>
          </a:ln>
        </p:spPr>
        <p:txBody>
          <a:bodyPr wrap="square" lIns="91440" tIns="45720" rIns="40639" bIns="45720" numCol="1" anchor="t" anchorCtr="0" compatLnSpc="1">
            <a:prstTxWarp prst="textNoShape">
              <a:avLst/>
            </a:prstTxWarp>
          </a:bodyPr>
          <a:lstStyle/>
          <a:p>
            <a:pPr indent="0" algn="l" eaLnBrk="1" hangingPunct="1"/>
            <a:r>
              <a:rPr lang="ru-RU" sz="3500" dirty="0" smtClean="0">
                <a:solidFill>
                  <a:srgbClr val="FFFFFF"/>
                </a:solidFill>
                <a:latin typeface="Arial" charset="0"/>
                <a:cs typeface="Arial" charset="0"/>
                <a:sym typeface="Arial" charset="0"/>
              </a:rPr>
              <a:t>Современные интернет угрозы</a:t>
            </a:r>
            <a:endParaRPr lang="en-US" sz="3500" dirty="0" smtClean="0">
              <a:solidFill>
                <a:srgbClr val="FFFFFF"/>
              </a:solidFill>
              <a:latin typeface="Arial" charset="0"/>
              <a:sym typeface="Arial" charset="0"/>
            </a:endParaRPr>
          </a:p>
        </p:txBody>
      </p:sp>
      <p:sp>
        <p:nvSpPr>
          <p:cNvPr id="63498" name="Rectangle 9"/>
          <p:cNvSpPr>
            <a:spLocks/>
          </p:cNvSpPr>
          <p:nvPr/>
        </p:nvSpPr>
        <p:spPr bwMode="auto">
          <a:xfrm>
            <a:off x="899592" y="5733256"/>
            <a:ext cx="7848872" cy="508000"/>
          </a:xfrm>
          <a:prstGeom prst="rect">
            <a:avLst/>
          </a:prstGeom>
          <a:noFill/>
          <a:ln w="12700">
            <a:noFill/>
            <a:miter lim="800000"/>
            <a:headEnd/>
            <a:tailEnd/>
          </a:ln>
        </p:spPr>
        <p:txBody>
          <a:bodyPr lIns="0" tIns="0" rIns="40639" bIns="0"/>
          <a:lstStyle/>
          <a:p>
            <a:pPr marL="382588" indent="-342900">
              <a:lnSpc>
                <a:spcPts val="1400"/>
              </a:lnSpc>
              <a:spcBef>
                <a:spcPts val="313"/>
              </a:spcBef>
            </a:pPr>
            <a:r>
              <a:rPr lang="ru-RU" dirty="0" smtClean="0">
                <a:solidFill>
                  <a:srgbClr val="FFFFFF"/>
                </a:solidFill>
                <a:cs typeface="Arial" charset="0"/>
              </a:rPr>
              <a:t>Алексей </a:t>
            </a:r>
            <a:r>
              <a:rPr lang="ru-RU" dirty="0" err="1" smtClean="0">
                <a:solidFill>
                  <a:srgbClr val="FFFFFF"/>
                </a:solidFill>
                <a:cs typeface="Arial" charset="0"/>
              </a:rPr>
              <a:t>Лафицкий</a:t>
            </a:r>
            <a:endParaRPr lang="en-US" dirty="0" smtClean="0">
              <a:solidFill>
                <a:srgbClr val="FFFFFF"/>
              </a:solidFill>
              <a:cs typeface="Arial" charset="0"/>
            </a:endParaRPr>
          </a:p>
          <a:p>
            <a:pPr marL="382588" indent="-342900">
              <a:lnSpc>
                <a:spcPts val="1400"/>
              </a:lnSpc>
              <a:spcBef>
                <a:spcPts val="313"/>
              </a:spcBef>
            </a:pPr>
            <a:r>
              <a:rPr lang="en-US" dirty="0" smtClean="0">
                <a:solidFill>
                  <a:srgbClr val="FFFFFF"/>
                </a:solidFill>
                <a:cs typeface="Arial" charset="0"/>
              </a:rPr>
              <a:t>Alexey.Lafitsky@kaspersky.com</a:t>
            </a:r>
            <a:endParaRPr lang="ru-RU" dirty="0" smtClean="0">
              <a:solidFill>
                <a:srgbClr val="FFFFFF"/>
              </a:solidFill>
              <a:cs typeface="Arial" charset="0"/>
            </a:endParaRPr>
          </a:p>
          <a:p>
            <a:pPr marL="382588" indent="-342900">
              <a:lnSpc>
                <a:spcPts val="1400"/>
              </a:lnSpc>
              <a:spcBef>
                <a:spcPts val="313"/>
              </a:spcBef>
            </a:pPr>
            <a:r>
              <a:rPr lang="ru-RU" dirty="0" smtClean="0">
                <a:solidFill>
                  <a:srgbClr val="FFFFFF"/>
                </a:solidFill>
                <a:cs typeface="Arial" charset="0"/>
              </a:rPr>
              <a:t>Группа консалтинга и предпродажной поддержки, </a:t>
            </a:r>
            <a:r>
              <a:rPr lang="en-US" dirty="0" err="1" smtClean="0">
                <a:solidFill>
                  <a:srgbClr val="FFFFFF"/>
                </a:solidFill>
                <a:cs typeface="Arial" charset="0"/>
              </a:rPr>
              <a:t>Kaspersky</a:t>
            </a:r>
            <a:r>
              <a:rPr lang="en-US" dirty="0" smtClean="0">
                <a:solidFill>
                  <a:srgbClr val="FFFFFF"/>
                </a:solidFill>
                <a:cs typeface="Arial" charset="0"/>
              </a:rPr>
              <a:t> Lab EEMEA</a:t>
            </a:r>
            <a:endParaRPr lang="en-US" dirty="0">
              <a:solidFill>
                <a:srgbClr val="FFFFFF"/>
              </a:solidFill>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0900"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0901"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0902"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0903"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0904"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0905" name="Rectangle 8"/>
          <p:cNvSpPr>
            <a:spLocks/>
          </p:cNvSpPr>
          <p:nvPr/>
        </p:nvSpPr>
        <p:spPr bwMode="auto">
          <a:xfrm>
            <a:off x="177800" y="190500"/>
            <a:ext cx="6621492" cy="369332"/>
          </a:xfrm>
          <a:prstGeom prst="rect">
            <a:avLst/>
          </a:prstGeom>
          <a:noFill/>
          <a:ln w="12700">
            <a:noFill/>
            <a:miter lim="800000"/>
            <a:headEnd/>
            <a:tailEnd/>
          </a:ln>
        </p:spPr>
        <p:txBody>
          <a:bodyPr wrap="none" lIns="0" tIns="0" rIns="40639" bIns="0">
            <a:spAutoFit/>
          </a:bodyPr>
          <a:lstStyle/>
          <a:p>
            <a:pPr marL="39688"/>
            <a:r>
              <a:rPr lang="ru-RU" sz="2400" dirty="0" smtClean="0">
                <a:solidFill>
                  <a:schemeClr val="tx1"/>
                </a:solidFill>
                <a:latin typeface="Gill Sans" charset="0"/>
                <a:sym typeface="Gill Sans" charset="0"/>
              </a:rPr>
              <a:t>Способ заражение через </a:t>
            </a:r>
            <a:r>
              <a:rPr lang="ru-RU" sz="2400" dirty="0" err="1" smtClean="0">
                <a:solidFill>
                  <a:schemeClr val="tx1"/>
                </a:solidFill>
                <a:latin typeface="Gill Sans" charset="0"/>
                <a:sym typeface="Gill Sans" charset="0"/>
              </a:rPr>
              <a:t>баннерную</a:t>
            </a:r>
            <a:r>
              <a:rPr lang="ru-RU" sz="2400" dirty="0" smtClean="0">
                <a:solidFill>
                  <a:schemeClr val="tx1"/>
                </a:solidFill>
                <a:latin typeface="Gill Sans" charset="0"/>
                <a:sym typeface="Gill Sans" charset="0"/>
              </a:rPr>
              <a:t> рекламу</a:t>
            </a:r>
            <a:endParaRPr lang="en-US" sz="2400" dirty="0">
              <a:solidFill>
                <a:schemeClr val="tx1"/>
              </a:solidFill>
              <a:latin typeface="Gill Sans" charset="0"/>
              <a:sym typeface="Gill Sans" charset="0"/>
            </a:endParaRPr>
          </a:p>
        </p:txBody>
      </p:sp>
      <p:pic>
        <p:nvPicPr>
          <p:cNvPr id="153603" name="Picture 3"/>
          <p:cNvPicPr>
            <a:picLocks noChangeAspect="1" noChangeArrowheads="1"/>
          </p:cNvPicPr>
          <p:nvPr/>
        </p:nvPicPr>
        <p:blipFill>
          <a:blip r:embed="rId4"/>
          <a:srcRect/>
          <a:stretch>
            <a:fillRect/>
          </a:stretch>
        </p:blipFill>
        <p:spPr bwMode="auto">
          <a:xfrm>
            <a:off x="251520" y="1268760"/>
            <a:ext cx="3810000" cy="2952750"/>
          </a:xfrm>
          <a:prstGeom prst="rect">
            <a:avLst/>
          </a:prstGeom>
          <a:noFill/>
          <a:ln w="9525">
            <a:noFill/>
            <a:miter lim="800000"/>
            <a:headEnd/>
            <a:tailEnd/>
          </a:ln>
        </p:spPr>
      </p:pic>
      <p:pic>
        <p:nvPicPr>
          <p:cNvPr id="153604" name="Picture 4"/>
          <p:cNvPicPr>
            <a:picLocks noChangeAspect="1" noChangeArrowheads="1"/>
          </p:cNvPicPr>
          <p:nvPr/>
        </p:nvPicPr>
        <p:blipFill>
          <a:blip r:embed="rId5"/>
          <a:srcRect/>
          <a:stretch>
            <a:fillRect/>
          </a:stretch>
        </p:blipFill>
        <p:spPr bwMode="auto">
          <a:xfrm>
            <a:off x="4139952" y="1052736"/>
            <a:ext cx="4348772" cy="3473946"/>
          </a:xfrm>
          <a:prstGeom prst="rect">
            <a:avLst/>
          </a:prstGeom>
          <a:noFill/>
          <a:ln w="9525">
            <a:noFill/>
            <a:miter lim="800000"/>
            <a:headEnd/>
            <a:tailEnd/>
          </a:ln>
        </p:spPr>
      </p:pic>
      <p:pic>
        <p:nvPicPr>
          <p:cNvPr id="153605" name="Picture 5"/>
          <p:cNvPicPr>
            <a:picLocks noChangeAspect="1" noChangeArrowheads="1"/>
          </p:cNvPicPr>
          <p:nvPr/>
        </p:nvPicPr>
        <p:blipFill>
          <a:blip r:embed="rId6"/>
          <a:srcRect/>
          <a:stretch>
            <a:fillRect/>
          </a:stretch>
        </p:blipFill>
        <p:spPr bwMode="auto">
          <a:xfrm>
            <a:off x="2195736" y="2924944"/>
            <a:ext cx="4257675" cy="287655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2948"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2949"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2950"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2951"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2952"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2953" name="Rectangle 8"/>
          <p:cNvSpPr>
            <a:spLocks/>
          </p:cNvSpPr>
          <p:nvPr/>
        </p:nvSpPr>
        <p:spPr bwMode="auto">
          <a:xfrm>
            <a:off x="0" y="177800"/>
            <a:ext cx="5537862" cy="369332"/>
          </a:xfrm>
          <a:prstGeom prst="rect">
            <a:avLst/>
          </a:prstGeom>
          <a:noFill/>
          <a:ln w="12700">
            <a:noFill/>
            <a:miter lim="800000"/>
            <a:headEnd/>
            <a:tailEnd/>
          </a:ln>
        </p:spPr>
        <p:txBody>
          <a:bodyPr wrap="none" lIns="0" tIns="0" rIns="40639" bIns="0">
            <a:spAutoFit/>
          </a:bodyPr>
          <a:lstStyle/>
          <a:p>
            <a:pPr marL="39688"/>
            <a:r>
              <a:rPr lang="ru-RU" sz="2400" dirty="0" smtClean="0">
                <a:solidFill>
                  <a:schemeClr val="tx1"/>
                </a:solidFill>
                <a:latin typeface="Gill Sans" charset="0"/>
                <a:sym typeface="Gill Sans" charset="0"/>
              </a:rPr>
              <a:t>Метод </a:t>
            </a:r>
            <a:r>
              <a:rPr lang="ru-RU" sz="2400" dirty="0" err="1" smtClean="0">
                <a:solidFill>
                  <a:schemeClr val="tx1"/>
                </a:solidFill>
                <a:latin typeface="Gill Sans" charset="0"/>
                <a:sym typeface="Gill Sans" charset="0"/>
              </a:rPr>
              <a:t>зарожение</a:t>
            </a:r>
            <a:r>
              <a:rPr lang="ru-RU" sz="2400" dirty="0" smtClean="0">
                <a:solidFill>
                  <a:schemeClr val="tx1"/>
                </a:solidFill>
                <a:latin typeface="Gill Sans" charset="0"/>
                <a:sym typeface="Gill Sans" charset="0"/>
              </a:rPr>
              <a:t> через </a:t>
            </a:r>
            <a:r>
              <a:rPr lang="en-US" sz="2400" dirty="0" smtClean="0">
                <a:solidFill>
                  <a:schemeClr val="tx1"/>
                </a:solidFill>
                <a:latin typeface="Gill Sans" charset="0"/>
                <a:sym typeface="Gill Sans" charset="0"/>
              </a:rPr>
              <a:t>drive-by </a:t>
            </a:r>
            <a:r>
              <a:rPr lang="ru-RU" sz="2400" dirty="0" smtClean="0">
                <a:solidFill>
                  <a:schemeClr val="tx1"/>
                </a:solidFill>
                <a:latin typeface="Gill Sans" charset="0"/>
                <a:sym typeface="Gill Sans" charset="0"/>
              </a:rPr>
              <a:t>атаку</a:t>
            </a:r>
            <a:endParaRPr lang="en-US" sz="2400" dirty="0">
              <a:solidFill>
                <a:schemeClr val="tx1"/>
              </a:solidFill>
              <a:latin typeface="Gill Sans" charset="0"/>
              <a:sym typeface="Gill Sans" charset="0"/>
            </a:endParaRPr>
          </a:p>
        </p:txBody>
      </p:sp>
      <p:pic>
        <p:nvPicPr>
          <p:cNvPr id="2" name="Picture 3"/>
          <p:cNvPicPr>
            <a:picLocks noChangeAspect="1" noChangeArrowheads="1"/>
          </p:cNvPicPr>
          <p:nvPr/>
        </p:nvPicPr>
        <p:blipFill>
          <a:blip r:embed="rId4"/>
          <a:srcRect/>
          <a:stretch>
            <a:fillRect/>
          </a:stretch>
        </p:blipFill>
        <p:spPr bwMode="auto">
          <a:xfrm>
            <a:off x="0" y="908720"/>
            <a:ext cx="3347864" cy="2711770"/>
          </a:xfrm>
          <a:prstGeom prst="rect">
            <a:avLst/>
          </a:prstGeom>
          <a:noFill/>
          <a:ln w="9525">
            <a:noFill/>
            <a:miter lim="800000"/>
            <a:headEnd/>
            <a:tailEnd/>
          </a:ln>
        </p:spPr>
      </p:pic>
      <p:pic>
        <p:nvPicPr>
          <p:cNvPr id="4" name="Picture 5"/>
          <p:cNvPicPr>
            <a:picLocks noChangeAspect="1" noChangeArrowheads="1"/>
          </p:cNvPicPr>
          <p:nvPr/>
        </p:nvPicPr>
        <p:blipFill>
          <a:blip r:embed="rId5"/>
          <a:srcRect/>
          <a:stretch>
            <a:fillRect/>
          </a:stretch>
        </p:blipFill>
        <p:spPr bwMode="auto">
          <a:xfrm>
            <a:off x="539552" y="3212976"/>
            <a:ext cx="4248472" cy="2659153"/>
          </a:xfrm>
          <a:prstGeom prst="rect">
            <a:avLst/>
          </a:prstGeom>
          <a:noFill/>
          <a:ln w="9525">
            <a:noFill/>
            <a:miter lim="800000"/>
            <a:headEnd/>
            <a:tailEnd/>
          </a:ln>
        </p:spPr>
      </p:pic>
      <p:pic>
        <p:nvPicPr>
          <p:cNvPr id="3" name="Picture 4"/>
          <p:cNvPicPr>
            <a:picLocks noChangeAspect="1" noChangeArrowheads="1"/>
          </p:cNvPicPr>
          <p:nvPr/>
        </p:nvPicPr>
        <p:blipFill>
          <a:blip r:embed="rId6"/>
          <a:srcRect/>
          <a:stretch>
            <a:fillRect/>
          </a:stretch>
        </p:blipFill>
        <p:spPr bwMode="auto">
          <a:xfrm>
            <a:off x="4211960" y="980728"/>
            <a:ext cx="4426570" cy="5236216"/>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2948"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2949"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2950"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2951"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2952"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2953" name="Rectangle 8"/>
          <p:cNvSpPr>
            <a:spLocks/>
          </p:cNvSpPr>
          <p:nvPr/>
        </p:nvSpPr>
        <p:spPr bwMode="auto">
          <a:xfrm>
            <a:off x="1187624" y="260648"/>
            <a:ext cx="5285292" cy="369332"/>
          </a:xfrm>
          <a:prstGeom prst="rect">
            <a:avLst/>
          </a:prstGeom>
          <a:noFill/>
          <a:ln w="12700">
            <a:noFill/>
            <a:miter lim="800000"/>
            <a:headEnd/>
            <a:tailEnd/>
          </a:ln>
        </p:spPr>
        <p:txBody>
          <a:bodyPr wrap="none" lIns="0" tIns="0" rIns="40639" bIns="0">
            <a:spAutoFit/>
          </a:bodyPr>
          <a:lstStyle/>
          <a:p>
            <a:pPr marL="39688"/>
            <a:r>
              <a:rPr lang="ru-RU" sz="2400" b="1" dirty="0" smtClean="0"/>
              <a:t>Схема работы черной </a:t>
            </a:r>
            <a:r>
              <a:rPr lang="en-US" sz="2400" b="1" dirty="0" smtClean="0"/>
              <a:t>PPI-</a:t>
            </a:r>
            <a:r>
              <a:rPr lang="ru-RU" sz="2400" b="1" dirty="0" smtClean="0"/>
              <a:t>модели</a:t>
            </a:r>
            <a:endParaRPr lang="en-US" sz="2400" dirty="0">
              <a:solidFill>
                <a:schemeClr val="tx1"/>
              </a:solidFill>
              <a:latin typeface="Gill Sans" charset="0"/>
              <a:sym typeface="Gill Sans" charset="0"/>
            </a:endParaRPr>
          </a:p>
        </p:txBody>
      </p:sp>
      <p:pic>
        <p:nvPicPr>
          <p:cNvPr id="157697" name="Picture 1"/>
          <p:cNvPicPr>
            <a:picLocks noChangeAspect="1" noChangeArrowheads="1"/>
          </p:cNvPicPr>
          <p:nvPr/>
        </p:nvPicPr>
        <p:blipFill>
          <a:blip r:embed="rId4"/>
          <a:srcRect/>
          <a:stretch>
            <a:fillRect/>
          </a:stretch>
        </p:blipFill>
        <p:spPr bwMode="auto">
          <a:xfrm>
            <a:off x="395536" y="2771775"/>
            <a:ext cx="8208913" cy="1881362"/>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4995"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4996"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4997"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4998"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4999"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5001" name="Rectangle 8"/>
          <p:cNvSpPr>
            <a:spLocks/>
          </p:cNvSpPr>
          <p:nvPr/>
        </p:nvSpPr>
        <p:spPr bwMode="auto">
          <a:xfrm>
            <a:off x="0" y="304800"/>
            <a:ext cx="6691254" cy="276999"/>
          </a:xfrm>
          <a:prstGeom prst="rect">
            <a:avLst/>
          </a:prstGeom>
          <a:noFill/>
          <a:ln w="12700">
            <a:noFill/>
            <a:miter lim="800000"/>
            <a:headEnd/>
            <a:tailEnd/>
          </a:ln>
        </p:spPr>
        <p:txBody>
          <a:bodyPr wrap="none" lIns="0" tIns="0" rIns="40639" bIns="0">
            <a:spAutoFit/>
          </a:bodyPr>
          <a:lstStyle/>
          <a:p>
            <a:pPr marL="39688"/>
            <a:r>
              <a:rPr lang="ru-RU" b="1" dirty="0" smtClean="0"/>
              <a:t>TOP 10 семейств </a:t>
            </a:r>
            <a:r>
              <a:rPr lang="ru-RU" b="1" dirty="0" err="1" smtClean="0"/>
              <a:t>эксплойтов</a:t>
            </a:r>
            <a:r>
              <a:rPr lang="ru-RU" b="1" dirty="0" smtClean="0"/>
              <a:t>, обнаруженных в интернете</a:t>
            </a:r>
            <a:endParaRPr lang="en-US" dirty="0">
              <a:solidFill>
                <a:schemeClr val="tx1"/>
              </a:solidFill>
              <a:latin typeface="Gill Sans" charset="0"/>
              <a:sym typeface="Gill Sans" charset="0"/>
            </a:endParaRPr>
          </a:p>
        </p:txBody>
      </p:sp>
      <p:pic>
        <p:nvPicPr>
          <p:cNvPr id="147458" name="Picture 2"/>
          <p:cNvPicPr>
            <a:picLocks noChangeAspect="1" noChangeArrowheads="1"/>
          </p:cNvPicPr>
          <p:nvPr/>
        </p:nvPicPr>
        <p:blipFill>
          <a:blip r:embed="rId4"/>
          <a:srcRect/>
          <a:stretch>
            <a:fillRect/>
          </a:stretch>
        </p:blipFill>
        <p:spPr bwMode="auto">
          <a:xfrm>
            <a:off x="1043608" y="1268760"/>
            <a:ext cx="7074067" cy="4353272"/>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2948"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2949"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2950"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2951"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2952"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2953" name="Rectangle 8"/>
          <p:cNvSpPr>
            <a:spLocks/>
          </p:cNvSpPr>
          <p:nvPr/>
        </p:nvSpPr>
        <p:spPr bwMode="auto">
          <a:xfrm>
            <a:off x="179512" y="260648"/>
            <a:ext cx="7041157" cy="492443"/>
          </a:xfrm>
          <a:prstGeom prst="rect">
            <a:avLst/>
          </a:prstGeom>
          <a:noFill/>
          <a:ln w="12700">
            <a:noFill/>
            <a:miter lim="800000"/>
            <a:headEnd/>
            <a:tailEnd/>
          </a:ln>
        </p:spPr>
        <p:txBody>
          <a:bodyPr wrap="none" lIns="0" tIns="0" rIns="40639" bIns="0">
            <a:spAutoFit/>
          </a:bodyPr>
          <a:lstStyle/>
          <a:p>
            <a:pPr marL="39688"/>
            <a:r>
              <a:rPr lang="ru-RU" sz="1600" b="1" dirty="0" smtClean="0"/>
              <a:t>TOP 20 стран, на ресурсах которых были размещены вредоносные </a:t>
            </a:r>
          </a:p>
          <a:p>
            <a:pPr marL="39688"/>
            <a:r>
              <a:rPr lang="ru-RU" sz="1600" b="1" dirty="0" smtClean="0"/>
              <a:t>программы:</a:t>
            </a:r>
            <a:endParaRPr lang="en-US" sz="1600" dirty="0">
              <a:solidFill>
                <a:schemeClr val="tx1"/>
              </a:solidFill>
              <a:latin typeface="Gill Sans" charset="0"/>
              <a:sym typeface="Gill Sans" charset="0"/>
            </a:endParaRPr>
          </a:p>
        </p:txBody>
      </p:sp>
      <p:graphicFrame>
        <p:nvGraphicFramePr>
          <p:cNvPr id="10" name="Table 9"/>
          <p:cNvGraphicFramePr>
            <a:graphicFrameLocks noGrp="1"/>
          </p:cNvGraphicFramePr>
          <p:nvPr/>
        </p:nvGraphicFramePr>
        <p:xfrm>
          <a:off x="539552" y="764704"/>
          <a:ext cx="8352930" cy="5560301"/>
        </p:xfrm>
        <a:graphic>
          <a:graphicData uri="http://schemas.openxmlformats.org/drawingml/2006/table">
            <a:tbl>
              <a:tblPr/>
              <a:tblGrid>
                <a:gridCol w="1392155"/>
                <a:gridCol w="1392155"/>
                <a:gridCol w="1392155"/>
                <a:gridCol w="1392155"/>
                <a:gridCol w="1392155"/>
                <a:gridCol w="1392155"/>
              </a:tblGrid>
              <a:tr h="152451">
                <a:tc>
                  <a:txBody>
                    <a:bodyPr/>
                    <a:lstStyle/>
                    <a:p>
                      <a:r>
                        <a:rPr lang="ru-RU" sz="1200" dirty="0"/>
                        <a:t>№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gridSpan="2">
                  <a:txBody>
                    <a:bodyPr/>
                    <a:lstStyle/>
                    <a:p>
                      <a:r>
                        <a:rPr lang="en-US" sz="1200"/>
                        <a:t>Q2 2010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hMerge="1">
                  <a:txBody>
                    <a:bodyPr/>
                    <a:lstStyle/>
                    <a:p>
                      <a:endParaRPr lang="ru-RU"/>
                    </a:p>
                  </a:txBody>
                  <a:tcPr/>
                </a:tc>
                <a:tc>
                  <a:txBody>
                    <a:bodyPr/>
                    <a:lstStyle/>
                    <a:p>
                      <a:r>
                        <a:rPr lang="ru-RU" sz="1200"/>
                        <a:t>№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gridSpan="2">
                  <a:txBody>
                    <a:bodyPr/>
                    <a:lstStyle/>
                    <a:p>
                      <a:r>
                        <a:rPr lang="en-US" sz="1200"/>
                        <a:t>Q1 2010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hMerge="1">
                  <a:txBody>
                    <a:bodyPr/>
                    <a:lstStyle/>
                    <a:p>
                      <a:endParaRPr lang="ru-RU"/>
                    </a:p>
                  </a:txBody>
                  <a:tcPr/>
                </a:tc>
              </a:tr>
              <a:tr h="152451">
                <a:tc>
                  <a:txBody>
                    <a:bodyPr/>
                    <a:lstStyle/>
                    <a:p>
                      <a:pPr algn="r"/>
                      <a:r>
                        <a:rPr lang="ru-RU" sz="1200" dirty="0"/>
                        <a:t>1 </a:t>
                      </a:r>
                    </a:p>
                  </a:txBody>
                  <a:tcPr marL="32000" marR="32000" marT="16000" marB="16000" anchor="ctr">
                    <a:lnL>
                      <a:noFill/>
                    </a:lnL>
                    <a:lnR>
                      <a:noFill/>
                    </a:lnR>
                    <a:lnT w="19050" cap="flat" cmpd="sng" algn="ctr">
                      <a:solidFill>
                        <a:srgbClr val="FF0000"/>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США </a:t>
                      </a:r>
                    </a:p>
                  </a:txBody>
                  <a:tcPr marL="32000" marR="32000" marT="16000" marB="16000" anchor="ctr">
                    <a:lnL>
                      <a:noFill/>
                    </a:lnL>
                    <a:lnR>
                      <a:noFill/>
                    </a:lnR>
                    <a:lnT w="19050" cap="flat" cmpd="sng" algn="ctr">
                      <a:solidFill>
                        <a:srgbClr val="FF0000"/>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28,99% </a:t>
                      </a:r>
                    </a:p>
                  </a:txBody>
                  <a:tcPr marL="32000" marR="32000" marT="16000" marB="16000" anchor="ctr">
                    <a:lnL>
                      <a:noFill/>
                    </a:lnL>
                    <a:lnR>
                      <a:noFill/>
                    </a:lnR>
                    <a:lnT w="19050" cap="flat" cmpd="sng" algn="ctr">
                      <a:solidFill>
                        <a:srgbClr val="FF0000"/>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 </a:t>
                      </a:r>
                    </a:p>
                  </a:txBody>
                  <a:tcPr marL="32000" marR="32000" marT="16000" marB="16000" anchor="ctr">
                    <a:lnL>
                      <a:noFill/>
                    </a:lnL>
                    <a:lnR>
                      <a:noFill/>
                    </a:lnR>
                    <a:lnT w="19050" cap="flat" cmpd="sng" algn="ctr">
                      <a:solidFill>
                        <a:srgbClr val="FF0000"/>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США </a:t>
                      </a:r>
                    </a:p>
                  </a:txBody>
                  <a:tcPr marL="32000" marR="32000" marT="16000" marB="16000" anchor="ctr">
                    <a:lnL>
                      <a:noFill/>
                    </a:lnL>
                    <a:lnR>
                      <a:noFill/>
                    </a:lnR>
                    <a:lnT w="19050" cap="flat" cmpd="sng" algn="ctr">
                      <a:solidFill>
                        <a:srgbClr val="FF0000"/>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27,57% </a:t>
                      </a:r>
                    </a:p>
                  </a:txBody>
                  <a:tcPr marL="32000" marR="32000" marT="16000" marB="16000" anchor="ctr">
                    <a:lnL>
                      <a:noFill/>
                    </a:lnL>
                    <a:lnR>
                      <a:noFill/>
                    </a:lnR>
                    <a:lnT w="19050" cap="flat" cmpd="sng" algn="ctr">
                      <a:solidFill>
                        <a:srgbClr val="FF0000"/>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152451">
                <a:tc>
                  <a:txBody>
                    <a:bodyPr/>
                    <a:lstStyle/>
                    <a:p>
                      <a:pPr algn="r"/>
                      <a:r>
                        <a:rPr lang="ru-RU" sz="1200"/>
                        <a:t>2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Россия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16,06%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2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Россия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22,59%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152451">
                <a:tc>
                  <a:txBody>
                    <a:bodyPr/>
                    <a:lstStyle/>
                    <a:p>
                      <a:pPr algn="r"/>
                      <a:r>
                        <a:rPr lang="ru-RU" sz="1200"/>
                        <a:t>3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Китай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13,64%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3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Китай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12,84%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266789">
                <a:tc>
                  <a:txBody>
                    <a:bodyPr/>
                    <a:lstStyle/>
                    <a:p>
                      <a:pPr algn="r"/>
                      <a:r>
                        <a:rPr lang="ru-RU" sz="1200"/>
                        <a:t>4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Германия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5,89%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4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Нидерланды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8,28%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266789">
                <a:tc>
                  <a:txBody>
                    <a:bodyPr/>
                    <a:lstStyle/>
                    <a:p>
                      <a:pPr algn="r"/>
                      <a:r>
                        <a:rPr lang="ru-RU" sz="1200"/>
                        <a:t>5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Нидерланды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5,49%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5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Испания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6,83%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266789">
                <a:tc>
                  <a:txBody>
                    <a:bodyPr/>
                    <a:lstStyle/>
                    <a:p>
                      <a:pPr algn="r"/>
                      <a:r>
                        <a:rPr lang="ru-RU" sz="1200"/>
                        <a:t>6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Испания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5,28%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6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Германия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6,78%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266789">
                <a:tc>
                  <a:txBody>
                    <a:bodyPr/>
                    <a:lstStyle/>
                    <a:p>
                      <a:pPr algn="r"/>
                      <a:r>
                        <a:rPr lang="ru-RU" sz="1200"/>
                        <a:t>7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Великобритания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4,62%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7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Великобритания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3,29%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266789">
                <a:tc>
                  <a:txBody>
                    <a:bodyPr/>
                    <a:lstStyle/>
                    <a:p>
                      <a:pPr algn="r"/>
                      <a:r>
                        <a:rPr lang="ru-RU" sz="1200" dirty="0"/>
                        <a:t>8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Швеция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4,34%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8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Филиппины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1,60%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88251">
                <a:tc>
                  <a:txBody>
                    <a:bodyPr/>
                    <a:lstStyle/>
                    <a:p>
                      <a:pPr algn="r"/>
                      <a:r>
                        <a:rPr lang="ru-RU" sz="1200"/>
                        <a:t>9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Украина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2,76%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9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Украина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1,35%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152451">
                <a:tc>
                  <a:txBody>
                    <a:bodyPr/>
                    <a:lstStyle/>
                    <a:p>
                      <a:pPr algn="r"/>
                      <a:r>
                        <a:rPr lang="ru-RU" sz="1200"/>
                        <a:t>10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Латвия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2,02%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10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Канада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1,29%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152451">
                <a:tc>
                  <a:txBody>
                    <a:bodyPr/>
                    <a:lstStyle/>
                    <a:p>
                      <a:pPr algn="r"/>
                      <a:r>
                        <a:rPr lang="ru-RU" sz="1200"/>
                        <a:t>11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Канада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1,63%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11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Швеция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0,95%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266789">
                <a:tc>
                  <a:txBody>
                    <a:bodyPr/>
                    <a:lstStyle/>
                    <a:p>
                      <a:pPr algn="r"/>
                      <a:r>
                        <a:rPr lang="ru-RU" sz="1200"/>
                        <a:t>12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Франция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1,49%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12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Франция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dirty="0"/>
                        <a:t>0,80%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152451">
                <a:tc>
                  <a:txBody>
                    <a:bodyPr/>
                    <a:lstStyle/>
                    <a:p>
                      <a:pPr algn="r"/>
                      <a:r>
                        <a:rPr lang="ru-RU" sz="1200"/>
                        <a:t>13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Турция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0,63%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13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Турция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0,72%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266789">
                <a:tc>
                  <a:txBody>
                    <a:bodyPr/>
                    <a:lstStyle/>
                    <a:p>
                      <a:pPr algn="r"/>
                      <a:r>
                        <a:rPr lang="ru-RU" sz="1200"/>
                        <a:t>14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Молдова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0,55%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14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Австралия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0,48%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381127">
                <a:tc>
                  <a:txBody>
                    <a:bodyPr/>
                    <a:lstStyle/>
                    <a:p>
                      <a:pPr algn="r"/>
                      <a:r>
                        <a:rPr lang="ru-RU" sz="1200"/>
                        <a:t>15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Чешская Республика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0,40%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15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Молдова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0,42%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152451">
                <a:tc>
                  <a:txBody>
                    <a:bodyPr/>
                    <a:lstStyle/>
                    <a:p>
                      <a:pPr algn="r"/>
                      <a:r>
                        <a:rPr lang="ru-RU" sz="1200"/>
                        <a:t>16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Гонконг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0,40%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16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Латвия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0,31%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381127">
                <a:tc>
                  <a:txBody>
                    <a:bodyPr/>
                    <a:lstStyle/>
                    <a:p>
                      <a:pPr algn="r"/>
                      <a:r>
                        <a:rPr lang="ru-RU" sz="1200"/>
                        <a:t>17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Таиланд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0,38%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17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Чешская республика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0,31%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266789">
                <a:tc>
                  <a:txBody>
                    <a:bodyPr/>
                    <a:lstStyle/>
                    <a:p>
                      <a:pPr algn="r"/>
                      <a:r>
                        <a:rPr lang="ru-RU" sz="1200"/>
                        <a:t>18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Филиппины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0,37%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18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Люксембург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0,26%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266789">
                <a:tc>
                  <a:txBody>
                    <a:bodyPr/>
                    <a:lstStyle/>
                    <a:p>
                      <a:pPr algn="r"/>
                      <a:r>
                        <a:rPr lang="ru-RU" sz="1200"/>
                        <a:t>19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Малайзия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0,37%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19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Малайзия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0,26%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152451">
                <a:tc>
                  <a:txBody>
                    <a:bodyPr/>
                    <a:lstStyle/>
                    <a:p>
                      <a:pPr algn="r"/>
                      <a:r>
                        <a:rPr lang="ru-RU" sz="1200"/>
                        <a:t>20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Вьетнам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0,36%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20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Вьетнам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0,25%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r h="152451">
                <a:tc>
                  <a:txBody>
                    <a:bodyPr/>
                    <a:lstStyle/>
                    <a:p>
                      <a:pPr algn="r"/>
                      <a:r>
                        <a:rPr lang="ru-RU" sz="1200"/>
                        <a:t>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Другие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dirty="0"/>
                        <a:t>4,33%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a:t>Другие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c>
                  <a:txBody>
                    <a:bodyPr/>
                    <a:lstStyle/>
                    <a:p>
                      <a:r>
                        <a:rPr lang="ru-RU" sz="1200" dirty="0"/>
                        <a:t>2,80% </a:t>
                      </a:r>
                    </a:p>
                  </a:txBody>
                  <a:tcPr marL="32000" marR="32000" marT="16000" marB="16000" anchor="ctr">
                    <a:lnL>
                      <a:noFill/>
                    </a:lnL>
                    <a:lnR>
                      <a:noFill/>
                    </a:lnR>
                    <a:lnT w="9525" cap="flat" cmpd="sng" algn="ctr">
                      <a:solidFill>
                        <a:srgbClr val="BCD9DD"/>
                      </a:solidFill>
                      <a:prstDash val="solid"/>
                      <a:round/>
                      <a:headEnd type="none" w="med" len="med"/>
                      <a:tailEnd type="none" w="med" len="med"/>
                    </a:lnT>
                    <a:lnB w="9525" cap="flat" cmpd="sng" algn="ctr">
                      <a:solidFill>
                        <a:srgbClr val="BCD9DD"/>
                      </a:solidFill>
                      <a:prstDash val="solid"/>
                      <a:round/>
                      <a:headEnd type="none" w="med" len="med"/>
                      <a:tailEnd type="none" w="med" len="med"/>
                    </a:lnB>
                  </a:tcPr>
                </a:tc>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4995"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4996"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4997"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4998"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4999"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5001" name="Rectangle 8"/>
          <p:cNvSpPr>
            <a:spLocks/>
          </p:cNvSpPr>
          <p:nvPr/>
        </p:nvSpPr>
        <p:spPr bwMode="auto">
          <a:xfrm>
            <a:off x="0" y="304800"/>
            <a:ext cx="7356244" cy="276999"/>
          </a:xfrm>
          <a:prstGeom prst="rect">
            <a:avLst/>
          </a:prstGeom>
          <a:noFill/>
          <a:ln w="12700">
            <a:noFill/>
            <a:miter lim="800000"/>
            <a:headEnd/>
            <a:tailEnd/>
          </a:ln>
        </p:spPr>
        <p:txBody>
          <a:bodyPr wrap="none" lIns="0" tIns="0" rIns="40639" bIns="0">
            <a:spAutoFit/>
          </a:bodyPr>
          <a:lstStyle/>
          <a:p>
            <a:pPr marL="39688"/>
            <a:r>
              <a:rPr lang="ru-RU" b="1" dirty="0" smtClean="0"/>
              <a:t>Количество новых вариаций </a:t>
            </a:r>
            <a:r>
              <a:rPr lang="ru-RU" b="1" dirty="0" err="1" smtClean="0"/>
              <a:t>ZeuS</a:t>
            </a:r>
            <a:r>
              <a:rPr lang="ru-RU" b="1" dirty="0" smtClean="0"/>
              <a:t> по месяцам (2007 — 2009 гг.)</a:t>
            </a:r>
            <a:endParaRPr lang="en-US" b="1" dirty="0">
              <a:solidFill>
                <a:schemeClr val="tx1"/>
              </a:solidFill>
              <a:latin typeface="Gill Sans" charset="0"/>
              <a:sym typeface="Gill Sans" charset="0"/>
            </a:endParaRPr>
          </a:p>
        </p:txBody>
      </p:sp>
      <p:pic>
        <p:nvPicPr>
          <p:cNvPr id="148482" name="Picture 2"/>
          <p:cNvPicPr>
            <a:picLocks noChangeAspect="1" noChangeArrowheads="1"/>
          </p:cNvPicPr>
          <p:nvPr/>
        </p:nvPicPr>
        <p:blipFill>
          <a:blip r:embed="rId4"/>
          <a:srcRect/>
          <a:stretch>
            <a:fillRect/>
          </a:stretch>
        </p:blipFill>
        <p:spPr bwMode="auto">
          <a:xfrm>
            <a:off x="251520" y="1268760"/>
            <a:ext cx="8568952" cy="3528392"/>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4995"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4996"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4997"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4998"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4999"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5001" name="Rectangle 8"/>
          <p:cNvSpPr>
            <a:spLocks/>
          </p:cNvSpPr>
          <p:nvPr/>
        </p:nvSpPr>
        <p:spPr bwMode="auto">
          <a:xfrm>
            <a:off x="0" y="304800"/>
            <a:ext cx="6424130" cy="276999"/>
          </a:xfrm>
          <a:prstGeom prst="rect">
            <a:avLst/>
          </a:prstGeom>
          <a:noFill/>
          <a:ln w="12700">
            <a:noFill/>
            <a:miter lim="800000"/>
            <a:headEnd/>
            <a:tailEnd/>
          </a:ln>
        </p:spPr>
        <p:txBody>
          <a:bodyPr wrap="none" lIns="0" tIns="0" rIns="40639" bIns="0">
            <a:spAutoFit/>
          </a:bodyPr>
          <a:lstStyle/>
          <a:p>
            <a:pPr marL="39688"/>
            <a:r>
              <a:rPr lang="ru-RU" b="1" dirty="0" smtClean="0"/>
              <a:t>Самые популярные домены, на которые нацелен </a:t>
            </a:r>
            <a:r>
              <a:rPr lang="ru-RU" b="1" dirty="0" err="1" smtClean="0"/>
              <a:t>ZeuS</a:t>
            </a:r>
            <a:endParaRPr lang="en-US" dirty="0">
              <a:solidFill>
                <a:schemeClr val="tx1"/>
              </a:solidFill>
              <a:latin typeface="Gill Sans" charset="0"/>
              <a:sym typeface="Gill Sans" charset="0"/>
            </a:endParaRPr>
          </a:p>
        </p:txBody>
      </p:sp>
      <p:pic>
        <p:nvPicPr>
          <p:cNvPr id="149506" name="Picture 2"/>
          <p:cNvPicPr>
            <a:picLocks noChangeAspect="1" noChangeArrowheads="1"/>
          </p:cNvPicPr>
          <p:nvPr/>
        </p:nvPicPr>
        <p:blipFill>
          <a:blip r:embed="rId4"/>
          <a:srcRect/>
          <a:stretch>
            <a:fillRect/>
          </a:stretch>
        </p:blipFill>
        <p:spPr bwMode="auto">
          <a:xfrm>
            <a:off x="3131840" y="3717032"/>
            <a:ext cx="5184576" cy="2592288"/>
          </a:xfrm>
          <a:prstGeom prst="rect">
            <a:avLst/>
          </a:prstGeom>
          <a:noFill/>
          <a:ln w="9525">
            <a:noFill/>
            <a:miter lim="800000"/>
            <a:headEnd/>
            <a:tailEnd/>
          </a:ln>
        </p:spPr>
      </p:pic>
      <p:pic>
        <p:nvPicPr>
          <p:cNvPr id="149507" name="Picture 3"/>
          <p:cNvPicPr>
            <a:picLocks noChangeAspect="1" noChangeArrowheads="1"/>
          </p:cNvPicPr>
          <p:nvPr/>
        </p:nvPicPr>
        <p:blipFill>
          <a:blip r:embed="rId5"/>
          <a:srcRect/>
          <a:stretch>
            <a:fillRect/>
          </a:stretch>
        </p:blipFill>
        <p:spPr bwMode="auto">
          <a:xfrm>
            <a:off x="0" y="764704"/>
            <a:ext cx="5031457" cy="2987936"/>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4995"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4996"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4997"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4998"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4999"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5001" name="Rectangle 8"/>
          <p:cNvSpPr>
            <a:spLocks/>
          </p:cNvSpPr>
          <p:nvPr/>
        </p:nvSpPr>
        <p:spPr bwMode="auto">
          <a:xfrm>
            <a:off x="323528" y="188640"/>
            <a:ext cx="6424130" cy="553998"/>
          </a:xfrm>
          <a:prstGeom prst="rect">
            <a:avLst/>
          </a:prstGeom>
          <a:noFill/>
          <a:ln w="12700">
            <a:noFill/>
            <a:miter lim="800000"/>
            <a:headEnd/>
            <a:tailEnd/>
          </a:ln>
        </p:spPr>
        <p:txBody>
          <a:bodyPr wrap="none" lIns="0" tIns="0" rIns="40639" bIns="0">
            <a:spAutoFit/>
          </a:bodyPr>
          <a:lstStyle/>
          <a:p>
            <a:pPr marL="39688"/>
            <a:r>
              <a:rPr lang="ru-RU" b="1" dirty="0" smtClean="0"/>
              <a:t>Самые популярные домены, на которые нацелен </a:t>
            </a:r>
            <a:r>
              <a:rPr lang="ru-RU" b="1" dirty="0" err="1" smtClean="0"/>
              <a:t>ZeuS</a:t>
            </a:r>
            <a:endParaRPr lang="ru-RU" b="1" dirty="0" smtClean="0"/>
          </a:p>
          <a:p>
            <a:pPr marL="39688"/>
            <a:r>
              <a:rPr lang="ru-RU" b="1" dirty="0" smtClean="0"/>
              <a:t> в России</a:t>
            </a:r>
            <a:endParaRPr lang="en-US" dirty="0">
              <a:solidFill>
                <a:schemeClr val="tx1"/>
              </a:solidFill>
              <a:latin typeface="Gill Sans" charset="0"/>
              <a:sym typeface="Gill Sans" charset="0"/>
            </a:endParaRPr>
          </a:p>
        </p:txBody>
      </p:sp>
      <p:pic>
        <p:nvPicPr>
          <p:cNvPr id="150530" name="Picture 2"/>
          <p:cNvPicPr>
            <a:picLocks noChangeAspect="1" noChangeArrowheads="1"/>
          </p:cNvPicPr>
          <p:nvPr/>
        </p:nvPicPr>
        <p:blipFill>
          <a:blip r:embed="rId4"/>
          <a:srcRect/>
          <a:stretch>
            <a:fillRect/>
          </a:stretch>
        </p:blipFill>
        <p:spPr bwMode="auto">
          <a:xfrm>
            <a:off x="611560" y="1628800"/>
            <a:ext cx="7992168" cy="3996084"/>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7043"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7044"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7045"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7046"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7047"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7049" name="Rectangle 8"/>
          <p:cNvSpPr>
            <a:spLocks/>
          </p:cNvSpPr>
          <p:nvPr/>
        </p:nvSpPr>
        <p:spPr bwMode="auto">
          <a:xfrm>
            <a:off x="1907704" y="404664"/>
            <a:ext cx="3838935" cy="276999"/>
          </a:xfrm>
          <a:prstGeom prst="rect">
            <a:avLst/>
          </a:prstGeom>
          <a:noFill/>
          <a:ln w="12700">
            <a:noFill/>
            <a:miter lim="800000"/>
            <a:headEnd/>
            <a:tailEnd/>
          </a:ln>
        </p:spPr>
        <p:txBody>
          <a:bodyPr wrap="none" lIns="0" tIns="0" rIns="40639" bIns="0">
            <a:spAutoFit/>
          </a:bodyPr>
          <a:lstStyle/>
          <a:p>
            <a:pPr marL="39688"/>
            <a:r>
              <a:rPr lang="ru-RU" b="1" dirty="0" smtClean="0"/>
              <a:t>Доля спама в почтовом трафике</a:t>
            </a:r>
            <a:endParaRPr lang="en-US" dirty="0">
              <a:solidFill>
                <a:schemeClr val="tx1"/>
              </a:solidFill>
              <a:latin typeface="Gill Sans" charset="0"/>
              <a:sym typeface="Gill Sans" charset="0"/>
            </a:endParaRPr>
          </a:p>
        </p:txBody>
      </p:sp>
      <p:pic>
        <p:nvPicPr>
          <p:cNvPr id="168962" name="Picture 2"/>
          <p:cNvPicPr>
            <a:picLocks noChangeAspect="1" noChangeArrowheads="1"/>
          </p:cNvPicPr>
          <p:nvPr/>
        </p:nvPicPr>
        <p:blipFill>
          <a:blip r:embed="rId4"/>
          <a:srcRect/>
          <a:stretch>
            <a:fillRect/>
          </a:stretch>
        </p:blipFill>
        <p:spPr bwMode="auto">
          <a:xfrm>
            <a:off x="1691680" y="1556792"/>
            <a:ext cx="5745427" cy="4309070"/>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7043"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7044"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7045"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7046"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7047"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7049" name="Rectangle 8"/>
          <p:cNvSpPr>
            <a:spLocks/>
          </p:cNvSpPr>
          <p:nvPr/>
        </p:nvSpPr>
        <p:spPr bwMode="auto">
          <a:xfrm>
            <a:off x="660400" y="266700"/>
            <a:ext cx="2795316" cy="369332"/>
          </a:xfrm>
          <a:prstGeom prst="rect">
            <a:avLst/>
          </a:prstGeom>
          <a:noFill/>
          <a:ln w="12700">
            <a:noFill/>
            <a:miter lim="800000"/>
            <a:headEnd/>
            <a:tailEnd/>
          </a:ln>
        </p:spPr>
        <p:txBody>
          <a:bodyPr wrap="none" lIns="0" tIns="0" rIns="40639" bIns="0">
            <a:spAutoFit/>
          </a:bodyPr>
          <a:lstStyle/>
          <a:p>
            <a:pPr marL="39688"/>
            <a:r>
              <a:rPr lang="ru-RU" sz="2400" dirty="0" err="1" smtClean="0">
                <a:solidFill>
                  <a:schemeClr val="tx1"/>
                </a:solidFill>
                <a:latin typeface="Gill Sans" charset="0"/>
                <a:sym typeface="Gill Sans" charset="0"/>
              </a:rPr>
              <a:t>Фишинг</a:t>
            </a:r>
            <a:r>
              <a:rPr lang="ru-RU" sz="2400" dirty="0" smtClean="0">
                <a:solidFill>
                  <a:schemeClr val="tx1"/>
                </a:solidFill>
                <a:latin typeface="Gill Sans" charset="0"/>
                <a:sym typeface="Gill Sans" charset="0"/>
              </a:rPr>
              <a:t> в письмах </a:t>
            </a:r>
            <a:endParaRPr lang="en-US" sz="2400" dirty="0">
              <a:solidFill>
                <a:schemeClr val="tx1"/>
              </a:solidFill>
              <a:latin typeface="Gill Sans" charset="0"/>
              <a:sym typeface="Gill Sans" charset="0"/>
            </a:endParaRPr>
          </a:p>
        </p:txBody>
      </p:sp>
      <p:pic>
        <p:nvPicPr>
          <p:cNvPr id="175105" name="Picture 1"/>
          <p:cNvPicPr>
            <a:picLocks noChangeAspect="1" noChangeArrowheads="1"/>
          </p:cNvPicPr>
          <p:nvPr/>
        </p:nvPicPr>
        <p:blipFill>
          <a:blip r:embed="rId4"/>
          <a:srcRect/>
          <a:stretch>
            <a:fillRect/>
          </a:stretch>
        </p:blipFill>
        <p:spPr bwMode="auto">
          <a:xfrm>
            <a:off x="0" y="980728"/>
            <a:ext cx="5040560" cy="2520280"/>
          </a:xfrm>
          <a:prstGeom prst="rect">
            <a:avLst/>
          </a:prstGeom>
          <a:noFill/>
          <a:ln w="9525">
            <a:noFill/>
            <a:miter lim="800000"/>
            <a:headEnd/>
            <a:tailEnd/>
          </a:ln>
        </p:spPr>
      </p:pic>
      <p:pic>
        <p:nvPicPr>
          <p:cNvPr id="11" name="Picture 7"/>
          <p:cNvPicPr>
            <a:picLocks noChangeAspect="1" noChangeArrowheads="1"/>
          </p:cNvPicPr>
          <p:nvPr/>
        </p:nvPicPr>
        <p:blipFill>
          <a:blip r:embed="rId5"/>
          <a:srcRect/>
          <a:stretch>
            <a:fillRect/>
          </a:stretch>
        </p:blipFill>
        <p:spPr bwMode="auto">
          <a:xfrm>
            <a:off x="4211960" y="2996952"/>
            <a:ext cx="4528112" cy="3396084"/>
          </a:xfrm>
          <a:prstGeom prst="rect">
            <a:avLst/>
          </a:prstGeom>
          <a:noFill/>
          <a:ln w="9525">
            <a:noFill/>
            <a:round/>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1"/>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6564"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66565"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66566"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66567"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66568" name="Picture 6"/>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graphicFrame>
        <p:nvGraphicFramePr>
          <p:cNvPr id="66562" name="Object 2"/>
          <p:cNvGraphicFramePr>
            <a:graphicFrameLocks/>
          </p:cNvGraphicFramePr>
          <p:nvPr/>
        </p:nvGraphicFramePr>
        <p:xfrm>
          <a:off x="414338" y="1373188"/>
          <a:ext cx="8505825" cy="5024437"/>
        </p:xfrm>
        <a:graphic>
          <a:graphicData uri="http://schemas.openxmlformats.org/presentationml/2006/ole">
            <mc:AlternateContent xmlns:mc="http://schemas.openxmlformats.org/markup-compatibility/2006">
              <mc:Choice xmlns:v="urn:schemas-microsoft-com:vml" Requires="v">
                <p:oleObj spid="_x0000_s66564" name="Диаграмма" r:id="rId5" imgW="11953472" imgH="7060317" progId="MSGraph.Chart.8">
                  <p:embed/>
                </p:oleObj>
              </mc:Choice>
              <mc:Fallback>
                <p:oleObj name="Диаграмма" r:id="rId5" imgW="11953472" imgH="7060317" progId="MSGraph.Char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8" y="1373188"/>
                        <a:ext cx="8505825" cy="50244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66569" name="Rectangle 8"/>
          <p:cNvSpPr>
            <a:spLocks/>
          </p:cNvSpPr>
          <p:nvPr/>
        </p:nvSpPr>
        <p:spPr bwMode="auto">
          <a:xfrm>
            <a:off x="533400" y="292100"/>
            <a:ext cx="5535613" cy="457200"/>
          </a:xfrm>
          <a:prstGeom prst="rect">
            <a:avLst/>
          </a:prstGeom>
          <a:noFill/>
          <a:ln w="12700">
            <a:noFill/>
            <a:miter lim="800000"/>
            <a:headEnd/>
            <a:tailEnd/>
          </a:ln>
        </p:spPr>
        <p:txBody>
          <a:bodyPr wrap="none" lIns="0" tIns="0" rIns="40639" bIns="0">
            <a:spAutoFit/>
          </a:bodyPr>
          <a:lstStyle/>
          <a:p>
            <a:pPr marL="39688"/>
            <a:r>
              <a:rPr lang="en-US" sz="2400">
                <a:solidFill>
                  <a:schemeClr val="tx1"/>
                </a:solidFill>
                <a:latin typeface="Gill Sans" charset="0"/>
                <a:sym typeface="Gill Sans" charset="0"/>
              </a:rPr>
              <a:t>Средние потери от успешных кибер-атак</a:t>
            </a:r>
          </a:p>
        </p:txBody>
      </p:sp>
      <p:sp>
        <p:nvSpPr>
          <p:cNvPr id="66570" name="Rectangle 9"/>
          <p:cNvSpPr>
            <a:spLocks/>
          </p:cNvSpPr>
          <p:nvPr/>
        </p:nvSpPr>
        <p:spPr bwMode="auto">
          <a:xfrm>
            <a:off x="1574800" y="1346200"/>
            <a:ext cx="5683250" cy="3683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Gill Sans" charset="0"/>
                <a:sym typeface="Gill Sans" charset="0"/>
              </a:rPr>
              <a:t>Средние финансовые потери от кибер-атак по годам, К$</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4995"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4996"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4997"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4998"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4999"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5001" name="Rectangle 8"/>
          <p:cNvSpPr>
            <a:spLocks/>
          </p:cNvSpPr>
          <p:nvPr/>
        </p:nvSpPr>
        <p:spPr bwMode="auto">
          <a:xfrm>
            <a:off x="0" y="304800"/>
            <a:ext cx="6372200" cy="553998"/>
          </a:xfrm>
          <a:prstGeom prst="rect">
            <a:avLst/>
          </a:prstGeom>
          <a:noFill/>
          <a:ln w="12700">
            <a:noFill/>
            <a:miter lim="800000"/>
            <a:headEnd/>
            <a:tailEnd/>
          </a:ln>
        </p:spPr>
        <p:txBody>
          <a:bodyPr wrap="square" lIns="0" tIns="0" rIns="40639" bIns="0">
            <a:spAutoFit/>
          </a:bodyPr>
          <a:lstStyle/>
          <a:p>
            <a:pPr marL="39688"/>
            <a:r>
              <a:rPr lang="en-US" dirty="0" err="1">
                <a:solidFill>
                  <a:schemeClr val="tx1"/>
                </a:solidFill>
                <a:latin typeface="Gill Sans" charset="0"/>
                <a:sym typeface="Gill Sans" charset="0"/>
              </a:rPr>
              <a:t>Наиболее</a:t>
            </a:r>
            <a:r>
              <a:rPr lang="en-US" dirty="0">
                <a:solidFill>
                  <a:schemeClr val="tx1"/>
                </a:solidFill>
                <a:latin typeface="Gill Sans" charset="0"/>
                <a:sym typeface="Gill Sans" charset="0"/>
              </a:rPr>
              <a:t> </a:t>
            </a:r>
            <a:r>
              <a:rPr lang="en-US" dirty="0" err="1">
                <a:solidFill>
                  <a:schemeClr val="tx1"/>
                </a:solidFill>
                <a:latin typeface="Gill Sans" charset="0"/>
                <a:sym typeface="Gill Sans" charset="0"/>
              </a:rPr>
              <a:t>распространенные</a:t>
            </a:r>
            <a:r>
              <a:rPr lang="en-US" dirty="0">
                <a:solidFill>
                  <a:schemeClr val="tx1"/>
                </a:solidFill>
                <a:latin typeface="Gill Sans" charset="0"/>
                <a:sym typeface="Gill Sans" charset="0"/>
              </a:rPr>
              <a:t> </a:t>
            </a:r>
            <a:r>
              <a:rPr lang="en-US" dirty="0" err="1">
                <a:solidFill>
                  <a:schemeClr val="tx1"/>
                </a:solidFill>
                <a:latin typeface="Gill Sans" charset="0"/>
                <a:sym typeface="Gill Sans" charset="0"/>
              </a:rPr>
              <a:t>вредоносные</a:t>
            </a:r>
            <a:r>
              <a:rPr lang="en-US" dirty="0">
                <a:solidFill>
                  <a:schemeClr val="tx1"/>
                </a:solidFill>
                <a:latin typeface="Gill Sans" charset="0"/>
                <a:sym typeface="Gill Sans" charset="0"/>
              </a:rPr>
              <a:t> </a:t>
            </a:r>
            <a:r>
              <a:rPr lang="en-US" dirty="0" err="1">
                <a:solidFill>
                  <a:schemeClr val="tx1"/>
                </a:solidFill>
                <a:latin typeface="Gill Sans" charset="0"/>
                <a:sym typeface="Gill Sans" charset="0"/>
              </a:rPr>
              <a:t>файлы</a:t>
            </a:r>
            <a:r>
              <a:rPr lang="en-US" dirty="0">
                <a:solidFill>
                  <a:schemeClr val="tx1"/>
                </a:solidFill>
                <a:latin typeface="Gill Sans" charset="0"/>
                <a:sym typeface="Gill Sans" charset="0"/>
              </a:rPr>
              <a:t> в </a:t>
            </a:r>
            <a:r>
              <a:rPr lang="en-US" dirty="0" err="1">
                <a:solidFill>
                  <a:schemeClr val="tx1"/>
                </a:solidFill>
                <a:latin typeface="Gill Sans" charset="0"/>
                <a:sym typeface="Gill Sans" charset="0"/>
              </a:rPr>
              <a:t>почте</a:t>
            </a:r>
            <a:r>
              <a:rPr lang="en-US" dirty="0">
                <a:solidFill>
                  <a:schemeClr val="tx1"/>
                </a:solidFill>
                <a:latin typeface="Gill Sans" charset="0"/>
                <a:sym typeface="Gill Sans" charset="0"/>
              </a:rPr>
              <a:t> </a:t>
            </a:r>
            <a:r>
              <a:rPr lang="en-US" dirty="0" err="1">
                <a:solidFill>
                  <a:schemeClr val="tx1"/>
                </a:solidFill>
                <a:latin typeface="Gill Sans" charset="0"/>
                <a:sym typeface="Gill Sans" charset="0"/>
              </a:rPr>
              <a:t>за</a:t>
            </a:r>
            <a:r>
              <a:rPr lang="en-US" dirty="0">
                <a:solidFill>
                  <a:schemeClr val="tx1"/>
                </a:solidFill>
                <a:latin typeface="Gill Sans" charset="0"/>
                <a:sym typeface="Gill Sans" charset="0"/>
              </a:rPr>
              <a:t> </a:t>
            </a:r>
            <a:r>
              <a:rPr lang="en-US" dirty="0" smtClean="0">
                <a:solidFill>
                  <a:schemeClr val="tx1"/>
                </a:solidFill>
                <a:latin typeface="Gill Sans" charset="0"/>
                <a:sym typeface="Gill Sans" charset="0"/>
              </a:rPr>
              <a:t>Q2 </a:t>
            </a:r>
            <a:r>
              <a:rPr lang="en-US" dirty="0">
                <a:solidFill>
                  <a:schemeClr val="tx1"/>
                </a:solidFill>
                <a:latin typeface="Gill Sans" charset="0"/>
                <a:sym typeface="Gill Sans" charset="0"/>
              </a:rPr>
              <a:t>2010  </a:t>
            </a:r>
          </a:p>
        </p:txBody>
      </p:sp>
      <p:pic>
        <p:nvPicPr>
          <p:cNvPr id="165892" name="Picture 4"/>
          <p:cNvPicPr>
            <a:picLocks noChangeAspect="1" noChangeArrowheads="1"/>
          </p:cNvPicPr>
          <p:nvPr/>
        </p:nvPicPr>
        <p:blipFill>
          <a:blip r:embed="rId4"/>
          <a:srcRect/>
          <a:stretch>
            <a:fillRect/>
          </a:stretch>
        </p:blipFill>
        <p:spPr bwMode="auto">
          <a:xfrm>
            <a:off x="251520" y="1196752"/>
            <a:ext cx="7425106" cy="4569296"/>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p:cNvPicPr>
            <a:picLocks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9091"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9092"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9093"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9094"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9095"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9096" name="Rectangle 7"/>
          <p:cNvSpPr>
            <a:spLocks noGrp="1" noChangeArrowheads="1"/>
          </p:cNvSpPr>
          <p:nvPr>
            <p:ph type="body" idx="1"/>
          </p:nvPr>
        </p:nvSpPr>
        <p:spPr bwMode="auto">
          <a:xfrm>
            <a:off x="251520" y="5157192"/>
            <a:ext cx="8064896" cy="1146175"/>
          </a:xfrm>
          <a:noFill/>
          <a:ln w="12700">
            <a:miter lim="800000"/>
            <a:headEnd/>
            <a:tailEnd/>
          </a:ln>
        </p:spPr>
        <p:txBody>
          <a:bodyPr wrap="square" lIns="91440" tIns="45720" rIns="40639" bIns="45720" numCol="1" anchor="t" anchorCtr="0" compatLnSpc="1">
            <a:prstTxWarp prst="textNoShape">
              <a:avLst/>
            </a:prstTxWarp>
          </a:bodyPr>
          <a:lstStyle/>
          <a:p>
            <a:pPr>
              <a:lnSpc>
                <a:spcPts val="1400"/>
              </a:lnSpc>
              <a:spcBef>
                <a:spcPts val="313"/>
              </a:spcBef>
              <a:buNone/>
            </a:pPr>
            <a:r>
              <a:rPr lang="ru-RU" sz="1800" dirty="0" smtClean="0">
                <a:solidFill>
                  <a:srgbClr val="FFFFFF"/>
                </a:solidFill>
                <a:cs typeface="Arial" charset="0"/>
              </a:rPr>
              <a:t>Алексей </a:t>
            </a:r>
            <a:r>
              <a:rPr lang="ru-RU" sz="1800" dirty="0" err="1" smtClean="0">
                <a:solidFill>
                  <a:srgbClr val="FFFFFF"/>
                </a:solidFill>
                <a:cs typeface="Arial" charset="0"/>
              </a:rPr>
              <a:t>Лафицкий</a:t>
            </a:r>
            <a:endParaRPr lang="en-US" sz="1800" dirty="0" smtClean="0">
              <a:solidFill>
                <a:srgbClr val="FFFFFF"/>
              </a:solidFill>
              <a:cs typeface="Arial" charset="0"/>
            </a:endParaRPr>
          </a:p>
          <a:p>
            <a:pPr>
              <a:lnSpc>
                <a:spcPts val="1400"/>
              </a:lnSpc>
              <a:spcBef>
                <a:spcPts val="313"/>
              </a:spcBef>
              <a:buNone/>
            </a:pPr>
            <a:r>
              <a:rPr lang="en-US" sz="1800" dirty="0" smtClean="0">
                <a:solidFill>
                  <a:srgbClr val="FFFFFF"/>
                </a:solidFill>
                <a:cs typeface="Arial" charset="0"/>
              </a:rPr>
              <a:t>Alexey.Lafitsky@kaspersky.com</a:t>
            </a:r>
            <a:endParaRPr lang="ru-RU" sz="1800" dirty="0" smtClean="0">
              <a:solidFill>
                <a:srgbClr val="FFFFFF"/>
              </a:solidFill>
              <a:cs typeface="Arial" charset="0"/>
            </a:endParaRPr>
          </a:p>
          <a:p>
            <a:pPr>
              <a:lnSpc>
                <a:spcPts val="1400"/>
              </a:lnSpc>
              <a:spcBef>
                <a:spcPts val="313"/>
              </a:spcBef>
              <a:buNone/>
            </a:pPr>
            <a:r>
              <a:rPr lang="ru-RU" sz="1800" dirty="0" smtClean="0">
                <a:solidFill>
                  <a:srgbClr val="FFFFFF"/>
                </a:solidFill>
                <a:cs typeface="Arial" charset="0"/>
              </a:rPr>
              <a:t>Группа консалтинга и предпродажной поддержки, </a:t>
            </a:r>
            <a:r>
              <a:rPr lang="en-US" sz="1800" dirty="0" err="1" smtClean="0">
                <a:solidFill>
                  <a:srgbClr val="FFFFFF"/>
                </a:solidFill>
                <a:cs typeface="Arial" charset="0"/>
              </a:rPr>
              <a:t>Kaspersky</a:t>
            </a:r>
            <a:r>
              <a:rPr lang="en-US" sz="1800" dirty="0" smtClean="0">
                <a:solidFill>
                  <a:srgbClr val="FFFFFF"/>
                </a:solidFill>
                <a:cs typeface="Arial" charset="0"/>
              </a:rPr>
              <a:t> Lab EEMEA</a:t>
            </a:r>
            <a:endParaRPr lang="en-US" sz="1800" dirty="0">
              <a:solidFill>
                <a:srgbClr val="FFFFFF"/>
              </a:solidFill>
              <a:cs typeface="Arial" charset="0"/>
            </a:endParaRPr>
          </a:p>
        </p:txBody>
      </p:sp>
      <p:sp>
        <p:nvSpPr>
          <p:cNvPr id="89099" name="Rectangle 10"/>
          <p:cNvSpPr>
            <a:spLocks noGrp="1" noChangeArrowheads="1"/>
          </p:cNvSpPr>
          <p:nvPr>
            <p:ph type="title"/>
          </p:nvPr>
        </p:nvSpPr>
        <p:spPr bwMode="auto">
          <a:xfrm>
            <a:off x="179512" y="2276872"/>
            <a:ext cx="8572500" cy="2782887"/>
          </a:xfrm>
          <a:noFill/>
          <a:ln w="12700">
            <a:miter lim="800000"/>
            <a:headEnd/>
            <a:tailEnd/>
          </a:ln>
        </p:spPr>
        <p:txBody>
          <a:bodyPr wrap="square" lIns="91440" tIns="45720" rIns="40639" bIns="45720" numCol="1" anchor="t" anchorCtr="0" compatLnSpc="1">
            <a:prstTxWarp prst="textNoShape">
              <a:avLst/>
            </a:prstTxWarp>
          </a:bodyPr>
          <a:lstStyle/>
          <a:p>
            <a:pPr indent="0" eaLnBrk="1" hangingPunct="1"/>
            <a:r>
              <a:rPr lang="ru-RU" sz="4000" dirty="0" smtClean="0">
                <a:solidFill>
                  <a:srgbClr val="FFFFFF"/>
                </a:solidFill>
                <a:latin typeface="Arial" charset="0"/>
                <a:cs typeface="Arial" charset="0"/>
                <a:sym typeface="Arial" charset="0"/>
              </a:rPr>
              <a:t>Благодарю за внимание!</a:t>
            </a:r>
            <a:endParaRPr lang="en-US" sz="4000" dirty="0" smtClean="0">
              <a:solidFill>
                <a:srgbClr val="FFFFFF"/>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1"/>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8612"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68613"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68614"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68615"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68616" name="Picture 6"/>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graphicFrame>
        <p:nvGraphicFramePr>
          <p:cNvPr id="68610" name="Object 2"/>
          <p:cNvGraphicFramePr>
            <a:graphicFrameLocks/>
          </p:cNvGraphicFramePr>
          <p:nvPr/>
        </p:nvGraphicFramePr>
        <p:xfrm>
          <a:off x="269875" y="588963"/>
          <a:ext cx="7878763" cy="4503737"/>
        </p:xfrm>
        <a:graphic>
          <a:graphicData uri="http://schemas.openxmlformats.org/presentationml/2006/ole">
            <mc:AlternateContent xmlns:mc="http://schemas.openxmlformats.org/markup-compatibility/2006">
              <mc:Choice xmlns:v="urn:schemas-microsoft-com:vml" Requires="v">
                <p:oleObj spid="_x0000_s68612" name="Диаграмма" r:id="rId5" imgW="11069111" imgH="6327580" progId="MSGraph.Chart.8">
                  <p:embed/>
                </p:oleObj>
              </mc:Choice>
              <mc:Fallback>
                <p:oleObj name="Диаграмма" r:id="rId5" imgW="11069111" imgH="6327580" progId="MSGraph.Char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 y="588963"/>
                        <a:ext cx="7878763" cy="45037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68617" name="Rectangle 8"/>
          <p:cNvSpPr>
            <a:spLocks/>
          </p:cNvSpPr>
          <p:nvPr/>
        </p:nvSpPr>
        <p:spPr bwMode="auto">
          <a:xfrm>
            <a:off x="457200" y="279400"/>
            <a:ext cx="4322763" cy="457200"/>
          </a:xfrm>
          <a:prstGeom prst="rect">
            <a:avLst/>
          </a:prstGeom>
          <a:noFill/>
          <a:ln w="12700">
            <a:noFill/>
            <a:miter lim="800000"/>
            <a:headEnd/>
            <a:tailEnd/>
          </a:ln>
        </p:spPr>
        <p:txBody>
          <a:bodyPr wrap="none" lIns="0" tIns="0" rIns="40639" bIns="0">
            <a:spAutoFit/>
          </a:bodyPr>
          <a:lstStyle/>
          <a:p>
            <a:pPr marL="39688"/>
            <a:r>
              <a:rPr lang="en-US" sz="2400">
                <a:solidFill>
                  <a:schemeClr val="tx1"/>
                </a:solidFill>
                <a:latin typeface="Gill Sans" charset="0"/>
                <a:sym typeface="Gill Sans" charset="0"/>
              </a:rPr>
              <a:t>Рост количества вирусных угроз</a:t>
            </a:r>
          </a:p>
        </p:txBody>
      </p:sp>
      <p:sp>
        <p:nvSpPr>
          <p:cNvPr id="68618" name="Rectangle 9"/>
          <p:cNvSpPr>
            <a:spLocks/>
          </p:cNvSpPr>
          <p:nvPr/>
        </p:nvSpPr>
        <p:spPr bwMode="auto">
          <a:xfrm>
            <a:off x="1003300" y="5092700"/>
            <a:ext cx="6184900" cy="1054100"/>
          </a:xfrm>
          <a:prstGeom prst="rect">
            <a:avLst/>
          </a:prstGeom>
          <a:noFill/>
          <a:ln w="12700">
            <a:noFill/>
            <a:miter lim="800000"/>
            <a:headEnd/>
            <a:tailEnd/>
          </a:ln>
        </p:spPr>
        <p:txBody>
          <a:bodyPr wrap="none" lIns="0" tIns="0" rIns="40639" bIns="0">
            <a:spAutoFit/>
          </a:bodyPr>
          <a:lstStyle/>
          <a:p>
            <a:pPr marL="39688"/>
            <a:r>
              <a:rPr lang="en-US" sz="2200">
                <a:solidFill>
                  <a:schemeClr val="tx1"/>
                </a:solidFill>
                <a:latin typeface="Gill Sans" charset="0"/>
                <a:sym typeface="Gill Sans" charset="0"/>
              </a:rPr>
              <a:t>- Более 17 млн. новых вирусных угроз в 2009 году</a:t>
            </a:r>
          </a:p>
          <a:p>
            <a:pPr marL="39688"/>
            <a:r>
              <a:rPr lang="en-US" sz="2200">
                <a:solidFill>
                  <a:schemeClr val="tx1"/>
                </a:solidFill>
                <a:latin typeface="Gill Sans" charset="0"/>
                <a:sym typeface="Gill Sans" charset="0"/>
              </a:rPr>
              <a:t>- Один новый зловред чаще, чем раз в две секунды</a:t>
            </a:r>
          </a:p>
          <a:p>
            <a:pPr marL="39688"/>
            <a:r>
              <a:rPr lang="en-US" sz="2200">
                <a:solidFill>
                  <a:schemeClr val="tx1"/>
                </a:solidFill>
                <a:latin typeface="Gill Sans" charset="0"/>
                <a:sym typeface="Gill Sans" charset="0"/>
              </a:rPr>
              <a:t>- Сложность зловредов неуклонно возрастает</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0660"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70661"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70662"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70663"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70664"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0665" name="Rectangle 7"/>
          <p:cNvSpPr>
            <a:spLocks noGrp="1" noChangeArrowheads="1"/>
          </p:cNvSpPr>
          <p:nvPr>
            <p:ph type="body" idx="1"/>
          </p:nvPr>
        </p:nvSpPr>
        <p:spPr bwMode="auto">
          <a:xfrm>
            <a:off x="222250" y="6429375"/>
            <a:ext cx="1857375" cy="428625"/>
          </a:xfrm>
          <a:noFill/>
          <a:ln w="12700">
            <a:miter lim="800000"/>
            <a:headEnd/>
            <a:tailEnd/>
          </a:ln>
        </p:spPr>
        <p:txBody>
          <a:bodyPr wrap="square" lIns="91440" tIns="45720" rIns="40639" bIns="45720" numCol="1" anchor="ctr" anchorCtr="0" compatLnSpc="1">
            <a:prstTxWarp prst="textNoShape">
              <a:avLst/>
            </a:prstTxWarp>
          </a:bodyPr>
          <a:lstStyle/>
          <a:p>
            <a:pPr marL="39688" indent="0" eaLnBrk="1" hangingPunct="1">
              <a:buFont typeface="Arial" charset="0"/>
              <a:buNone/>
            </a:pPr>
            <a:r>
              <a:rPr lang="en-US" sz="1200" smtClean="0">
                <a:solidFill>
                  <a:srgbClr val="FFFFFF"/>
                </a:solidFill>
                <a:latin typeface="Arial" charset="0"/>
                <a:cs typeface="Arial" charset="0"/>
                <a:sym typeface="Arial" charset="0"/>
              </a:rPr>
              <a:t>19 June 2009</a:t>
            </a:r>
            <a:endParaRPr lang="en-US" sz="1200" smtClean="0">
              <a:solidFill>
                <a:srgbClr val="FFFFFF"/>
              </a:solidFill>
              <a:latin typeface="Arial" charset="0"/>
              <a:sym typeface="Arial" charset="0"/>
            </a:endParaRPr>
          </a:p>
        </p:txBody>
      </p:sp>
      <p:sp>
        <p:nvSpPr>
          <p:cNvPr id="70666" name="Rectangle 8"/>
          <p:cNvSpPr>
            <a:spLocks/>
          </p:cNvSpPr>
          <p:nvPr/>
        </p:nvSpPr>
        <p:spPr bwMode="auto">
          <a:xfrm>
            <a:off x="2287588" y="6503988"/>
            <a:ext cx="66548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sp>
        <p:nvSpPr>
          <p:cNvPr id="70667" name="Rectangle 11"/>
          <p:cNvSpPr>
            <a:spLocks/>
          </p:cNvSpPr>
          <p:nvPr/>
        </p:nvSpPr>
        <p:spPr bwMode="auto">
          <a:xfrm>
            <a:off x="342900" y="228600"/>
            <a:ext cx="5522216" cy="369332"/>
          </a:xfrm>
          <a:prstGeom prst="rect">
            <a:avLst/>
          </a:prstGeom>
          <a:noFill/>
          <a:ln w="12700">
            <a:noFill/>
            <a:miter lim="800000"/>
            <a:headEnd/>
            <a:tailEnd/>
          </a:ln>
        </p:spPr>
        <p:txBody>
          <a:bodyPr wrap="none" lIns="0" tIns="0" rIns="40639" bIns="0">
            <a:spAutoFit/>
          </a:bodyPr>
          <a:lstStyle/>
          <a:p>
            <a:pPr marL="39688"/>
            <a:r>
              <a:rPr lang="en-US" sz="2400" dirty="0" err="1">
                <a:solidFill>
                  <a:schemeClr val="tx1"/>
                </a:solidFill>
                <a:latin typeface="Gill Sans" charset="0"/>
                <a:sym typeface="Gill Sans" charset="0"/>
              </a:rPr>
              <a:t>Вредоносные</a:t>
            </a:r>
            <a:r>
              <a:rPr lang="en-US" sz="2400" dirty="0">
                <a:solidFill>
                  <a:schemeClr val="tx1"/>
                </a:solidFill>
                <a:latin typeface="Gill Sans" charset="0"/>
                <a:sym typeface="Gill Sans" charset="0"/>
              </a:rPr>
              <a:t> </a:t>
            </a:r>
            <a:r>
              <a:rPr lang="en-US" sz="2400" dirty="0" err="1">
                <a:solidFill>
                  <a:schemeClr val="tx1"/>
                </a:solidFill>
                <a:latin typeface="Gill Sans" charset="0"/>
                <a:sym typeface="Gill Sans" charset="0"/>
              </a:rPr>
              <a:t>программы</a:t>
            </a:r>
            <a:r>
              <a:rPr lang="en-US" sz="2400" dirty="0">
                <a:solidFill>
                  <a:schemeClr val="tx1"/>
                </a:solidFill>
                <a:latin typeface="Gill Sans" charset="0"/>
                <a:sym typeface="Gill Sans" charset="0"/>
              </a:rPr>
              <a:t> в </a:t>
            </a:r>
            <a:r>
              <a:rPr lang="en-US" sz="2400" dirty="0" err="1" smtClean="0">
                <a:solidFill>
                  <a:schemeClr val="tx1"/>
                </a:solidFill>
                <a:latin typeface="Gill Sans" charset="0"/>
                <a:sym typeface="Gill Sans" charset="0"/>
              </a:rPr>
              <a:t>интернете</a:t>
            </a:r>
            <a:endParaRPr lang="en-US" sz="2400" dirty="0">
              <a:solidFill>
                <a:schemeClr val="tx1"/>
              </a:solidFill>
              <a:latin typeface="Gill Sans" charset="0"/>
              <a:sym typeface="Gill Sans" charset="0"/>
            </a:endParaRPr>
          </a:p>
        </p:txBody>
      </p:sp>
      <p:pic>
        <p:nvPicPr>
          <p:cNvPr id="2" name="Picture 3"/>
          <p:cNvPicPr>
            <a:picLocks noChangeAspect="1" noChangeArrowheads="1"/>
          </p:cNvPicPr>
          <p:nvPr/>
        </p:nvPicPr>
        <p:blipFill>
          <a:blip r:embed="rId4"/>
          <a:srcRect/>
          <a:stretch>
            <a:fillRect/>
          </a:stretch>
        </p:blipFill>
        <p:spPr bwMode="auto">
          <a:xfrm>
            <a:off x="611560" y="1484784"/>
            <a:ext cx="7632848" cy="3816424"/>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1"/>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2708"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72709"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72710"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72711"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72712" name="Picture 6"/>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2713" name="Rectangle 7"/>
          <p:cNvSpPr>
            <a:spLocks noGrp="1" noChangeArrowheads="1"/>
          </p:cNvSpPr>
          <p:nvPr>
            <p:ph type="body" idx="1"/>
          </p:nvPr>
        </p:nvSpPr>
        <p:spPr bwMode="auto">
          <a:xfrm>
            <a:off x="285750" y="6429375"/>
            <a:ext cx="1857375" cy="428625"/>
          </a:xfrm>
          <a:noFill/>
          <a:ln w="12700">
            <a:miter lim="800000"/>
            <a:headEnd/>
            <a:tailEnd/>
          </a:ln>
        </p:spPr>
        <p:txBody>
          <a:bodyPr wrap="square" lIns="91440" tIns="45720" rIns="40639" bIns="45720" numCol="1" anchor="ctr" anchorCtr="0" compatLnSpc="1">
            <a:prstTxWarp prst="textNoShape">
              <a:avLst/>
            </a:prstTxWarp>
          </a:bodyPr>
          <a:lstStyle/>
          <a:p>
            <a:pPr marL="39688" indent="0" eaLnBrk="1" hangingPunct="1">
              <a:buFont typeface="Arial" charset="0"/>
              <a:buNone/>
            </a:pPr>
            <a:r>
              <a:rPr lang="en-US" sz="1200" smtClean="0">
                <a:solidFill>
                  <a:srgbClr val="FFFFFF"/>
                </a:solidFill>
                <a:latin typeface="Arial" charset="0"/>
                <a:cs typeface="Arial" charset="0"/>
                <a:sym typeface="Arial" charset="0"/>
              </a:rPr>
              <a:t>19 June 2009</a:t>
            </a:r>
            <a:endParaRPr lang="en-US" sz="1200" smtClean="0">
              <a:solidFill>
                <a:srgbClr val="FFFFFF"/>
              </a:solidFill>
              <a:latin typeface="Arial" charset="0"/>
              <a:sym typeface="Arial" charset="0"/>
            </a:endParaRPr>
          </a:p>
        </p:txBody>
      </p:sp>
      <p:sp>
        <p:nvSpPr>
          <p:cNvPr id="72714" name="Rectangle 8"/>
          <p:cNvSpPr>
            <a:spLocks/>
          </p:cNvSpPr>
          <p:nvPr/>
        </p:nvSpPr>
        <p:spPr bwMode="auto">
          <a:xfrm>
            <a:off x="2287588" y="6503988"/>
            <a:ext cx="66548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sp>
        <p:nvSpPr>
          <p:cNvPr id="72715" name="Rectangle 9"/>
          <p:cNvSpPr>
            <a:spLocks/>
          </p:cNvSpPr>
          <p:nvPr/>
        </p:nvSpPr>
        <p:spPr bwMode="auto">
          <a:xfrm>
            <a:off x="431800" y="317500"/>
            <a:ext cx="5567363" cy="457200"/>
          </a:xfrm>
          <a:prstGeom prst="rect">
            <a:avLst/>
          </a:prstGeom>
          <a:noFill/>
          <a:ln w="12700">
            <a:noFill/>
            <a:miter lim="800000"/>
            <a:headEnd/>
            <a:tailEnd/>
          </a:ln>
        </p:spPr>
        <p:txBody>
          <a:bodyPr wrap="none" lIns="0" tIns="0" rIns="40639" bIns="0">
            <a:spAutoFit/>
          </a:bodyPr>
          <a:lstStyle/>
          <a:p>
            <a:pPr marL="39688"/>
            <a:r>
              <a:rPr lang="en-US" sz="2400" dirty="0">
                <a:solidFill>
                  <a:schemeClr val="tx1"/>
                </a:solidFill>
                <a:latin typeface="Gill Sans" charset="0"/>
                <a:sym typeface="Gill Sans" charset="0"/>
              </a:rPr>
              <a:t>ТOP </a:t>
            </a:r>
            <a:r>
              <a:rPr lang="en-US" sz="2400" dirty="0" err="1">
                <a:solidFill>
                  <a:schemeClr val="tx1"/>
                </a:solidFill>
                <a:latin typeface="Gill Sans" charset="0"/>
                <a:sym typeface="Gill Sans" charset="0"/>
              </a:rPr>
              <a:t>Уязвимостей</a:t>
            </a:r>
            <a:r>
              <a:rPr lang="en-US" sz="2400" dirty="0">
                <a:solidFill>
                  <a:schemeClr val="tx1"/>
                </a:solidFill>
                <a:latin typeface="Gill Sans" charset="0"/>
                <a:sym typeface="Gill Sans" charset="0"/>
              </a:rPr>
              <a:t>  </a:t>
            </a:r>
            <a:r>
              <a:rPr lang="en-US" sz="2400" dirty="0" err="1">
                <a:solidFill>
                  <a:schemeClr val="tx1"/>
                </a:solidFill>
                <a:latin typeface="Gill Sans" charset="0"/>
                <a:sym typeface="Gill Sans" charset="0"/>
              </a:rPr>
              <a:t>за</a:t>
            </a:r>
            <a:r>
              <a:rPr lang="en-US" sz="2400" dirty="0">
                <a:solidFill>
                  <a:schemeClr val="tx1"/>
                </a:solidFill>
                <a:latin typeface="Gill Sans" charset="0"/>
                <a:sym typeface="Gill Sans" charset="0"/>
              </a:rPr>
              <a:t> Q1 2010 и 2009 </a:t>
            </a:r>
            <a:r>
              <a:rPr lang="en-US" sz="2400" dirty="0" err="1">
                <a:solidFill>
                  <a:schemeClr val="tx1"/>
                </a:solidFill>
                <a:latin typeface="Gill Sans" charset="0"/>
                <a:sym typeface="Gill Sans" charset="0"/>
              </a:rPr>
              <a:t>год</a:t>
            </a:r>
            <a:endParaRPr lang="en-US" sz="2400" dirty="0">
              <a:solidFill>
                <a:schemeClr val="tx1"/>
              </a:solidFill>
              <a:latin typeface="Gill Sans" charset="0"/>
              <a:sym typeface="Gill Sans" charset="0"/>
            </a:endParaRPr>
          </a:p>
        </p:txBody>
      </p:sp>
      <p:graphicFrame>
        <p:nvGraphicFramePr>
          <p:cNvPr id="72706" name="Object 2"/>
          <p:cNvGraphicFramePr>
            <a:graphicFrameLocks/>
          </p:cNvGraphicFramePr>
          <p:nvPr/>
        </p:nvGraphicFramePr>
        <p:xfrm>
          <a:off x="884238" y="846138"/>
          <a:ext cx="7373937" cy="5321300"/>
        </p:xfrm>
        <a:graphic>
          <a:graphicData uri="http://schemas.openxmlformats.org/presentationml/2006/ole">
            <mc:AlternateContent xmlns:mc="http://schemas.openxmlformats.org/markup-compatibility/2006">
              <mc:Choice xmlns:v="urn:schemas-microsoft-com:vml" Requires="v">
                <p:oleObj spid="_x0000_s72708" name="Диаграмма" r:id="rId5" imgW="10358251" imgH="7474092" progId="MSGraph.Chart.8">
                  <p:embed/>
                </p:oleObj>
              </mc:Choice>
              <mc:Fallback>
                <p:oleObj name="Диаграмма" r:id="rId5" imgW="10358251" imgH="7474092" progId="MSGraph.Char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238" y="846138"/>
                        <a:ext cx="7373937" cy="53213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1"/>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4756"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74757"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74758"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74759"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74760" name="Picture 6"/>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4761" name="Rectangle 7"/>
          <p:cNvSpPr>
            <a:spLocks noGrp="1" noChangeArrowheads="1"/>
          </p:cNvSpPr>
          <p:nvPr>
            <p:ph type="body" idx="1"/>
          </p:nvPr>
        </p:nvSpPr>
        <p:spPr bwMode="auto">
          <a:xfrm>
            <a:off x="285750" y="6429375"/>
            <a:ext cx="1857375" cy="428625"/>
          </a:xfrm>
          <a:noFill/>
          <a:ln w="12700">
            <a:miter lim="800000"/>
            <a:headEnd/>
            <a:tailEnd/>
          </a:ln>
        </p:spPr>
        <p:txBody>
          <a:bodyPr wrap="square" lIns="91440" tIns="45720" rIns="40639" bIns="45720" numCol="1" anchor="ctr" anchorCtr="0" compatLnSpc="1">
            <a:prstTxWarp prst="textNoShape">
              <a:avLst/>
            </a:prstTxWarp>
          </a:bodyPr>
          <a:lstStyle/>
          <a:p>
            <a:pPr marL="39688" indent="0" eaLnBrk="1" hangingPunct="1">
              <a:buFont typeface="Arial" charset="0"/>
              <a:buNone/>
            </a:pPr>
            <a:r>
              <a:rPr lang="en-US" sz="1200" smtClean="0">
                <a:solidFill>
                  <a:srgbClr val="FFFFFF"/>
                </a:solidFill>
                <a:latin typeface="Arial" charset="0"/>
                <a:cs typeface="Arial" charset="0"/>
                <a:sym typeface="Arial" charset="0"/>
              </a:rPr>
              <a:t>19 June 2009</a:t>
            </a:r>
            <a:endParaRPr lang="en-US" sz="1200" smtClean="0">
              <a:solidFill>
                <a:srgbClr val="FFFFFF"/>
              </a:solidFill>
              <a:latin typeface="Arial" charset="0"/>
              <a:sym typeface="Arial" charset="0"/>
            </a:endParaRPr>
          </a:p>
        </p:txBody>
      </p:sp>
      <p:sp>
        <p:nvSpPr>
          <p:cNvPr id="74762" name="Rectangle 8"/>
          <p:cNvSpPr>
            <a:spLocks/>
          </p:cNvSpPr>
          <p:nvPr/>
        </p:nvSpPr>
        <p:spPr bwMode="auto">
          <a:xfrm>
            <a:off x="2287588" y="6503988"/>
            <a:ext cx="66548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sp>
        <p:nvSpPr>
          <p:cNvPr id="74763" name="Rectangle 9"/>
          <p:cNvSpPr>
            <a:spLocks/>
          </p:cNvSpPr>
          <p:nvPr/>
        </p:nvSpPr>
        <p:spPr bwMode="auto">
          <a:xfrm>
            <a:off x="381000" y="342900"/>
            <a:ext cx="4189413" cy="457200"/>
          </a:xfrm>
          <a:prstGeom prst="rect">
            <a:avLst/>
          </a:prstGeom>
          <a:noFill/>
          <a:ln w="12700">
            <a:noFill/>
            <a:miter lim="800000"/>
            <a:headEnd/>
            <a:tailEnd/>
          </a:ln>
        </p:spPr>
        <p:txBody>
          <a:bodyPr wrap="none" lIns="0" tIns="0" rIns="40639" bIns="0">
            <a:spAutoFit/>
          </a:bodyPr>
          <a:lstStyle/>
          <a:p>
            <a:pPr marL="39688"/>
            <a:r>
              <a:rPr lang="en-US" sz="2400">
                <a:solidFill>
                  <a:srgbClr val="002939"/>
                </a:solidFill>
                <a:latin typeface="Gill Sans" charset="0"/>
                <a:sym typeface="Gill Sans" charset="0"/>
              </a:rPr>
              <a:t> Рост числа зараженных сайтов</a:t>
            </a:r>
          </a:p>
        </p:txBody>
      </p:sp>
      <p:graphicFrame>
        <p:nvGraphicFramePr>
          <p:cNvPr id="74754" name="Object 2"/>
          <p:cNvGraphicFramePr>
            <a:graphicFrameLocks/>
          </p:cNvGraphicFramePr>
          <p:nvPr/>
        </p:nvGraphicFramePr>
        <p:xfrm>
          <a:off x="685800" y="1181100"/>
          <a:ext cx="7562850" cy="5100638"/>
        </p:xfrm>
        <a:graphic>
          <a:graphicData uri="http://schemas.openxmlformats.org/presentationml/2006/ole">
            <mc:AlternateContent xmlns:mc="http://schemas.openxmlformats.org/markup-compatibility/2006">
              <mc:Choice xmlns:v="urn:schemas-microsoft-com:vml" Requires="v">
                <p:oleObj spid="_x0000_s74756" name="Диаграмма" r:id="rId5" imgW="10624824" imgH="7167019" progId="MSGraph.Chart.8">
                  <p:embed/>
                </p:oleObj>
              </mc:Choice>
              <mc:Fallback>
                <p:oleObj name="Диаграмма" r:id="rId5" imgW="10624824" imgH="7167019" progId="MSGraph.Char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181100"/>
                        <a:ext cx="7562850" cy="51006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1"/>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6804"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76805"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76806"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76807"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76808" name="Picture 6"/>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6809" name="Rectangle 7"/>
          <p:cNvSpPr>
            <a:spLocks noGrp="1" noChangeArrowheads="1"/>
          </p:cNvSpPr>
          <p:nvPr>
            <p:ph type="body" idx="1"/>
          </p:nvPr>
        </p:nvSpPr>
        <p:spPr bwMode="auto">
          <a:xfrm>
            <a:off x="285750" y="6429375"/>
            <a:ext cx="1857375" cy="428625"/>
          </a:xfrm>
          <a:noFill/>
          <a:ln w="12700">
            <a:miter lim="800000"/>
            <a:headEnd/>
            <a:tailEnd/>
          </a:ln>
        </p:spPr>
        <p:txBody>
          <a:bodyPr wrap="square" lIns="91440" tIns="45720" rIns="40639" bIns="45720" numCol="1" anchor="ctr" anchorCtr="0" compatLnSpc="1">
            <a:prstTxWarp prst="textNoShape">
              <a:avLst/>
            </a:prstTxWarp>
          </a:bodyPr>
          <a:lstStyle/>
          <a:p>
            <a:pPr marL="39688" indent="0" eaLnBrk="1" hangingPunct="1">
              <a:buFont typeface="Arial" charset="0"/>
              <a:buNone/>
            </a:pPr>
            <a:r>
              <a:rPr lang="en-US" sz="1200" smtClean="0">
                <a:solidFill>
                  <a:srgbClr val="FFFFFF"/>
                </a:solidFill>
                <a:latin typeface="Arial" charset="0"/>
                <a:cs typeface="Arial" charset="0"/>
                <a:sym typeface="Arial" charset="0"/>
              </a:rPr>
              <a:t>19 June 2009</a:t>
            </a:r>
            <a:endParaRPr lang="en-US" sz="1200" smtClean="0">
              <a:solidFill>
                <a:srgbClr val="FFFFFF"/>
              </a:solidFill>
              <a:latin typeface="Arial" charset="0"/>
              <a:sym typeface="Arial" charset="0"/>
            </a:endParaRPr>
          </a:p>
        </p:txBody>
      </p:sp>
      <p:sp>
        <p:nvSpPr>
          <p:cNvPr id="76810" name="Rectangle 8"/>
          <p:cNvSpPr>
            <a:spLocks/>
          </p:cNvSpPr>
          <p:nvPr/>
        </p:nvSpPr>
        <p:spPr bwMode="auto">
          <a:xfrm>
            <a:off x="2287588" y="6503988"/>
            <a:ext cx="66548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sp>
        <p:nvSpPr>
          <p:cNvPr id="76811" name="Rectangle 9"/>
          <p:cNvSpPr>
            <a:spLocks/>
          </p:cNvSpPr>
          <p:nvPr/>
        </p:nvSpPr>
        <p:spPr bwMode="auto">
          <a:xfrm>
            <a:off x="431800" y="304800"/>
            <a:ext cx="4416425" cy="457200"/>
          </a:xfrm>
          <a:prstGeom prst="rect">
            <a:avLst/>
          </a:prstGeom>
          <a:noFill/>
          <a:ln w="12700">
            <a:noFill/>
            <a:miter lim="800000"/>
            <a:headEnd/>
            <a:tailEnd/>
          </a:ln>
        </p:spPr>
        <p:txBody>
          <a:bodyPr wrap="none" lIns="0" tIns="0" rIns="40639" bIns="0">
            <a:spAutoFit/>
          </a:bodyPr>
          <a:lstStyle/>
          <a:p>
            <a:pPr marL="39688"/>
            <a:r>
              <a:rPr lang="en-US" sz="2400">
                <a:solidFill>
                  <a:schemeClr val="tx1"/>
                </a:solidFill>
                <a:latin typeface="Gill Sans" charset="0"/>
                <a:sym typeface="Gill Sans" charset="0"/>
              </a:rPr>
              <a:t>Доля спама в почтовом трафике </a:t>
            </a:r>
          </a:p>
        </p:txBody>
      </p:sp>
      <p:graphicFrame>
        <p:nvGraphicFramePr>
          <p:cNvPr id="76802" name="Object 2"/>
          <p:cNvGraphicFramePr>
            <a:graphicFrameLocks/>
          </p:cNvGraphicFramePr>
          <p:nvPr/>
        </p:nvGraphicFramePr>
        <p:xfrm>
          <a:off x="1109663" y="1320800"/>
          <a:ext cx="7305675" cy="4403725"/>
        </p:xfrm>
        <a:graphic>
          <a:graphicData uri="http://schemas.openxmlformats.org/presentationml/2006/ole">
            <mc:AlternateContent xmlns:mc="http://schemas.openxmlformats.org/markup-compatibility/2006">
              <mc:Choice xmlns:v="urn:schemas-microsoft-com:vml" Requires="v">
                <p:oleObj spid="_x0000_s76804" name="Диаграмма" r:id="rId5" imgW="10265774" imgH="6188094" progId="MSGraph.Chart.8">
                  <p:embed/>
                </p:oleObj>
              </mc:Choice>
              <mc:Fallback>
                <p:oleObj name="Диаграмма" r:id="rId5" imgW="10265774" imgH="6188094" progId="MSGraph.Char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663" y="1320800"/>
                        <a:ext cx="7305675" cy="44037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0900"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0901"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0902"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0903"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0904"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 name="Picture 3"/>
          <p:cNvPicPr>
            <a:picLocks noChangeAspect="1" noChangeArrowheads="1"/>
          </p:cNvPicPr>
          <p:nvPr/>
        </p:nvPicPr>
        <p:blipFill>
          <a:blip r:embed="rId4"/>
          <a:srcRect/>
          <a:stretch>
            <a:fillRect/>
          </a:stretch>
        </p:blipFill>
        <p:spPr bwMode="auto">
          <a:xfrm>
            <a:off x="1403648" y="1628800"/>
            <a:ext cx="5832648" cy="3689150"/>
          </a:xfrm>
          <a:prstGeom prst="rect">
            <a:avLst/>
          </a:prstGeom>
          <a:noFill/>
          <a:ln w="9525">
            <a:noFill/>
            <a:miter lim="800000"/>
            <a:headEnd/>
            <a:tailEnd/>
          </a:ln>
        </p:spPr>
      </p:pic>
      <p:sp>
        <p:nvSpPr>
          <p:cNvPr id="11" name="Rectangle 10"/>
          <p:cNvSpPr/>
          <p:nvPr/>
        </p:nvSpPr>
        <p:spPr>
          <a:xfrm>
            <a:off x="179512" y="188640"/>
            <a:ext cx="6696744" cy="646331"/>
          </a:xfrm>
          <a:prstGeom prst="rect">
            <a:avLst/>
          </a:prstGeom>
        </p:spPr>
        <p:txBody>
          <a:bodyPr wrap="square">
            <a:spAutoFit/>
          </a:bodyPr>
          <a:lstStyle/>
          <a:p>
            <a:r>
              <a:rPr lang="ru-RU" b="1" dirty="0" smtClean="0"/>
              <a:t>Схема атаки в интернете с использованием загрузки исполняемого вредоносного файла</a:t>
            </a:r>
            <a:endParaRPr lang="ru-RU"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1"/>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0900" name="Rectangle 2"/>
          <p:cNvSpPr>
            <a:spLocks/>
          </p:cNvSpPr>
          <p:nvPr/>
        </p:nvSpPr>
        <p:spPr bwMode="auto">
          <a:xfrm>
            <a:off x="428625" y="312738"/>
            <a:ext cx="6019800" cy="444500"/>
          </a:xfrm>
          <a:prstGeom prst="rect">
            <a:avLst/>
          </a:prstGeom>
          <a:noFill/>
          <a:ln w="12700">
            <a:noFill/>
            <a:miter lim="800000"/>
            <a:headEnd/>
            <a:tailEnd/>
          </a:ln>
        </p:spPr>
        <p:txBody>
          <a:bodyPr lIns="0" tIns="0" rIns="40639" bIns="0" anchor="ctr"/>
          <a:lstStyle/>
          <a:p>
            <a:pPr marL="39688"/>
            <a:r>
              <a:rPr lang="en-US" sz="2400">
                <a:solidFill>
                  <a:srgbClr val="0D5C57"/>
                </a:solidFill>
                <a:cs typeface="Arial" charset="0"/>
              </a:rPr>
              <a:t>Click to edit Master title style</a:t>
            </a:r>
          </a:p>
        </p:txBody>
      </p:sp>
      <p:sp>
        <p:nvSpPr>
          <p:cNvPr id="80901" name="Rectangle 3"/>
          <p:cNvSpPr>
            <a:spLocks/>
          </p:cNvSpPr>
          <p:nvPr/>
        </p:nvSpPr>
        <p:spPr bwMode="auto">
          <a:xfrm>
            <a:off x="457200" y="1428750"/>
            <a:ext cx="8242300" cy="1892300"/>
          </a:xfrm>
          <a:prstGeom prst="rect">
            <a:avLst/>
          </a:prstGeom>
          <a:noFill/>
          <a:ln w="12700">
            <a:noFill/>
            <a:miter lim="800000"/>
            <a:headEnd/>
            <a:tailEnd/>
          </a:ln>
        </p:spPr>
        <p:txBody>
          <a:bodyPr lIns="0" tIns="0" rIns="40639" bIns="0"/>
          <a:lstStyle/>
          <a:p>
            <a:pPr marL="382588" indent="-342900">
              <a:spcBef>
                <a:spcPts val="613"/>
              </a:spcBef>
              <a:buClr>
                <a:srgbClr val="C00000"/>
              </a:buClr>
              <a:buSzPct val="100000"/>
              <a:buFont typeface="Arial" charset="0"/>
              <a:buChar char="•"/>
            </a:pPr>
            <a:r>
              <a:rPr lang="en-US" sz="2600">
                <a:solidFill>
                  <a:schemeClr val="tx1"/>
                </a:solidFill>
                <a:cs typeface="Arial" charset="0"/>
              </a:rPr>
              <a:t>Click to edit Master text styles</a:t>
            </a:r>
          </a:p>
          <a:p>
            <a:pPr marL="382588" indent="-342900">
              <a:spcBef>
                <a:spcPts val="550"/>
              </a:spcBef>
              <a:buClr>
                <a:srgbClr val="000000"/>
              </a:buClr>
              <a:buSzPct val="100000"/>
              <a:buFont typeface="Arial" charset="0"/>
              <a:buChar char="–"/>
            </a:pPr>
            <a:r>
              <a:rPr lang="en-US" sz="2400">
                <a:solidFill>
                  <a:schemeClr val="tx1"/>
                </a:solidFill>
                <a:cs typeface="Arial" charset="0"/>
              </a:rPr>
              <a:t>Second level</a:t>
            </a:r>
          </a:p>
          <a:p>
            <a:pPr marL="382588" indent="-342900">
              <a:spcBef>
                <a:spcPts val="513"/>
              </a:spcBef>
              <a:buClr>
                <a:srgbClr val="000000"/>
              </a:buClr>
              <a:buSzPct val="100000"/>
              <a:buFont typeface="Arial" charset="0"/>
              <a:buChar char="•"/>
            </a:pPr>
            <a:r>
              <a:rPr lang="en-US" sz="2200" i="1">
                <a:solidFill>
                  <a:schemeClr val="tx1"/>
                </a:solidFill>
                <a:cs typeface="Arial" charset="0"/>
              </a:rPr>
              <a:t>Third level</a:t>
            </a:r>
          </a:p>
          <a:p>
            <a:pPr marL="382588" indent="-342900">
              <a:spcBef>
                <a:spcPts val="413"/>
              </a:spcBef>
              <a:buClr>
                <a:srgbClr val="000000"/>
              </a:buClr>
              <a:buSzPct val="100000"/>
              <a:buFont typeface="Arial" charset="0"/>
              <a:buChar char="–"/>
            </a:pPr>
            <a:r>
              <a:rPr lang="en-US">
                <a:solidFill>
                  <a:schemeClr val="tx1"/>
                </a:solidFill>
                <a:cs typeface="Arial" charset="0"/>
              </a:rPr>
              <a:t>Fourth level</a:t>
            </a:r>
          </a:p>
          <a:p>
            <a:pPr marL="382588" indent="-342900">
              <a:spcBef>
                <a:spcPts val="313"/>
              </a:spcBef>
              <a:buClr>
                <a:srgbClr val="000000"/>
              </a:buClr>
              <a:buSzPct val="100000"/>
              <a:buFont typeface="Arial" charset="0"/>
              <a:buChar char="»"/>
            </a:pPr>
            <a:r>
              <a:rPr lang="en-US" sz="1400">
                <a:solidFill>
                  <a:schemeClr val="tx1"/>
                </a:solidFill>
                <a:cs typeface="Arial" charset="0"/>
              </a:rPr>
              <a:t>Fifth level</a:t>
            </a:r>
          </a:p>
        </p:txBody>
      </p:sp>
      <p:sp>
        <p:nvSpPr>
          <p:cNvPr id="80902" name="Rectangle 4"/>
          <p:cNvSpPr>
            <a:spLocks/>
          </p:cNvSpPr>
          <p:nvPr/>
        </p:nvSpPr>
        <p:spPr bwMode="auto">
          <a:xfrm>
            <a:off x="357188" y="6503988"/>
            <a:ext cx="2006600" cy="279400"/>
          </a:xfrm>
          <a:prstGeom prst="rect">
            <a:avLst/>
          </a:prstGeom>
          <a:noFill/>
          <a:ln w="12700">
            <a:noFill/>
            <a:miter lim="800000"/>
            <a:headEnd/>
            <a:tailEnd/>
          </a:ln>
        </p:spPr>
        <p:txBody>
          <a:bodyPr lIns="0" tIns="0" rIns="40639" bIns="0" anchor="ctr"/>
          <a:lstStyle/>
          <a:p>
            <a:pPr marL="39688">
              <a:lnSpc>
                <a:spcPts val="1400"/>
              </a:lnSpc>
              <a:spcBef>
                <a:spcPts val="275"/>
              </a:spcBef>
            </a:pPr>
            <a:r>
              <a:rPr lang="en-US" sz="1200">
                <a:solidFill>
                  <a:srgbClr val="FFFFFF"/>
                </a:solidFill>
                <a:cs typeface="Arial" charset="0"/>
              </a:rPr>
              <a:t>June 10</a:t>
            </a:r>
            <a:r>
              <a:rPr lang="en-US" sz="1200" baseline="30000">
                <a:solidFill>
                  <a:srgbClr val="FFFFFF"/>
                </a:solidFill>
                <a:cs typeface="Arial" charset="0"/>
              </a:rPr>
              <a:t>th</a:t>
            </a:r>
            <a:r>
              <a:rPr lang="en-US" sz="1200">
                <a:solidFill>
                  <a:srgbClr val="FFFFFF"/>
                </a:solidFill>
                <a:cs typeface="Arial" charset="0"/>
              </a:rPr>
              <a:t>, 2009</a:t>
            </a:r>
          </a:p>
        </p:txBody>
      </p:sp>
      <p:sp>
        <p:nvSpPr>
          <p:cNvPr id="80903" name="Rectangle 5"/>
          <p:cNvSpPr>
            <a:spLocks/>
          </p:cNvSpPr>
          <p:nvPr/>
        </p:nvSpPr>
        <p:spPr bwMode="auto">
          <a:xfrm>
            <a:off x="2643188" y="6503988"/>
            <a:ext cx="6299200" cy="279400"/>
          </a:xfrm>
          <a:prstGeom prst="rect">
            <a:avLst/>
          </a:prstGeom>
          <a:noFill/>
          <a:ln w="12700">
            <a:noFill/>
            <a:miter lim="800000"/>
            <a:headEnd/>
            <a:tailEnd/>
          </a:ln>
        </p:spPr>
        <p:txBody>
          <a:bodyPr lIns="0" tIns="0" rIns="40639" bIns="0" anchor="ctr"/>
          <a:lstStyle/>
          <a:p>
            <a:pPr marL="39688" algn="r">
              <a:lnSpc>
                <a:spcPts val="1400"/>
              </a:lnSpc>
              <a:spcBef>
                <a:spcPts val="275"/>
              </a:spcBef>
            </a:pPr>
            <a:r>
              <a:rPr lang="en-US" sz="1200">
                <a:solidFill>
                  <a:srgbClr val="FFFFFF"/>
                </a:solidFill>
                <a:cs typeface="Arial" charset="0"/>
              </a:rPr>
              <a:t>Event details (title, place)</a:t>
            </a:r>
          </a:p>
        </p:txBody>
      </p:sp>
      <p:pic>
        <p:nvPicPr>
          <p:cNvPr id="80904" name="Picture 6"/>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 name="Rectangle 10"/>
          <p:cNvSpPr/>
          <p:nvPr/>
        </p:nvSpPr>
        <p:spPr>
          <a:xfrm>
            <a:off x="179512" y="188640"/>
            <a:ext cx="6696744" cy="646331"/>
          </a:xfrm>
          <a:prstGeom prst="rect">
            <a:avLst/>
          </a:prstGeom>
        </p:spPr>
        <p:txBody>
          <a:bodyPr wrap="square">
            <a:spAutoFit/>
          </a:bodyPr>
          <a:lstStyle/>
          <a:p>
            <a:r>
              <a:rPr lang="ru-RU" b="1" dirty="0" smtClean="0"/>
              <a:t>Схема атаки в интернете с использованием загрузки исполняемого вредоносного файла</a:t>
            </a:r>
            <a:endParaRPr lang="ru-RU" dirty="0"/>
          </a:p>
        </p:txBody>
      </p:sp>
      <p:pic>
        <p:nvPicPr>
          <p:cNvPr id="129026" name="Picture 2"/>
          <p:cNvPicPr>
            <a:picLocks noChangeAspect="1" noChangeArrowheads="1"/>
          </p:cNvPicPr>
          <p:nvPr/>
        </p:nvPicPr>
        <p:blipFill>
          <a:blip r:embed="rId4"/>
          <a:srcRect/>
          <a:stretch>
            <a:fillRect/>
          </a:stretch>
        </p:blipFill>
        <p:spPr bwMode="auto">
          <a:xfrm>
            <a:off x="2257425" y="1052736"/>
            <a:ext cx="4358583" cy="5067077"/>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1_KL_PPT_template_2010">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1_KL_PPT_template_2010">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1_KL_PPT_template_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KL_PPT_template_2010">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3_KL_PPT_template_2010">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3_KL_PPT_template_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KL_PPT_template_2010">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4_KL_PPT_template_2010">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4_KL_PPT_template_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L_PPT_template_2010">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KL_PPT_template_2010">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KL_PPT_template_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TotalTime>
  <Pages>0</Pages>
  <Words>6744</Words>
  <Characters>0</Characters>
  <Application>Microsoft Office PowerPoint</Application>
  <PresentationFormat>Экран (4:3)</PresentationFormat>
  <Lines>0</Lines>
  <Paragraphs>533</Paragraphs>
  <Slides>21</Slides>
  <Notes>19</Notes>
  <HiddenSlides>0</HiddenSlides>
  <MMClips>0</MMClips>
  <ScaleCrop>false</ScaleCrop>
  <HeadingPairs>
    <vt:vector size="6" baseType="variant">
      <vt:variant>
        <vt:lpstr>Тема</vt:lpstr>
      </vt:variant>
      <vt:variant>
        <vt:i4>4</vt:i4>
      </vt:variant>
      <vt:variant>
        <vt:lpstr>Внедренные серверы OLE</vt:lpstr>
      </vt:variant>
      <vt:variant>
        <vt:i4>1</vt:i4>
      </vt:variant>
      <vt:variant>
        <vt:lpstr>Заголовки слайдов</vt:lpstr>
      </vt:variant>
      <vt:variant>
        <vt:i4>21</vt:i4>
      </vt:variant>
    </vt:vector>
  </HeadingPairs>
  <TitlesOfParts>
    <vt:vector size="26" baseType="lpstr">
      <vt:lpstr>1_KL_PPT_template_2010</vt:lpstr>
      <vt:lpstr>3_KL_PPT_template_2010</vt:lpstr>
      <vt:lpstr>4_KL_PPT_template_2010</vt:lpstr>
      <vt:lpstr>KL_PPT_template_2010</vt:lpstr>
      <vt:lpstr>Диаграмма Microsoft Graph</vt:lpstr>
      <vt:lpstr>Современные интернет угрозы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Alexander Shlychkov</dc:creator>
  <cp:lastModifiedBy>Dimm_ik</cp:lastModifiedBy>
  <cp:revision>13</cp:revision>
  <dcterms:modified xsi:type="dcterms:W3CDTF">2010-10-27T03:48:04Z</dcterms:modified>
</cp:coreProperties>
</file>