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1" r:id="rId2"/>
  </p:sldMasterIdLst>
  <p:notesMasterIdLst>
    <p:notesMasterId r:id="rId45"/>
  </p:notesMasterIdLst>
  <p:sldIdLst>
    <p:sldId id="256" r:id="rId3"/>
    <p:sldId id="285" r:id="rId4"/>
    <p:sldId id="340" r:id="rId5"/>
    <p:sldId id="341" r:id="rId6"/>
    <p:sldId id="342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9" r:id="rId23"/>
    <p:sldId id="358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70" r:id="rId32"/>
    <p:sldId id="367" r:id="rId33"/>
    <p:sldId id="378" r:id="rId34"/>
    <p:sldId id="368" r:id="rId35"/>
    <p:sldId id="375" r:id="rId36"/>
    <p:sldId id="376" r:id="rId37"/>
    <p:sldId id="377" r:id="rId38"/>
    <p:sldId id="369" r:id="rId39"/>
    <p:sldId id="371" r:id="rId40"/>
    <p:sldId id="372" r:id="rId41"/>
    <p:sldId id="373" r:id="rId42"/>
    <p:sldId id="374" r:id="rId43"/>
    <p:sldId id="25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 varScale="1">
        <p:scale>
          <a:sx n="104" d="100"/>
          <a:sy n="104" d="100"/>
        </p:scale>
        <p:origin x="-210" y="-90"/>
      </p:cViewPr>
      <p:guideLst>
        <p:guide orient="horz" pos="2160"/>
        <p:guide orient="horz" pos="709"/>
        <p:guide orient="horz" pos="3884"/>
        <p:guide orient="horz" pos="354"/>
        <p:guide orient="horz" pos="3523"/>
        <p:guide orient="horz" pos="1142"/>
        <p:guide pos="2880"/>
        <p:guide pos="5511"/>
        <p:guide pos="249"/>
        <p:guide pos="2925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180BF-9E68-41BF-AA68-CCFE02DA0AE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63F0-0946-437F-B757-9809C1C4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y mai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0"/>
            <a:ext cx="9144000" cy="2276872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658800 h 914400"/>
              <a:gd name="connsiteX4" fmla="*/ 0 w 914400"/>
              <a:gd name="connsiteY4" fmla="*/ 914400 h 914400"/>
              <a:gd name="connsiteX0" fmla="*/ 0 w 914400"/>
              <a:gd name="connsiteY0" fmla="*/ 1010250 h 1010250"/>
              <a:gd name="connsiteX1" fmla="*/ 0 w 914400"/>
              <a:gd name="connsiteY1" fmla="*/ 339300 h 1010250"/>
              <a:gd name="connsiteX2" fmla="*/ 914400 w 914400"/>
              <a:gd name="connsiteY2" fmla="*/ 0 h 1010250"/>
              <a:gd name="connsiteX3" fmla="*/ 914400 w 914400"/>
              <a:gd name="connsiteY3" fmla="*/ 658800 h 1010250"/>
              <a:gd name="connsiteX4" fmla="*/ 0 w 914400"/>
              <a:gd name="connsiteY4" fmla="*/ 1010250 h 10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1010250">
                <a:moveTo>
                  <a:pt x="0" y="101025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658800"/>
                </a:lnTo>
                <a:lnTo>
                  <a:pt x="0" y="1010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rgb.png"/>
          <p:cNvPicPr>
            <a:picLocks noChangeAspect="1"/>
          </p:cNvPicPr>
          <p:nvPr userDrawn="1"/>
        </p:nvPicPr>
        <p:blipFill>
          <a:blip r:embed="rId3" cstate="print"/>
          <a:srcRect l="3336" t="26037"/>
          <a:stretch>
            <a:fillRect/>
          </a:stretch>
        </p:blipFill>
        <p:spPr>
          <a:xfrm>
            <a:off x="0" y="0"/>
            <a:ext cx="6700341" cy="3417872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96056" y="5592764"/>
            <a:ext cx="8280400" cy="1000284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485" y="3016076"/>
            <a:ext cx="8372227" cy="532631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5" y="3491557"/>
            <a:ext cx="8353177" cy="1273696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alternative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_gradi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0"/>
            <a:ext cx="9144000" cy="685799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  <a:gd name="connsiteX0" fmla="*/ 0 w 914400"/>
              <a:gd name="connsiteY0" fmla="*/ 1425600 h 2703600"/>
              <a:gd name="connsiteX1" fmla="*/ 0 w 914400"/>
              <a:gd name="connsiteY1" fmla="*/ 339300 h 2703600"/>
              <a:gd name="connsiteX2" fmla="*/ 914400 w 914400"/>
              <a:gd name="connsiteY2" fmla="*/ 0 h 2703600"/>
              <a:gd name="connsiteX3" fmla="*/ 914400 w 914400"/>
              <a:gd name="connsiteY3" fmla="*/ 2703600 h 2703600"/>
              <a:gd name="connsiteX4" fmla="*/ 0 w 914400"/>
              <a:gd name="connsiteY4" fmla="*/ 1425600 h 2703600"/>
              <a:gd name="connsiteX0" fmla="*/ 0 w 914400"/>
              <a:gd name="connsiteY0" fmla="*/ 3042900 h 3042900"/>
              <a:gd name="connsiteX1" fmla="*/ 0 w 914400"/>
              <a:gd name="connsiteY1" fmla="*/ 339300 h 3042900"/>
              <a:gd name="connsiteX2" fmla="*/ 914400 w 914400"/>
              <a:gd name="connsiteY2" fmla="*/ 0 h 3042900"/>
              <a:gd name="connsiteX3" fmla="*/ 914400 w 914400"/>
              <a:gd name="connsiteY3" fmla="*/ 2703600 h 3042900"/>
              <a:gd name="connsiteX4" fmla="*/ 0 w 914400"/>
              <a:gd name="connsiteY4" fmla="*/ 3042900 h 30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3042900">
                <a:moveTo>
                  <a:pt x="0" y="304290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2703600"/>
                </a:lnTo>
                <a:lnTo>
                  <a:pt x="0" y="30429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3" y="1818953"/>
            <a:ext cx="8209160" cy="532631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85" y="2440913"/>
            <a:ext cx="8209161" cy="1273696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pic>
        <p:nvPicPr>
          <p:cNvPr id="11" name="Picture 10" descr="Kaspersky_RGB_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0371" y="6348579"/>
            <a:ext cx="1561894" cy="501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alternativ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7" y="274638"/>
            <a:ext cx="8353425" cy="346050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95287" y="620713"/>
            <a:ext cx="8353425" cy="288007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41219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Kaspersky_RGB_P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38485" y="6342399"/>
            <a:ext cx="1605516" cy="515601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|  </a:t>
            </a:r>
            <a:fld id="{E6AB93EF-3529-45CD-869E-CBA0A6B1AD8C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3254" y="6426985"/>
            <a:ext cx="2725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6483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r>
              <a:rPr lang="en-US" smtClean="0"/>
              <a:t>  |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alternativ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7" y="274638"/>
            <a:ext cx="8353425" cy="346050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95287" y="620713"/>
            <a:ext cx="8353425" cy="288007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41219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Kaspersky_RGB_P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38485" y="6342399"/>
            <a:ext cx="1605516" cy="515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5288" y="1125538"/>
            <a:ext cx="4105275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3438" y="1125538"/>
            <a:ext cx="4105275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|  </a:t>
            </a:r>
            <a:fld id="{1BDEA03B-F92A-49C3-A19F-6E80D71705A1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3254" y="6426985"/>
            <a:ext cx="2725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6483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r>
              <a:rPr lang="en-US" smtClean="0"/>
              <a:t>  |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alternativ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01" y="274638"/>
            <a:ext cx="8355311" cy="850900"/>
          </a:xfrm>
          <a:effectLst/>
        </p:spPr>
        <p:txBody>
          <a:bodyPr anchor="t"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125539"/>
            <a:ext cx="4102100" cy="5032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5539"/>
            <a:ext cx="4103688" cy="5032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5288" y="1628800"/>
            <a:ext cx="4105275" cy="4537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37679" y="1628800"/>
            <a:ext cx="4105275" cy="4537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341219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Kaspersky_RGB_P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38485" y="6342399"/>
            <a:ext cx="1605516" cy="515601"/>
          </a:xfrm>
          <a:prstGeom prst="rect">
            <a:avLst/>
          </a:prstGeom>
        </p:spPr>
      </p:pic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|  </a:t>
            </a:r>
            <a:fld id="{026C028F-0172-405D-B917-623E2329A584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933254" y="6426985"/>
            <a:ext cx="2725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6483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r>
              <a:rPr lang="en-US" smtClean="0"/>
              <a:t>  |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main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>
            <a:off x="0" y="0"/>
            <a:ext cx="9144000" cy="3212976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1425600">
                <a:moveTo>
                  <a:pt x="0" y="142560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1074150"/>
                </a:lnTo>
                <a:lnTo>
                  <a:pt x="0" y="1425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3" y="1124744"/>
            <a:ext cx="8209160" cy="532631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12925"/>
            <a:ext cx="8209161" cy="1377603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pic>
        <p:nvPicPr>
          <p:cNvPr id="13" name="Picture 12" descr="Kaspersky_RGB_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3536" y="6348579"/>
            <a:ext cx="1561894" cy="501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mai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26372"/>
            <a:ext cx="9144000" cy="53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7" y="274638"/>
            <a:ext cx="8353425" cy="346050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9" name="Picture 8" descr="Kaspersky_RGB_NE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0371" y="6348579"/>
            <a:ext cx="1561894" cy="50159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95287" y="620713"/>
            <a:ext cx="8353425" cy="288007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3254" y="6426985"/>
            <a:ext cx="2725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6483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r>
              <a:rPr lang="en-US" dirty="0" smtClean="0"/>
              <a:t> 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main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326372"/>
            <a:ext cx="9144000" cy="53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Kaspersky_RGB_NE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0371" y="6348579"/>
            <a:ext cx="1561894" cy="501592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5288" y="1125538"/>
            <a:ext cx="4105275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3438" y="1125538"/>
            <a:ext cx="4105275" cy="5040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|  </a:t>
            </a:r>
            <a:fld id="{62CAE554-F7CE-4123-AF1C-F922F3FBA796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3254" y="6426985"/>
            <a:ext cx="2725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6483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95287" y="274638"/>
            <a:ext cx="8353425" cy="346050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95287" y="620713"/>
            <a:ext cx="8353425" cy="288007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main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01" y="274638"/>
            <a:ext cx="8355311" cy="850900"/>
          </a:xfrm>
          <a:effectLst/>
        </p:spPr>
        <p:txBody>
          <a:bodyPr anchor="t"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125539"/>
            <a:ext cx="4102100" cy="5032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5539"/>
            <a:ext cx="4103688" cy="5032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5288" y="1628800"/>
            <a:ext cx="4105275" cy="4537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37679" y="1628800"/>
            <a:ext cx="4105275" cy="4537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326372"/>
            <a:ext cx="9144000" cy="53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Kaspersky_RGB_NE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0371" y="6348579"/>
            <a:ext cx="1561894" cy="501592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|  </a:t>
            </a:r>
            <a:fld id="{6582497F-25E2-4202-9D3A-AE5A02016ECC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933254" y="6426985"/>
            <a:ext cx="2725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6483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r>
              <a:rPr lang="en-US" dirty="0" smtClean="0"/>
              <a:t> 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main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_gradi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1619670" y="6165305"/>
            <a:ext cx="7524330" cy="69269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425600 h 1425600"/>
              <a:gd name="connsiteX4" fmla="*/ 0 w 914400"/>
              <a:gd name="connsiteY4" fmla="*/ 1425600 h 1425600"/>
              <a:gd name="connsiteX0" fmla="*/ 0 w 914400"/>
              <a:gd name="connsiteY0" fmla="*/ 1425600 h 1425600"/>
              <a:gd name="connsiteX1" fmla="*/ 914400 w 914400"/>
              <a:gd name="connsiteY1" fmla="*/ 0 h 1425600"/>
              <a:gd name="connsiteX2" fmla="*/ 914400 w 914400"/>
              <a:gd name="connsiteY2" fmla="*/ 1425600 h 1425600"/>
              <a:gd name="connsiteX3" fmla="*/ 0 w 914400"/>
              <a:gd name="connsiteY3" fmla="*/ 1425600 h 1425600"/>
              <a:gd name="connsiteX0" fmla="*/ 0 w 914400"/>
              <a:gd name="connsiteY0" fmla="*/ 179550 h 179550"/>
              <a:gd name="connsiteX1" fmla="*/ 914400 w 914400"/>
              <a:gd name="connsiteY1" fmla="*/ 0 h 179550"/>
              <a:gd name="connsiteX2" fmla="*/ 914400 w 914400"/>
              <a:gd name="connsiteY2" fmla="*/ 179550 h 179550"/>
              <a:gd name="connsiteX3" fmla="*/ 0 w 914400"/>
              <a:gd name="connsiteY3" fmla="*/ 179550 h 179550"/>
              <a:gd name="connsiteX0" fmla="*/ 0 w 914400"/>
              <a:gd name="connsiteY0" fmla="*/ 307349 h 307349"/>
              <a:gd name="connsiteX1" fmla="*/ 914400 w 914400"/>
              <a:gd name="connsiteY1" fmla="*/ 0 h 307349"/>
              <a:gd name="connsiteX2" fmla="*/ 914400 w 914400"/>
              <a:gd name="connsiteY2" fmla="*/ 307349 h 307349"/>
              <a:gd name="connsiteX3" fmla="*/ 0 w 914400"/>
              <a:gd name="connsiteY3" fmla="*/ 307349 h 307349"/>
              <a:gd name="connsiteX0" fmla="*/ 0 w 594015"/>
              <a:gd name="connsiteY0" fmla="*/ 307349 h 307349"/>
              <a:gd name="connsiteX1" fmla="*/ 594015 w 594015"/>
              <a:gd name="connsiteY1" fmla="*/ 0 h 307349"/>
              <a:gd name="connsiteX2" fmla="*/ 594015 w 594015"/>
              <a:gd name="connsiteY2" fmla="*/ 307349 h 307349"/>
              <a:gd name="connsiteX3" fmla="*/ 0 w 594015"/>
              <a:gd name="connsiteY3" fmla="*/ 307349 h 307349"/>
              <a:gd name="connsiteX0" fmla="*/ 0 w 752433"/>
              <a:gd name="connsiteY0" fmla="*/ 307349 h 307349"/>
              <a:gd name="connsiteX1" fmla="*/ 752433 w 752433"/>
              <a:gd name="connsiteY1" fmla="*/ 0 h 307349"/>
              <a:gd name="connsiteX2" fmla="*/ 752433 w 752433"/>
              <a:gd name="connsiteY2" fmla="*/ 307349 h 307349"/>
              <a:gd name="connsiteX3" fmla="*/ 0 w 752433"/>
              <a:gd name="connsiteY3" fmla="*/ 307349 h 30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33" h="307349">
                <a:moveTo>
                  <a:pt x="0" y="307349"/>
                </a:moveTo>
                <a:lnTo>
                  <a:pt x="752433" y="0"/>
                </a:lnTo>
                <a:lnTo>
                  <a:pt x="752433" y="307349"/>
                </a:lnTo>
                <a:lnTo>
                  <a:pt x="0" y="307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96056" y="5595027"/>
            <a:ext cx="8280400" cy="432271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485" y="3031274"/>
            <a:ext cx="8372227" cy="532631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5" y="3506755"/>
            <a:ext cx="8353177" cy="1273696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95288" y="1628800"/>
            <a:ext cx="3528640" cy="769441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Thank</a:t>
            </a:r>
            <a:r>
              <a:rPr lang="en-US" sz="4400" b="1" baseline="0" dirty="0" smtClean="0">
                <a:solidFill>
                  <a:schemeClr val="bg1"/>
                </a:solidFill>
              </a:rPr>
              <a:t> You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Kaspersky_RGB_PO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38485" y="6342399"/>
            <a:ext cx="1605516" cy="515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persky alternativ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96056" y="5592764"/>
            <a:ext cx="8280400" cy="1000284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485" y="3016076"/>
            <a:ext cx="8372227" cy="532631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5" y="3491557"/>
            <a:ext cx="8353177" cy="1273696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8" name="Freeform 7"/>
          <p:cNvSpPr/>
          <p:nvPr userDrawn="1"/>
        </p:nvSpPr>
        <p:spPr>
          <a:xfrm>
            <a:off x="0" y="0"/>
            <a:ext cx="9144000" cy="2060848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0" y="91440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562950"/>
                </a:lnTo>
                <a:lnTo>
                  <a:pt x="0" y="914400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8246" y="522178"/>
            <a:ext cx="5083092" cy="137072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401" y="274638"/>
            <a:ext cx="8355311" cy="346050"/>
          </a:xfrm>
          <a:prstGeom prst="rect">
            <a:avLst/>
          </a:prstGeom>
          <a:effectLst/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| </a:t>
            </a:r>
            <a:fld id="{FC85967B-4FB4-47C5-AB4B-EC000379EB23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0858" y="6426985"/>
            <a:ext cx="27363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5043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5287" y="1125538"/>
            <a:ext cx="8353425" cy="5040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6D55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8" r:id="rId3"/>
    <p:sldLayoutId id="2147483652" r:id="rId4"/>
    <p:sldLayoutId id="2147483680" r:id="rId5"/>
    <p:sldLayoutId id="2147483654" r:id="rId6"/>
    <p:sldLayoutId id="2147483655" r:id="rId7"/>
    <p:sldLayoutId id="2147483665" r:id="rId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0" lang="ru-RU" sz="2200" b="1" i="0" u="none" strike="noStrike" kern="1200" cap="none" spc="0" normalizeH="0" baseline="0" noProof="0" dirty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900"/>
        </a:spcAft>
        <a:buClr>
          <a:schemeClr val="tx2"/>
        </a:buClr>
        <a:buFont typeface="Arial" pitchFamily="34" charset="0"/>
        <a:buNone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06D55"/>
        </a:buClr>
        <a:buSzTx/>
        <a:buFontTx/>
        <a:buBlip>
          <a:blip r:embed="rId10"/>
        </a:buBlip>
        <a:tabLst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spcBef>
          <a:spcPts val="0"/>
        </a:spcBef>
        <a:spcAft>
          <a:spcPts val="300"/>
        </a:spcAft>
        <a:buClr>
          <a:srgbClr val="D52B1E"/>
        </a:buClr>
        <a:buFont typeface="Arial" pitchFamily="34" charset="0"/>
        <a:buChar char="•"/>
        <a:defRPr kumimoji="0" lang="en-US" sz="1600" b="0" i="0" u="none" strike="noStrike" kern="1200" cap="none" spc="0" normalizeH="0" baseline="0" noProof="0" dirty="0" smtClean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n-US" sz="1400" b="0" i="0" u="none" strike="noStrike" kern="1200" cap="none" spc="0" normalizeH="0" baseline="0" noProof="0" dirty="0" smtClean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4pPr>
      <a:lvl5pPr marL="712788" indent="-169863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400" b="0" i="0" u="none" strike="noStrike" kern="1200" cap="none" spc="0" normalizeH="0" baseline="0" noProof="0" dirty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401" y="274638"/>
            <a:ext cx="8355311" cy="346050"/>
          </a:xfrm>
          <a:prstGeom prst="rect">
            <a:avLst/>
          </a:prstGeom>
          <a:effectLst/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| </a:t>
            </a:r>
            <a:fld id="{5D4AE6EB-B516-4B0D-B676-2E4753C086CB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0858" y="6426985"/>
            <a:ext cx="27363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5043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5287" y="1125538"/>
            <a:ext cx="8353425" cy="5040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6D55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0" lang="ru-RU" sz="2200" b="1" i="0" u="none" strike="noStrike" kern="1200" cap="none" spc="0" normalizeH="0" baseline="0" noProof="0" dirty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900"/>
        </a:spcAft>
        <a:buClr>
          <a:schemeClr val="tx2"/>
        </a:buClr>
        <a:buFont typeface="Arial" pitchFamily="34" charset="0"/>
        <a:buNone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06D55"/>
        </a:buClr>
        <a:buSzTx/>
        <a:buFontTx/>
        <a:buBlip>
          <a:blip r:embed="rId7"/>
        </a:buBlip>
        <a:tabLst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spcBef>
          <a:spcPts val="0"/>
        </a:spcBef>
        <a:spcAft>
          <a:spcPts val="300"/>
        </a:spcAft>
        <a:buClr>
          <a:srgbClr val="D52B1E"/>
        </a:buClr>
        <a:buFont typeface="Arial" pitchFamily="34" charset="0"/>
        <a:buChar char="•"/>
        <a:defRPr kumimoji="0" lang="en-US" sz="1600" b="0" i="0" u="none" strike="noStrike" kern="1200" cap="none" spc="0" normalizeH="0" baseline="0" noProof="0" dirty="0" smtClean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n-US" sz="1400" b="0" i="0" u="none" strike="noStrike" kern="1200" cap="none" spc="0" normalizeH="0" baseline="0" noProof="0" dirty="0" smtClean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4pPr>
      <a:lvl5pPr marL="712788" indent="-169863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400" b="0" i="0" u="none" strike="noStrike" kern="1200" cap="none" spc="0" normalizeH="0" baseline="0" noProof="0" dirty="0">
          <a:ln>
            <a:noFill/>
          </a:ln>
          <a:solidFill>
            <a:srgbClr val="404040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8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30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31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err="1" smtClean="0"/>
              <a:t>Лафицки</a:t>
            </a:r>
            <a:r>
              <a:rPr lang="ru-RU" dirty="0" err="1" smtClean="0"/>
              <a:t>й</a:t>
            </a:r>
            <a:r>
              <a:rPr lang="ru-RU" dirty="0" smtClean="0"/>
              <a:t> Алексей</a:t>
            </a:r>
            <a:endParaRPr lang="en-US" dirty="0" smtClean="0"/>
          </a:p>
          <a:p>
            <a:r>
              <a:rPr lang="en-US" dirty="0" smtClean="0"/>
              <a:t>Alexey.Lafitsky@kaspersky.com</a:t>
            </a:r>
            <a:endParaRPr lang="ru-RU" dirty="0" smtClean="0"/>
          </a:p>
          <a:p>
            <a:r>
              <a:rPr lang="ru-RU" dirty="0" smtClean="0"/>
              <a:t>Инженер предпродажной поддержки</a:t>
            </a:r>
            <a:r>
              <a:rPr lang="en-US" dirty="0" smtClean="0"/>
              <a:t> </a:t>
            </a:r>
            <a:r>
              <a:rPr lang="en-US" dirty="0" err="1" smtClean="0"/>
              <a:t>Kaspersky</a:t>
            </a:r>
            <a:r>
              <a:rPr lang="en-US" dirty="0" smtClean="0"/>
              <a:t> Lab, EEMEA</a:t>
            </a:r>
            <a:endParaRPr lang="ru-RU" dirty="0" smtClean="0"/>
          </a:p>
          <a:p>
            <a:endParaRPr lang="en-US" dirty="0" smtClean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Новые продукты Лаборатории Касперского - </a:t>
            </a:r>
            <a:r>
              <a:rPr lang="ru-RU" dirty="0" err="1" smtClean="0"/>
              <a:t>Messaging</a:t>
            </a:r>
            <a:r>
              <a:rPr lang="ru-RU" dirty="0" smtClean="0"/>
              <a:t> &amp; </a:t>
            </a:r>
            <a:r>
              <a:rPr lang="ru-RU" dirty="0" err="1" smtClean="0"/>
              <a:t>Web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Kaspersky</a:t>
            </a:r>
            <a:r>
              <a:rPr lang="en-US" b="0" dirty="0" smtClean="0">
                <a:solidFill>
                  <a:schemeClr val="tx1"/>
                </a:solidFill>
              </a:rPr>
              <a:t> Anti-Virus 8.0 for Microsoft ISA Server / TMG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10</a:t>
            </a:fld>
            <a:r>
              <a:rPr lang="en-US" smtClean="0"/>
              <a:t>  |</a:t>
            </a:r>
            <a:endParaRPr lang="en-US" dirty="0"/>
          </a:p>
        </p:txBody>
      </p:sp>
      <p:pic>
        <p:nvPicPr>
          <p:cNvPr id="8" name="Picture 7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03" y="5380416"/>
            <a:ext cx="855536" cy="660083"/>
          </a:xfrm>
          <a:prstGeom prst="rect">
            <a:avLst/>
          </a:prstGeom>
        </p:spPr>
      </p:pic>
      <p:pic>
        <p:nvPicPr>
          <p:cNvPr id="9" name="Picture 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579" y="5380416"/>
            <a:ext cx="855536" cy="660083"/>
          </a:xfrm>
          <a:prstGeom prst="rect">
            <a:avLst/>
          </a:prstGeom>
        </p:spPr>
      </p:pic>
      <p:pic>
        <p:nvPicPr>
          <p:cNvPr id="10" name="Picture 9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2855" y="5380416"/>
            <a:ext cx="855536" cy="660083"/>
          </a:xfrm>
          <a:prstGeom prst="rect">
            <a:avLst/>
          </a:prstGeom>
        </p:spPr>
      </p:pic>
      <p:pic>
        <p:nvPicPr>
          <p:cNvPr id="11" name="Picture 10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9131" y="5380416"/>
            <a:ext cx="855536" cy="660083"/>
          </a:xfrm>
          <a:prstGeom prst="rect">
            <a:avLst/>
          </a:prstGeom>
        </p:spPr>
      </p:pic>
      <p:pic>
        <p:nvPicPr>
          <p:cNvPr id="12" name="Picture 11" descr="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5407" y="5380416"/>
            <a:ext cx="855536" cy="660083"/>
          </a:xfrm>
          <a:prstGeom prst="rect">
            <a:avLst/>
          </a:prstGeom>
        </p:spPr>
      </p:pic>
      <p:pic>
        <p:nvPicPr>
          <p:cNvPr id="13" name="Picture 12" descr="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1683" y="5380416"/>
            <a:ext cx="855536" cy="660083"/>
          </a:xfrm>
          <a:prstGeom prst="rect">
            <a:avLst/>
          </a:prstGeom>
        </p:spPr>
      </p:pic>
      <p:pic>
        <p:nvPicPr>
          <p:cNvPr id="14" name="Picture 13" descr="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7959" y="5380416"/>
            <a:ext cx="855536" cy="660083"/>
          </a:xfrm>
          <a:prstGeom prst="rect">
            <a:avLst/>
          </a:prstGeom>
        </p:spPr>
      </p:pic>
      <p:pic>
        <p:nvPicPr>
          <p:cNvPr id="15" name="Picture 14" descr="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4235" y="5380416"/>
            <a:ext cx="663512" cy="248603"/>
          </a:xfrm>
          <a:prstGeom prst="rect">
            <a:avLst/>
          </a:prstGeom>
        </p:spPr>
      </p:pic>
      <p:pic>
        <p:nvPicPr>
          <p:cNvPr id="16" name="Picture 15" descr="10-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8483" y="5380416"/>
            <a:ext cx="855536" cy="6600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97239" y="5237540"/>
            <a:ext cx="2786082" cy="9286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5009" y="5237540"/>
            <a:ext cx="5000660" cy="9286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58587" y="5241198"/>
            <a:ext cx="1000132" cy="928694"/>
          </a:xfrm>
          <a:prstGeom prst="rect">
            <a:avLst/>
          </a:prstGeom>
          <a:noFill/>
          <a:ln w="38100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17" descr="7.png"/>
          <p:cNvPicPr>
            <a:picLocks noGrp="1" noChangeAspect="1"/>
          </p:cNvPicPr>
          <p:nvPr>
            <p:ph idx="4294967295"/>
          </p:nvPr>
        </p:nvPicPr>
        <p:blipFill>
          <a:blip r:embed="rId11" cstate="print"/>
          <a:stretch>
            <a:fillRect/>
          </a:stretch>
        </p:blipFill>
        <p:spPr>
          <a:xfrm>
            <a:off x="2771800" y="1772816"/>
            <a:ext cx="3564731" cy="275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Kaspersky</a:t>
            </a:r>
            <a:r>
              <a:rPr lang="en-US" b="0" dirty="0" smtClean="0">
                <a:solidFill>
                  <a:schemeClr val="tx1"/>
                </a:solidFill>
              </a:rPr>
              <a:t> Anti-Virus 8.0 for Microsoft ISA Server / TMG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11</a:t>
            </a:fld>
            <a:r>
              <a:rPr lang="en-US" smtClean="0"/>
              <a:t>  |</a:t>
            </a:r>
            <a:endParaRPr lang="en-US" dirty="0"/>
          </a:p>
        </p:txBody>
      </p:sp>
      <p:pic>
        <p:nvPicPr>
          <p:cNvPr id="8" name="Picture 7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03" y="5380416"/>
            <a:ext cx="855536" cy="660083"/>
          </a:xfrm>
          <a:prstGeom prst="rect">
            <a:avLst/>
          </a:prstGeom>
        </p:spPr>
      </p:pic>
      <p:pic>
        <p:nvPicPr>
          <p:cNvPr id="9" name="Picture 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579" y="5380416"/>
            <a:ext cx="855536" cy="660083"/>
          </a:xfrm>
          <a:prstGeom prst="rect">
            <a:avLst/>
          </a:prstGeom>
        </p:spPr>
      </p:pic>
      <p:pic>
        <p:nvPicPr>
          <p:cNvPr id="10" name="Picture 9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2855" y="5380416"/>
            <a:ext cx="855536" cy="660083"/>
          </a:xfrm>
          <a:prstGeom prst="rect">
            <a:avLst/>
          </a:prstGeom>
        </p:spPr>
      </p:pic>
      <p:pic>
        <p:nvPicPr>
          <p:cNvPr id="11" name="Picture 10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9131" y="5380416"/>
            <a:ext cx="855536" cy="660083"/>
          </a:xfrm>
          <a:prstGeom prst="rect">
            <a:avLst/>
          </a:prstGeom>
        </p:spPr>
      </p:pic>
      <p:pic>
        <p:nvPicPr>
          <p:cNvPr id="12" name="Picture 11" descr="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5407" y="5380416"/>
            <a:ext cx="855536" cy="660083"/>
          </a:xfrm>
          <a:prstGeom prst="rect">
            <a:avLst/>
          </a:prstGeom>
        </p:spPr>
      </p:pic>
      <p:pic>
        <p:nvPicPr>
          <p:cNvPr id="13" name="Picture 12" descr="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1683" y="5380416"/>
            <a:ext cx="855536" cy="660083"/>
          </a:xfrm>
          <a:prstGeom prst="rect">
            <a:avLst/>
          </a:prstGeom>
        </p:spPr>
      </p:pic>
      <p:pic>
        <p:nvPicPr>
          <p:cNvPr id="14" name="Picture 13" descr="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7959" y="5380416"/>
            <a:ext cx="855536" cy="660083"/>
          </a:xfrm>
          <a:prstGeom prst="rect">
            <a:avLst/>
          </a:prstGeom>
        </p:spPr>
      </p:pic>
      <p:pic>
        <p:nvPicPr>
          <p:cNvPr id="15" name="Picture 14" descr="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4235" y="5380416"/>
            <a:ext cx="663512" cy="248603"/>
          </a:xfrm>
          <a:prstGeom prst="rect">
            <a:avLst/>
          </a:prstGeom>
        </p:spPr>
      </p:pic>
      <p:pic>
        <p:nvPicPr>
          <p:cNvPr id="16" name="Picture 15" descr="10-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8483" y="5380416"/>
            <a:ext cx="855536" cy="6600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125933" y="5237540"/>
            <a:ext cx="1857388" cy="9286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5009" y="5237540"/>
            <a:ext cx="6000792" cy="9286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61660" y="5232233"/>
            <a:ext cx="1000132" cy="928694"/>
          </a:xfrm>
          <a:prstGeom prst="rect">
            <a:avLst/>
          </a:prstGeom>
          <a:noFill/>
          <a:ln w="38100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28" descr="8.png"/>
          <p:cNvPicPr>
            <a:picLocks noGrp="1" noChangeAspect="1"/>
          </p:cNvPicPr>
          <p:nvPr>
            <p:ph idx="4294967295"/>
          </p:nvPr>
        </p:nvPicPr>
        <p:blipFill>
          <a:blip r:embed="rId11" cstate="print"/>
          <a:stretch>
            <a:fillRect/>
          </a:stretch>
        </p:blipFill>
        <p:spPr>
          <a:xfrm>
            <a:off x="2771800" y="1772816"/>
            <a:ext cx="3564731" cy="2750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Kaspersky</a:t>
            </a:r>
            <a:r>
              <a:rPr lang="en-US" b="0" dirty="0" smtClean="0">
                <a:solidFill>
                  <a:schemeClr val="tx1"/>
                </a:solidFill>
              </a:rPr>
              <a:t> Anti-Virus 8.0 for Microsoft ISA Server / TMG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12</a:t>
            </a:fld>
            <a:r>
              <a:rPr lang="en-US" smtClean="0"/>
              <a:t>  |</a:t>
            </a:r>
            <a:endParaRPr lang="en-US" dirty="0"/>
          </a:p>
        </p:txBody>
      </p:sp>
      <p:pic>
        <p:nvPicPr>
          <p:cNvPr id="8" name="Picture 7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301" y="5264922"/>
            <a:ext cx="855536" cy="660083"/>
          </a:xfrm>
          <a:prstGeom prst="rect">
            <a:avLst/>
          </a:prstGeom>
        </p:spPr>
      </p:pic>
      <p:pic>
        <p:nvPicPr>
          <p:cNvPr id="9" name="Picture 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8577" y="5264922"/>
            <a:ext cx="855536" cy="660083"/>
          </a:xfrm>
          <a:prstGeom prst="rect">
            <a:avLst/>
          </a:prstGeom>
        </p:spPr>
      </p:pic>
      <p:pic>
        <p:nvPicPr>
          <p:cNvPr id="10" name="Picture 9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4853" y="5264922"/>
            <a:ext cx="855536" cy="660083"/>
          </a:xfrm>
          <a:prstGeom prst="rect">
            <a:avLst/>
          </a:prstGeom>
        </p:spPr>
      </p:pic>
      <p:pic>
        <p:nvPicPr>
          <p:cNvPr id="11" name="Picture 10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1129" y="5264922"/>
            <a:ext cx="855536" cy="660083"/>
          </a:xfrm>
          <a:prstGeom prst="rect">
            <a:avLst/>
          </a:prstGeom>
        </p:spPr>
      </p:pic>
      <p:pic>
        <p:nvPicPr>
          <p:cNvPr id="12" name="Picture 11" descr="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7405" y="5264922"/>
            <a:ext cx="855536" cy="660083"/>
          </a:xfrm>
          <a:prstGeom prst="rect">
            <a:avLst/>
          </a:prstGeom>
        </p:spPr>
      </p:pic>
      <p:pic>
        <p:nvPicPr>
          <p:cNvPr id="13" name="Picture 12" descr="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3681" y="5264922"/>
            <a:ext cx="855536" cy="660083"/>
          </a:xfrm>
          <a:prstGeom prst="rect">
            <a:avLst/>
          </a:prstGeom>
        </p:spPr>
      </p:pic>
      <p:pic>
        <p:nvPicPr>
          <p:cNvPr id="14" name="Picture 13" descr="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59957" y="5264922"/>
            <a:ext cx="855536" cy="660083"/>
          </a:xfrm>
          <a:prstGeom prst="rect">
            <a:avLst/>
          </a:prstGeom>
        </p:spPr>
      </p:pic>
      <p:pic>
        <p:nvPicPr>
          <p:cNvPr id="15" name="Picture 14" descr="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66233" y="5264922"/>
            <a:ext cx="663512" cy="248603"/>
          </a:xfrm>
          <a:prstGeom prst="rect">
            <a:avLst/>
          </a:prstGeom>
        </p:spPr>
      </p:pic>
      <p:pic>
        <p:nvPicPr>
          <p:cNvPr id="16" name="Picture 15" descr="10-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80481" y="5264922"/>
            <a:ext cx="855536" cy="6600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015187" y="5122046"/>
            <a:ext cx="1000132" cy="9286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7007" y="5122046"/>
            <a:ext cx="7000924" cy="9286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85928" y="5125704"/>
            <a:ext cx="820574" cy="928694"/>
          </a:xfrm>
          <a:prstGeom prst="rect">
            <a:avLst/>
          </a:prstGeom>
          <a:noFill/>
          <a:ln w="38100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32" descr="9.png"/>
          <p:cNvPicPr>
            <a:picLocks noGrp="1" noChangeAspect="1"/>
          </p:cNvPicPr>
          <p:nvPr>
            <p:ph idx="4294967295"/>
          </p:nvPr>
        </p:nvPicPr>
        <p:blipFill>
          <a:blip r:embed="rId11" cstate="print"/>
          <a:stretch>
            <a:fillRect/>
          </a:stretch>
        </p:blipFill>
        <p:spPr>
          <a:xfrm>
            <a:off x="3203848" y="2492896"/>
            <a:ext cx="2764631" cy="1007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>
              <a:spcAft>
                <a:spcPts val="0"/>
              </a:spcAft>
              <a:buClrTx/>
              <a:defRPr/>
            </a:pPr>
            <a:r>
              <a:rPr lang="en-US" b="0" dirty="0" err="1" smtClean="0">
                <a:solidFill>
                  <a:schemeClr val="tx1"/>
                </a:solidFill>
              </a:rPr>
              <a:t>Kaspersky</a:t>
            </a:r>
            <a:r>
              <a:rPr lang="en-US" b="0" dirty="0" smtClean="0">
                <a:solidFill>
                  <a:schemeClr val="tx1"/>
                </a:solidFill>
              </a:rPr>
              <a:t> Anti-Virus 8.0 for Microsoft ISA Server / TMG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13</a:t>
            </a:fld>
            <a:r>
              <a:rPr lang="en-US" smtClean="0"/>
              <a:t>  |</a:t>
            </a:r>
            <a:endParaRPr lang="en-US" dirty="0"/>
          </a:p>
        </p:txBody>
      </p:sp>
      <p:pic>
        <p:nvPicPr>
          <p:cNvPr id="8" name="Picture 7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94" y="5524432"/>
            <a:ext cx="855536" cy="660083"/>
          </a:xfrm>
          <a:prstGeom prst="rect">
            <a:avLst/>
          </a:prstGeom>
        </p:spPr>
      </p:pic>
      <p:pic>
        <p:nvPicPr>
          <p:cNvPr id="9" name="Picture 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70" y="5524432"/>
            <a:ext cx="855536" cy="660083"/>
          </a:xfrm>
          <a:prstGeom prst="rect">
            <a:avLst/>
          </a:prstGeom>
        </p:spPr>
      </p:pic>
      <p:pic>
        <p:nvPicPr>
          <p:cNvPr id="10" name="Picture 9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7846" y="5524432"/>
            <a:ext cx="855536" cy="660083"/>
          </a:xfrm>
          <a:prstGeom prst="rect">
            <a:avLst/>
          </a:prstGeom>
        </p:spPr>
      </p:pic>
      <p:pic>
        <p:nvPicPr>
          <p:cNvPr id="11" name="Picture 10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4122" y="5524432"/>
            <a:ext cx="855536" cy="660083"/>
          </a:xfrm>
          <a:prstGeom prst="rect">
            <a:avLst/>
          </a:prstGeom>
        </p:spPr>
      </p:pic>
      <p:pic>
        <p:nvPicPr>
          <p:cNvPr id="12" name="Picture 11" descr="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90398" y="5524432"/>
            <a:ext cx="855536" cy="660083"/>
          </a:xfrm>
          <a:prstGeom prst="rect">
            <a:avLst/>
          </a:prstGeom>
        </p:spPr>
      </p:pic>
      <p:pic>
        <p:nvPicPr>
          <p:cNvPr id="13" name="Picture 12" descr="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96674" y="5524432"/>
            <a:ext cx="855536" cy="660083"/>
          </a:xfrm>
          <a:prstGeom prst="rect">
            <a:avLst/>
          </a:prstGeom>
        </p:spPr>
      </p:pic>
      <p:pic>
        <p:nvPicPr>
          <p:cNvPr id="14" name="Picture 13" descr="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02950" y="5524432"/>
            <a:ext cx="855536" cy="660083"/>
          </a:xfrm>
          <a:prstGeom prst="rect">
            <a:avLst/>
          </a:prstGeom>
        </p:spPr>
      </p:pic>
      <p:pic>
        <p:nvPicPr>
          <p:cNvPr id="15" name="Picture 14" descr="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09226" y="5524432"/>
            <a:ext cx="663512" cy="248603"/>
          </a:xfrm>
          <a:prstGeom prst="rect">
            <a:avLst/>
          </a:prstGeom>
        </p:spPr>
      </p:pic>
      <p:pic>
        <p:nvPicPr>
          <p:cNvPr id="16" name="Picture 15" descr="10-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23474" y="5524432"/>
            <a:ext cx="855536" cy="6600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5381556"/>
            <a:ext cx="7786742" cy="9286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58180" y="5376249"/>
            <a:ext cx="1000132" cy="928694"/>
          </a:xfrm>
          <a:prstGeom prst="rect">
            <a:avLst/>
          </a:prstGeom>
          <a:noFill/>
          <a:ln w="38100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32" descr="10-1.png"/>
          <p:cNvPicPr>
            <a:picLocks noGrp="1" noChangeAspect="1"/>
          </p:cNvPicPr>
          <p:nvPr>
            <p:ph idx="4294967295"/>
          </p:nvPr>
        </p:nvPicPr>
        <p:blipFill>
          <a:blip r:embed="rId11" cstate="print"/>
          <a:stretch>
            <a:fillRect/>
          </a:stretch>
        </p:blipFill>
        <p:spPr>
          <a:xfrm>
            <a:off x="2646791" y="1916832"/>
            <a:ext cx="3564731" cy="275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14</a:t>
            </a:fld>
            <a:r>
              <a:rPr lang="en-US" smtClean="0"/>
              <a:t>  |</a:t>
            </a:r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79512" y="116632"/>
            <a:ext cx="8715375" cy="1008063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установки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4294967295"/>
          </p:nvPr>
        </p:nvSpPr>
        <p:spPr>
          <a:xfrm>
            <a:off x="107504" y="1340768"/>
            <a:ext cx="8715436" cy="4668838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/>
              <a:t>В конфигурации</a:t>
            </a:r>
            <a:r>
              <a:rPr lang="en-US" sz="2400" dirty="0" smtClean="0"/>
              <a:t> Microsoft ISA Server / TMG:</a:t>
            </a:r>
          </a:p>
          <a:p>
            <a:pPr lvl="1">
              <a:spcBef>
                <a:spcPts val="1800"/>
              </a:spcBef>
            </a:pPr>
            <a:r>
              <a:rPr lang="ru-RU" sz="2400" dirty="0" smtClean="0"/>
              <a:t>Новые фильтры</a:t>
            </a:r>
            <a:r>
              <a:rPr lang="en-US" sz="2400" dirty="0" smtClean="0"/>
              <a:t>: </a:t>
            </a:r>
          </a:p>
          <a:p>
            <a:pPr lvl="2"/>
            <a:r>
              <a:rPr lang="en-US" sz="2400" dirty="0" smtClean="0"/>
              <a:t>FTP</a:t>
            </a:r>
            <a:r>
              <a:rPr lang="ru-RU" sz="2400" dirty="0" smtClean="0"/>
              <a:t>-фильтр Антивируса Касперского</a:t>
            </a:r>
            <a:endParaRPr lang="en-US" sz="2400" dirty="0" smtClean="0"/>
          </a:p>
          <a:p>
            <a:pPr lvl="2"/>
            <a:r>
              <a:rPr lang="en-US" sz="2400" dirty="0" smtClean="0"/>
              <a:t>POP3</a:t>
            </a:r>
            <a:r>
              <a:rPr lang="ru-RU" sz="2400" dirty="0" smtClean="0"/>
              <a:t>-фильтр Антивируса Касперского</a:t>
            </a:r>
            <a:endParaRPr lang="en-US" sz="2400" dirty="0" smtClean="0"/>
          </a:p>
          <a:p>
            <a:pPr lvl="2"/>
            <a:r>
              <a:rPr lang="en-US" sz="2400" dirty="0" smtClean="0"/>
              <a:t>SMTP</a:t>
            </a:r>
            <a:r>
              <a:rPr lang="ru-RU" sz="2400" dirty="0" smtClean="0"/>
              <a:t>-фильтр Антивируса Касперского</a:t>
            </a:r>
            <a:endParaRPr lang="en-US" sz="2400" dirty="0" smtClean="0"/>
          </a:p>
          <a:p>
            <a:pPr lvl="2"/>
            <a:r>
              <a:rPr lang="en-US" sz="2400" dirty="0" smtClean="0"/>
              <a:t>HTTP</a:t>
            </a:r>
            <a:r>
              <a:rPr lang="ru-RU" sz="2400" dirty="0" smtClean="0"/>
              <a:t>-фильтр Антивируса Касперского</a:t>
            </a:r>
            <a:endParaRPr lang="en-US" sz="2400" dirty="0" smtClean="0"/>
          </a:p>
          <a:p>
            <a:pPr lvl="1">
              <a:spcBef>
                <a:spcPts val="1800"/>
              </a:spcBef>
            </a:pPr>
            <a:r>
              <a:rPr lang="ru-RU" sz="2400" dirty="0" smtClean="0"/>
              <a:t>Новые шаблоны уведомлений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71438" y="620688"/>
            <a:ext cx="9072562" cy="1889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Kaspersky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Anti-Virus 8.0 for Microsoft ISA Server / TMG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58280" y="6572272"/>
            <a:ext cx="142876" cy="142876"/>
          </a:xfrm>
          <a:prstGeom prst="ellips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15</a:t>
            </a:fld>
            <a:r>
              <a:rPr lang="en-US" smtClean="0"/>
              <a:t>  |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5375" cy="1008063"/>
          </a:xfrm>
        </p:spPr>
        <p:txBody>
          <a:bodyPr/>
          <a:lstStyle/>
          <a:p>
            <a:r>
              <a:rPr lang="ru-RU" dirty="0" smtClean="0"/>
              <a:t>Общие параметры</a:t>
            </a:r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0" y="476672"/>
            <a:ext cx="9072562" cy="1889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Kaspersky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Anti-Virus 8.0 for Microsoft ISA Server / TMG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Content Placeholder 12" descr="3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78378" y="1628800"/>
            <a:ext cx="6644369" cy="4474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Параметры проверки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Kaspersky</a:t>
            </a:r>
            <a:r>
              <a:rPr lang="en-US" b="0" dirty="0" smtClean="0">
                <a:solidFill>
                  <a:schemeClr val="tx1"/>
                </a:solidFill>
              </a:rPr>
              <a:t> Anti-Virus 8.0 for Microsoft ISA Server / TMG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16</a:t>
            </a:fld>
            <a:r>
              <a:rPr lang="en-US" smtClean="0"/>
              <a:t>  |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 rot="1816910">
            <a:off x="5183151" y="1274431"/>
            <a:ext cx="3564682" cy="2535856"/>
          </a:xfrm>
          <a:prstGeom prst="cloud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D:\Graphics\! My Illustrations\Network\workst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1430" y="1620250"/>
            <a:ext cx="822401" cy="809618"/>
          </a:xfrm>
          <a:prstGeom prst="rect">
            <a:avLst/>
          </a:prstGeom>
          <a:noFill/>
        </p:spPr>
      </p:pic>
      <p:pic>
        <p:nvPicPr>
          <p:cNvPr id="10" name="Picture 9" descr="D:\Graphics\! My Illustrations\Network\workst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0124" y="1763126"/>
            <a:ext cx="822401" cy="809618"/>
          </a:xfrm>
          <a:prstGeom prst="rect">
            <a:avLst/>
          </a:prstGeom>
          <a:noFill/>
        </p:spPr>
      </p:pic>
      <p:pic>
        <p:nvPicPr>
          <p:cNvPr id="11" name="Picture 9" descr="D:\Graphics\! My Illustrations\Network\workst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4372" y="2477506"/>
            <a:ext cx="822401" cy="809618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flipV="1">
            <a:off x="4072604" y="2691820"/>
            <a:ext cx="1857388" cy="1000132"/>
          </a:xfrm>
          <a:prstGeom prst="line">
            <a:avLst/>
          </a:prstGeom>
          <a:ln w="63500" cap="rnd"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headEnd type="oval" w="sm" len="sm"/>
            <a:tailEnd type="oval" w="sm" len="sm"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D:\Graphics\! My Illustrations\Network\firew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662" y="2647065"/>
            <a:ext cx="1571636" cy="2045019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flipV="1">
            <a:off x="1786588" y="3691952"/>
            <a:ext cx="2286016" cy="1214446"/>
          </a:xfrm>
          <a:prstGeom prst="line">
            <a:avLst/>
          </a:prstGeom>
          <a:ln w="63500" cap="rnd"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headEnd type="oval" w="sm" len="sm"/>
            <a:tailEnd type="oval" w="sm" len="sm"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0" descr="D:\Graphics\! My Illustrations\Network\internet-with-shad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390" y="3726607"/>
            <a:ext cx="2552620" cy="2537089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 flipV="1">
            <a:off x="3215348" y="5120712"/>
            <a:ext cx="1214446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44240" y="4263456"/>
            <a:ext cx="35719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715678" y="4049142"/>
            <a:ext cx="35719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287050" y="4334894"/>
            <a:ext cx="35719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 descr="D:\Logos\Archive\KAV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108" y="4620646"/>
            <a:ext cx="485767" cy="485767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>
            <a:off x="6021841" y="4549208"/>
            <a:ext cx="1122597" cy="71438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15876" y="5120712"/>
            <a:ext cx="156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Chunks of data</a:t>
            </a:r>
            <a:endParaRPr lang="en-US" sz="16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572934" y="4192018"/>
            <a:ext cx="571504" cy="35719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15875" y="4334894"/>
            <a:ext cx="178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Max. scan time for the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chunk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197358" y="3839205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ym typeface="Symbol"/>
              </a:rPr>
              <a:t>t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430058" y="554934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 send until scan is competed</a:t>
            </a:r>
            <a:endParaRPr lang="en-US" sz="16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501364" y="4834960"/>
            <a:ext cx="1028705" cy="64294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215612" y="4549208"/>
            <a:ext cx="35719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21709" y="4192018"/>
            <a:ext cx="1194035" cy="69652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144306" y="3763390"/>
            <a:ext cx="428628" cy="428628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5" grpId="0"/>
      <p:bldP spid="26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Параметры проверки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Kaspersky</a:t>
            </a:r>
            <a:r>
              <a:rPr lang="en-US" b="0" dirty="0" smtClean="0">
                <a:solidFill>
                  <a:schemeClr val="tx1"/>
                </a:solidFill>
              </a:rPr>
              <a:t> Anti-Virus 8.0 for Microsoft ISA Server / TMG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17</a:t>
            </a:fld>
            <a:r>
              <a:rPr lang="en-US" smtClean="0"/>
              <a:t>  |</a:t>
            </a:r>
            <a:endParaRPr lang="en-US" dirty="0"/>
          </a:p>
        </p:txBody>
      </p:sp>
      <p:pic>
        <p:nvPicPr>
          <p:cNvPr id="8" name="Content Placeholder 7" descr="12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2886074" cy="3200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357" y="2616332"/>
            <a:ext cx="4000528" cy="1214446"/>
          </a:xfrm>
          <a:prstGeom prst="rect">
            <a:avLst/>
          </a:prstGeom>
          <a:noFill/>
          <a:ln w="38100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 descr="13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060848"/>
            <a:ext cx="2886074" cy="3200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18829" y="2832356"/>
            <a:ext cx="4000528" cy="642942"/>
          </a:xfrm>
          <a:prstGeom prst="rect">
            <a:avLst/>
          </a:prstGeom>
          <a:noFill/>
          <a:ln w="38100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805373" y="6047066"/>
            <a:ext cx="142876" cy="142876"/>
          </a:xfrm>
          <a:prstGeom prst="ellips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18</a:t>
            </a:fld>
            <a:r>
              <a:rPr lang="en-US" smtClean="0"/>
              <a:t>  |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1520" y="260648"/>
            <a:ext cx="8715375" cy="1008063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Шаблоны замены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4283" y="1268760"/>
            <a:ext cx="8461443" cy="4989265"/>
            <a:chOff x="428596" y="1868735"/>
            <a:chExt cx="8461443" cy="4989265"/>
          </a:xfrm>
        </p:grpSpPr>
        <p:sp>
          <p:nvSpPr>
            <p:cNvPr id="29" name="Cloud 28"/>
            <p:cNvSpPr/>
            <p:nvPr/>
          </p:nvSpPr>
          <p:spPr>
            <a:xfrm rot="1816910">
              <a:off x="5325357" y="1868735"/>
              <a:ext cx="3564682" cy="2535856"/>
            </a:xfrm>
            <a:prstGeom prst="cloud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9" descr="D:\Graphics\! My Illustrations\Network\workstati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43636" y="2214554"/>
              <a:ext cx="822401" cy="809618"/>
            </a:xfrm>
            <a:prstGeom prst="rect">
              <a:avLst/>
            </a:prstGeom>
            <a:noFill/>
          </p:spPr>
        </p:pic>
        <p:pic>
          <p:nvPicPr>
            <p:cNvPr id="31" name="Picture 9" descr="D:\Graphics\! My Illustrations\Network\workstati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72330" y="2357430"/>
              <a:ext cx="822401" cy="809618"/>
            </a:xfrm>
            <a:prstGeom prst="rect">
              <a:avLst/>
            </a:prstGeom>
            <a:noFill/>
          </p:spPr>
        </p:pic>
        <p:pic>
          <p:nvPicPr>
            <p:cNvPr id="32" name="Picture 9" descr="D:\Graphics\! My Illustrations\Network\workstati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86578" y="3071810"/>
              <a:ext cx="822401" cy="809618"/>
            </a:xfrm>
            <a:prstGeom prst="rect">
              <a:avLst/>
            </a:prstGeom>
            <a:noFill/>
          </p:spPr>
        </p:pic>
        <p:cxnSp>
          <p:nvCxnSpPr>
            <p:cNvPr id="33" name="Straight Connector 32"/>
            <p:cNvCxnSpPr/>
            <p:nvPr/>
          </p:nvCxnSpPr>
          <p:spPr>
            <a:xfrm flipV="1">
              <a:off x="4214810" y="3286124"/>
              <a:ext cx="1857388" cy="1000132"/>
            </a:xfrm>
            <a:prstGeom prst="line">
              <a:avLst/>
            </a:prstGeom>
            <a:ln w="63500" cap="rnd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/>
                  </a:gs>
                </a:gsLst>
                <a:lin ang="5400000" scaled="0"/>
              </a:gradFill>
              <a:headEnd type="oval" w="sm" len="sm"/>
              <a:tailEnd type="oval" w="sm" len="sm"/>
            </a:ln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5" descr="D:\Graphics\! My Illustrations\Network\firewal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868" y="3241369"/>
              <a:ext cx="1571636" cy="2045019"/>
            </a:xfrm>
            <a:prstGeom prst="rect">
              <a:avLst/>
            </a:prstGeom>
            <a:noFill/>
          </p:spPr>
        </p:pic>
        <p:cxnSp>
          <p:nvCxnSpPr>
            <p:cNvPr id="35" name="Straight Connector 34"/>
            <p:cNvCxnSpPr/>
            <p:nvPr/>
          </p:nvCxnSpPr>
          <p:spPr>
            <a:xfrm flipV="1">
              <a:off x="1928794" y="4286256"/>
              <a:ext cx="2286016" cy="1214446"/>
            </a:xfrm>
            <a:prstGeom prst="line">
              <a:avLst/>
            </a:prstGeom>
            <a:ln w="63500" cap="rnd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/>
                  </a:gs>
                </a:gsLst>
                <a:lin ang="5400000" scaled="0"/>
              </a:gradFill>
              <a:headEnd type="oval" w="sm" len="sm"/>
              <a:tailEnd type="oval" w="sm" len="sm"/>
            </a:ln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10" descr="D:\Graphics\! My Illustrations\Network\internet-with-shadow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4320911"/>
              <a:ext cx="2552620" cy="2537089"/>
            </a:xfrm>
            <a:prstGeom prst="rect">
              <a:avLst/>
            </a:prstGeom>
            <a:noFill/>
          </p:spPr>
        </p:pic>
      </p:grpSp>
      <p:cxnSp>
        <p:nvCxnSpPr>
          <p:cNvPr id="37" name="Straight Arrow Connector 36"/>
          <p:cNvCxnSpPr/>
          <p:nvPr/>
        </p:nvCxnSpPr>
        <p:spPr>
          <a:xfrm flipV="1">
            <a:off x="3143241" y="5115041"/>
            <a:ext cx="1214446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1" descr="D:\Logos\Archive\KAV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4614975"/>
            <a:ext cx="485767" cy="485767"/>
          </a:xfrm>
          <a:prstGeom prst="rect">
            <a:avLst/>
          </a:prstGeom>
          <a:noFill/>
        </p:spPr>
      </p:pic>
      <p:cxnSp>
        <p:nvCxnSpPr>
          <p:cNvPr id="39" name="Straight Arrow Connector 38"/>
          <p:cNvCxnSpPr/>
          <p:nvPr/>
        </p:nvCxnSpPr>
        <p:spPr>
          <a:xfrm flipV="1">
            <a:off x="5143505" y="3872020"/>
            <a:ext cx="1357322" cy="8143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7710" y="4686413"/>
            <a:ext cx="2009524" cy="1500198"/>
          </a:xfrm>
          <a:prstGeom prst="rect">
            <a:avLst/>
          </a:prstGeom>
        </p:spPr>
      </p:pic>
      <p:pic>
        <p:nvPicPr>
          <p:cNvPr id="41" name="Picture 40" descr="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6650" y="4329223"/>
            <a:ext cx="2034372" cy="1518748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4235222" y="5257917"/>
            <a:ext cx="1122597" cy="71438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00761" y="4296751"/>
            <a:ext cx="387807" cy="24678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357423" y="5848057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Если угроза обнаружена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6453202" y="378153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Пользователь получает уведомление 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251520" y="62068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 err="1" smtClean="0"/>
              <a:t>Kaspersky</a:t>
            </a:r>
            <a:r>
              <a:rPr lang="en-US" dirty="0" smtClean="0"/>
              <a:t> Anti-Virus 8.0 for Microsoft ISA Server / TMG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Шаблоны Замены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Kaspersky</a:t>
            </a:r>
            <a:r>
              <a:rPr lang="en-US" b="0" dirty="0" smtClean="0">
                <a:solidFill>
                  <a:schemeClr val="tx1"/>
                </a:solidFill>
              </a:rPr>
              <a:t> Anti-Virus 8.0 for Microsoft ISA Server / TMG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19</a:t>
            </a:fld>
            <a:r>
              <a:rPr lang="en-US" smtClean="0"/>
              <a:t>  |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14250" y="1184147"/>
            <a:ext cx="8715436" cy="4668838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/>
              <a:t>Для заблокированных объектов</a:t>
            </a:r>
            <a:r>
              <a:rPr lang="en-US" sz="2400" dirty="0" smtClean="0"/>
              <a:t>:</a:t>
            </a:r>
          </a:p>
          <a:p>
            <a:pPr lvl="1"/>
            <a:r>
              <a:rPr lang="ru-RU" sz="2400" dirty="0" smtClean="0"/>
              <a:t>инфицированных</a:t>
            </a:r>
            <a:endParaRPr lang="en-US" sz="2400" dirty="0" smtClean="0"/>
          </a:p>
          <a:p>
            <a:pPr lvl="1"/>
            <a:r>
              <a:rPr lang="ru-RU" sz="2400" dirty="0" smtClean="0"/>
              <a:t>подозрительных</a:t>
            </a:r>
            <a:endParaRPr lang="en-US" sz="2400" dirty="0" smtClean="0"/>
          </a:p>
          <a:p>
            <a:pPr lvl="1"/>
            <a:r>
              <a:rPr lang="ru-RU" sz="2400" dirty="0" smtClean="0"/>
              <a:t>защищенных паролем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Для инфицированных почтовых объектов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ru-RU" sz="2400" dirty="0" smtClean="0"/>
              <a:t>опционально</a:t>
            </a:r>
            <a:r>
              <a:rPr lang="en-US" sz="2400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32040" y="2204864"/>
            <a:ext cx="224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447"/>
                </a:solidFill>
                <a:sym typeface="Symbol"/>
              </a:rPr>
              <a:t>HTTP, SMTP, POP3</a:t>
            </a:r>
            <a:endParaRPr lang="en-US" b="1" dirty="0">
              <a:solidFill>
                <a:srgbClr val="005447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4286216" y="1612764"/>
            <a:ext cx="571504" cy="1456195"/>
          </a:xfrm>
          <a:prstGeom prst="rightBrace">
            <a:avLst>
              <a:gd name="adj1" fmla="val 3499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74165" y="3830763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20272" y="3645024"/>
            <a:ext cx="153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447"/>
                </a:solidFill>
                <a:sym typeface="Symbol"/>
              </a:rPr>
              <a:t>SMTP, POP3</a:t>
            </a:r>
            <a:endParaRPr lang="en-US" b="1" dirty="0">
              <a:solidFill>
                <a:srgbClr val="0054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209160" cy="5326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Kaspersky</a:t>
            </a:r>
            <a:r>
              <a:rPr lang="en-US" dirty="0" smtClean="0"/>
              <a:t> Anti-Virus for Microsoft ISA Server /TMG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Шаблоны замены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Kaspersky</a:t>
            </a:r>
            <a:r>
              <a:rPr lang="en-US" b="0" dirty="0" smtClean="0">
                <a:solidFill>
                  <a:schemeClr val="tx1"/>
                </a:solidFill>
              </a:rPr>
              <a:t> Anti-Virus 8.0 for Microsoft ISA Server / TMG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20</a:t>
            </a:fld>
            <a:r>
              <a:rPr lang="en-US" smtClean="0"/>
              <a:t>  |</a:t>
            </a:r>
            <a:endParaRPr lang="en-US" dirty="0"/>
          </a:p>
        </p:txBody>
      </p:sp>
      <p:pic>
        <p:nvPicPr>
          <p:cNvPr id="8" name="Picture 7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2320" y="1277880"/>
            <a:ext cx="2500313" cy="1928812"/>
          </a:xfrm>
          <a:prstGeom prst="rect">
            <a:avLst/>
          </a:prstGeom>
        </p:spPr>
      </p:pic>
      <p:pic>
        <p:nvPicPr>
          <p:cNvPr id="9" name="Picture 8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2978943" cy="1964531"/>
          </a:xfrm>
          <a:prstGeom prst="rect">
            <a:avLst/>
          </a:prstGeom>
        </p:spPr>
      </p:pic>
      <p:pic>
        <p:nvPicPr>
          <p:cNvPr id="10" name="Picture 9" descr="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1014" y="2420888"/>
            <a:ext cx="2500313" cy="1928812"/>
          </a:xfrm>
          <a:prstGeom prst="rect">
            <a:avLst/>
          </a:prstGeom>
        </p:spPr>
      </p:pic>
      <p:pic>
        <p:nvPicPr>
          <p:cNvPr id="11" name="Picture 10" descr="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8287" y="3421033"/>
            <a:ext cx="2500313" cy="192881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396502" y="2278012"/>
            <a:ext cx="714380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25064" y="3278144"/>
            <a:ext cx="171451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25064" y="3778210"/>
            <a:ext cx="2500330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возможности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 err="1" smtClean="0"/>
              <a:t>Kaspersky</a:t>
            </a:r>
            <a:r>
              <a:rPr lang="en-US" dirty="0" smtClean="0"/>
              <a:t> Anti-Virus 8.0 for Microsoft ISA Server / TMG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21</a:t>
            </a:fld>
            <a:r>
              <a:rPr lang="en-US" smtClean="0"/>
              <a:t>  |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99592" y="1484785"/>
            <a:ext cx="7416824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n-NO" sz="2400" dirty="0" smtClean="0"/>
              <a:t>Support for Microsoft Forefront TMG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Wide-ranging </a:t>
            </a:r>
            <a:r>
              <a:rPr lang="en-US" sz="2400" dirty="0" smtClean="0"/>
              <a:t>management policies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Monitoring </a:t>
            </a:r>
            <a:r>
              <a:rPr lang="it-IT" sz="2400" dirty="0" smtClean="0"/>
              <a:t>via the application’s console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Support </a:t>
            </a:r>
            <a:r>
              <a:rPr lang="en-US" sz="2400" dirty="0" smtClean="0"/>
              <a:t>for SMTP and POP3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Scanning </a:t>
            </a:r>
            <a:r>
              <a:rPr lang="en-US" sz="2400" dirty="0" smtClean="0"/>
              <a:t>of HTTPS traffic on Forefront </a:t>
            </a:r>
            <a:r>
              <a:rPr lang="en-US" sz="2400" dirty="0" smtClean="0"/>
              <a:t>TMG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Support for Windows 2008 R2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Scanning </a:t>
            </a:r>
            <a:r>
              <a:rPr lang="en-US" sz="2400" dirty="0" smtClean="0"/>
              <a:t>of traffic passing through published servers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8209161" cy="137760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274638"/>
            <a:ext cx="8497193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Кому и зачем нужен </a:t>
            </a:r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7544" y="620713"/>
            <a:ext cx="8281168" cy="288007"/>
          </a:xfrm>
        </p:spPr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23</a:t>
            </a:fld>
            <a:r>
              <a:rPr lang="en-US" smtClean="0"/>
              <a:t>  |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9552" y="1844824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Кому —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компаниям, использующим </a:t>
            </a:r>
            <a:r>
              <a:rPr lang="en-US" sz="2400" dirty="0" smtClean="0"/>
              <a:t>Microsoft Exchange 2007 </a:t>
            </a:r>
            <a:r>
              <a:rPr lang="ru-RU" sz="2400" dirty="0" smtClean="0"/>
              <a:t>или</a:t>
            </a:r>
            <a:r>
              <a:rPr lang="en-US" sz="2400" dirty="0" smtClean="0"/>
              <a:t> 2010</a:t>
            </a:r>
            <a:r>
              <a:rPr lang="ru-RU" sz="2400" dirty="0" smtClean="0"/>
              <a:t> для управления электронной почтой</a:t>
            </a:r>
          </a:p>
          <a:p>
            <a:endParaRPr lang="ru-RU" sz="2400" dirty="0" smtClean="0"/>
          </a:p>
          <a:p>
            <a:r>
              <a:rPr lang="ru-RU" sz="2400" b="1" dirty="0" smtClean="0"/>
              <a:t>Зачем —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для фильтрации почтовых сообщений на предмет вредоносных объектов и спама</a:t>
            </a:r>
            <a:br>
              <a:rPr lang="ru-RU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может </a:t>
            </a:r>
            <a:r>
              <a:rPr lang="en-US" dirty="0" err="1" smtClean="0"/>
              <a:t>Kaspersky</a:t>
            </a:r>
            <a:r>
              <a:rPr lang="en-US" dirty="0" smtClean="0"/>
              <a:t> Security 8.0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Фильтровать сообщения на транспортном уровне</a:t>
            </a:r>
          </a:p>
          <a:p>
            <a:r>
              <a:rPr lang="ru-RU" dirty="0"/>
              <a:t>Сканировать базы почтовых ящиков  и общих папок</a:t>
            </a:r>
          </a:p>
          <a:p>
            <a:r>
              <a:rPr lang="ru-RU" dirty="0"/>
              <a:t>Удалять</a:t>
            </a:r>
          </a:p>
          <a:p>
            <a:pPr lvl="1"/>
            <a:r>
              <a:rPr lang="ru-RU" dirty="0"/>
              <a:t>вирусы</a:t>
            </a:r>
          </a:p>
          <a:p>
            <a:pPr lvl="1"/>
            <a:r>
              <a:rPr lang="ru-RU" dirty="0"/>
              <a:t>спам</a:t>
            </a:r>
          </a:p>
          <a:p>
            <a:pPr lvl="1"/>
            <a:r>
              <a:rPr lang="ru-RU" dirty="0"/>
              <a:t>поврежденные и зашифрованные объекты</a:t>
            </a:r>
          </a:p>
          <a:p>
            <a:pPr lvl="1"/>
            <a:r>
              <a:rPr lang="ru-RU" dirty="0"/>
              <a:t>письма по черным спискам адресов</a:t>
            </a:r>
          </a:p>
          <a:p>
            <a:r>
              <a:rPr lang="ru-RU" dirty="0"/>
              <a:t>Сохранять удаленные письма в резервном хранилище</a:t>
            </a:r>
          </a:p>
          <a:p>
            <a:r>
              <a:rPr lang="ru-RU" dirty="0"/>
              <a:t>Пересылать ошибочно удаленные письма адресатам</a:t>
            </a:r>
            <a:endParaRPr lang="en-US" dirty="0"/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24</a:t>
            </a:fld>
            <a:r>
              <a:rPr lang="en-US" smtClean="0"/>
              <a:t>  |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Упрощенная схема работы почты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25</a:t>
            </a:fld>
            <a:r>
              <a:rPr lang="en-US" smtClean="0"/>
              <a:t>  |</a:t>
            </a:r>
            <a:endParaRPr lang="en-US" dirty="0"/>
          </a:p>
        </p:txBody>
      </p:sp>
      <p:pic>
        <p:nvPicPr>
          <p:cNvPr id="8" name="Picture 4" descr="D:\Graphics\! My Illustrations\Network\server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978" y="2256058"/>
            <a:ext cx="1533290" cy="2191519"/>
          </a:xfrm>
          <a:prstGeom prst="rect">
            <a:avLst/>
          </a:prstGeom>
          <a:noFill/>
        </p:spPr>
      </p:pic>
      <p:pic>
        <p:nvPicPr>
          <p:cNvPr id="9" name="Picture 4" descr="D:\Graphics\! My Illustrations\Network\server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8330" y="885517"/>
            <a:ext cx="1533290" cy="2191519"/>
          </a:xfrm>
          <a:prstGeom prst="rect">
            <a:avLst/>
          </a:prstGeom>
          <a:noFill/>
        </p:spPr>
      </p:pic>
      <p:pic>
        <p:nvPicPr>
          <p:cNvPr id="10" name="Picture 4" descr="D:\Graphics\! My Illustrations\Network\server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0618" y="2256058"/>
            <a:ext cx="1533290" cy="2191519"/>
          </a:xfrm>
          <a:prstGeom prst="rect">
            <a:avLst/>
          </a:prstGeom>
          <a:noFill/>
        </p:spPr>
      </p:pic>
      <p:pic>
        <p:nvPicPr>
          <p:cNvPr id="11" name="Picture 3" descr="D:\Graphics\! My Illustrations\Network\admconsole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373" y="5132211"/>
            <a:ext cx="952500" cy="971550"/>
          </a:xfrm>
          <a:prstGeom prst="rect">
            <a:avLst/>
          </a:prstGeom>
          <a:noFill/>
        </p:spPr>
      </p:pic>
      <p:pic>
        <p:nvPicPr>
          <p:cNvPr id="12" name="Picture 3" descr="D:\Graphics\! My Illustrations\Network\admconsole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13" y="5132211"/>
            <a:ext cx="952500" cy="971550"/>
          </a:xfrm>
          <a:prstGeom prst="rect">
            <a:avLst/>
          </a:prstGeom>
          <a:noFill/>
        </p:spPr>
      </p:pic>
      <p:pic>
        <p:nvPicPr>
          <p:cNvPr id="13" name="Picture 2" descr="\\192.168.0.1\Projects\KL 002 new\templates\pics\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39" y="4519585"/>
            <a:ext cx="490538" cy="347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81177" y="4554916"/>
            <a:ext cx="2032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 Black" pitchFamily="34" charset="0"/>
              </a:rPr>
              <a:t>alice@</a:t>
            </a:r>
            <a:r>
              <a:rPr lang="en-US" sz="1200" b="1" dirty="0" smtClean="0">
                <a:solidFill>
                  <a:srgbClr val="005447"/>
                </a:solidFill>
                <a:latin typeface="Arial Black" pitchFamily="34" charset="0"/>
              </a:rPr>
              <a:t>kaspersky.com</a:t>
            </a:r>
            <a:endParaRPr lang="en-US" sz="1200" b="1" dirty="0">
              <a:solidFill>
                <a:srgbClr val="005447"/>
              </a:solidFill>
              <a:latin typeface="Arial Black" pitchFamily="34" charset="0"/>
            </a:endParaRPr>
          </a:p>
        </p:txBody>
      </p:sp>
      <p:cxnSp>
        <p:nvCxnSpPr>
          <p:cNvPr id="15" name="Straight Arrow Connector 14"/>
          <p:cNvCxnSpPr>
            <a:stCxn id="11" idx="0"/>
          </p:cNvCxnSpPr>
          <p:nvPr/>
        </p:nvCxnSpPr>
        <p:spPr>
          <a:xfrm flipV="1">
            <a:off x="1446623" y="4087537"/>
            <a:ext cx="0" cy="1044674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832092" y="447137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 Black" pitchFamily="34" charset="0"/>
              </a:rPr>
              <a:t>SMTP</a:t>
            </a:r>
            <a:endParaRPr lang="en-US" b="1" dirty="0">
              <a:latin typeface="Arial Black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213268" y="2143321"/>
            <a:ext cx="1779078" cy="848457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0064632">
            <a:off x="1822600" y="210378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Arial Black" pitchFamily="34" charset="0"/>
              </a:rPr>
              <a:t>nslookup</a:t>
            </a:r>
            <a:r>
              <a:rPr lang="en-US" sz="1200" b="1" dirty="0" smtClean="0">
                <a:latin typeface="Arial Black" pitchFamily="34" charset="0"/>
              </a:rPr>
              <a:t> </a:t>
            </a:r>
            <a:r>
              <a:rPr lang="en-US" sz="1200" b="1" dirty="0" smtClean="0">
                <a:solidFill>
                  <a:srgbClr val="005447"/>
                </a:solidFill>
                <a:latin typeface="Arial Black" pitchFamily="34" charset="0"/>
              </a:rPr>
              <a:t>kaspersky.com</a:t>
            </a:r>
            <a:r>
              <a:rPr lang="en-US" sz="1200" b="1" dirty="0" smtClean="0">
                <a:latin typeface="Arial Black" pitchFamily="34" charset="0"/>
              </a:rPr>
              <a:t/>
            </a:r>
            <a:br>
              <a:rPr lang="en-US" sz="1200" b="1" dirty="0" smtClean="0">
                <a:latin typeface="Arial Black" pitchFamily="34" charset="0"/>
              </a:rPr>
            </a:br>
            <a:r>
              <a:rPr lang="en-US" sz="1200" b="1" dirty="0" smtClean="0">
                <a:latin typeface="Arial Black" pitchFamily="34" charset="0"/>
              </a:rPr>
              <a:t>type=mx</a:t>
            </a:r>
            <a:endParaRPr lang="en-US" sz="1200" b="1" dirty="0">
              <a:latin typeface="Arial Black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193560" y="2230968"/>
            <a:ext cx="1779078" cy="848457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0064632">
            <a:off x="2067869" y="2627363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447"/>
                </a:solidFill>
                <a:latin typeface="Arial Black" pitchFamily="34" charset="0"/>
              </a:rPr>
              <a:t>81.176.69.118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304714" y="4033252"/>
            <a:ext cx="0" cy="1044674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412870" y="4033252"/>
            <a:ext cx="0" cy="1044674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\\192.168.0.1\Projects\KL 002 new\templates\pics\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56" y="4381757"/>
            <a:ext cx="490538" cy="347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2213268" y="3511473"/>
            <a:ext cx="4299358" cy="0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\\192.168.0.1\Projects\KL 002 new\templates\pics\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36" y="3520618"/>
            <a:ext cx="490538" cy="347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737974" y="3555949"/>
            <a:ext cx="1970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 Black" pitchFamily="34" charset="0"/>
              </a:rPr>
              <a:t>alice@kaspersky.com</a:t>
            </a:r>
            <a:endParaRPr lang="en-US" sz="1200" b="1" dirty="0"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6444519" y="4451476"/>
            <a:ext cx="144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 Black" pitchFamily="34" charset="0"/>
              </a:rPr>
              <a:t>POP3 / IMAP4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5839" y="3265832"/>
            <a:ext cx="809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j-lt"/>
              </a:rPr>
              <a:t>SMTP</a:t>
            </a:r>
            <a:endParaRPr lang="ru-RU" sz="1200" dirty="0" smtClean="0">
              <a:latin typeface="+mj-lt"/>
            </a:endParaRPr>
          </a:p>
          <a:p>
            <a:r>
              <a:rPr lang="ru-RU" sz="1200" dirty="0" smtClean="0">
                <a:latin typeface="+mj-lt"/>
              </a:rPr>
              <a:t>Сервер</a:t>
            </a:r>
            <a:endParaRPr lang="en-US" sz="1200" dirty="0" smtClean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79525" y="3126794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j-lt"/>
              </a:rPr>
              <a:t>SMTP-</a:t>
            </a:r>
            <a:r>
              <a:rPr lang="ru-RU" sz="1200" dirty="0" smtClean="0">
                <a:latin typeface="+mj-lt"/>
              </a:rPr>
              <a:t>сервер</a:t>
            </a:r>
            <a:r>
              <a:rPr lang="en-US" sz="1200" dirty="0" smtClean="0">
                <a:latin typeface="+mj-lt"/>
              </a:rPr>
              <a:t/>
            </a:r>
            <a:br>
              <a:rPr lang="en-US" sz="1200" dirty="0" smtClean="0">
                <a:latin typeface="+mj-lt"/>
              </a:rPr>
            </a:br>
            <a:r>
              <a:rPr lang="en-US" sz="1200" dirty="0" smtClean="0">
                <a:solidFill>
                  <a:srgbClr val="005447"/>
                </a:solidFill>
                <a:latin typeface="+mj-lt"/>
              </a:rPr>
              <a:t>81.176.69.118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04148" y="1799128"/>
            <a:ext cx="809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j-lt"/>
              </a:rPr>
              <a:t>DNS</a:t>
            </a:r>
            <a:endParaRPr lang="ru-RU" sz="1200" dirty="0" smtClean="0">
              <a:latin typeface="+mj-lt"/>
            </a:endParaRPr>
          </a:p>
          <a:p>
            <a:r>
              <a:rPr lang="ru-RU" sz="1200" dirty="0" smtClean="0">
                <a:latin typeface="+mj-lt"/>
              </a:rPr>
              <a:t>Сервер</a:t>
            </a:r>
            <a:endParaRPr lang="en-US" sz="12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Упрощенная схема работы </a:t>
            </a:r>
            <a:r>
              <a:rPr lang="en-US" dirty="0" smtClean="0"/>
              <a:t>Microsoft </a:t>
            </a:r>
            <a:r>
              <a:rPr lang="en-US" dirty="0" smtClean="0"/>
              <a:t>Exchange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26</a:t>
            </a:fld>
            <a:r>
              <a:rPr lang="en-US" smtClean="0"/>
              <a:t>  |</a:t>
            </a:r>
            <a:endParaRPr lang="en-US" dirty="0"/>
          </a:p>
        </p:txBody>
      </p:sp>
      <p:pic>
        <p:nvPicPr>
          <p:cNvPr id="8" name="Picture 7" descr="D:\Graphics\! My Illustrations\Network\server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17" y="1052737"/>
            <a:ext cx="1533290" cy="2191519"/>
          </a:xfrm>
          <a:prstGeom prst="rect">
            <a:avLst/>
          </a:prstGeom>
          <a:noFill/>
        </p:spPr>
      </p:pic>
      <p:pic>
        <p:nvPicPr>
          <p:cNvPr id="9" name="Picture 8" descr="D:\Graphics\! My Illustrations\Network\server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1099" y="1052735"/>
            <a:ext cx="1533290" cy="2191519"/>
          </a:xfrm>
          <a:prstGeom prst="rect">
            <a:avLst/>
          </a:prstGeom>
          <a:noFill/>
        </p:spPr>
      </p:pic>
      <p:pic>
        <p:nvPicPr>
          <p:cNvPr id="10" name="Picture 3" descr="D:\Graphics\! My Illustrations\Network\admconsole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1494" y="4788008"/>
            <a:ext cx="952500" cy="97155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flipV="1">
            <a:off x="7295195" y="2934500"/>
            <a:ext cx="0" cy="1799223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192.168.0.1\Projects\KL 002 new\templates\pics\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99" y="3613062"/>
            <a:ext cx="490538" cy="347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154069" y="2262446"/>
            <a:ext cx="648072" cy="0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\\192.168.0.1\Projects\KL 002 new\templates\pics\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5" y="2316416"/>
            <a:ext cx="490538" cy="347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6423413" y="3695611"/>
            <a:ext cx="144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 Black" pitchFamily="34" charset="0"/>
              </a:rPr>
              <a:t>MAPI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94229" y="2657501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j-lt"/>
              </a:rPr>
              <a:t>Edge-</a:t>
            </a:r>
            <a:r>
              <a:rPr lang="ru-RU" sz="1200" dirty="0" smtClean="0">
                <a:latin typeface="+mj-lt"/>
              </a:rPr>
              <a:t>сервер</a:t>
            </a:r>
            <a:endParaRPr lang="en-US" sz="1200" dirty="0" smtClean="0">
              <a:solidFill>
                <a:srgbClr val="005447"/>
              </a:solidFill>
              <a:latin typeface="+mj-lt"/>
            </a:endParaRPr>
          </a:p>
        </p:txBody>
      </p:sp>
      <p:pic>
        <p:nvPicPr>
          <p:cNvPr id="17" name="Picture 16" descr="D:\Graphics\! My Illustrations\Network\server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052736"/>
            <a:ext cx="1533290" cy="2191519"/>
          </a:xfrm>
          <a:prstGeom prst="rect">
            <a:avLst/>
          </a:prstGeom>
          <a:noFill/>
        </p:spPr>
      </p:pic>
      <p:pic>
        <p:nvPicPr>
          <p:cNvPr id="18" name="Picture 17" descr="D:\Graphics\! My Illustrations\Network\server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29" y="3723329"/>
            <a:ext cx="1533290" cy="2191519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4546557" y="2657500"/>
            <a:ext cx="1395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j-lt"/>
              </a:rPr>
              <a:t>Hub Transport</a:t>
            </a:r>
          </a:p>
          <a:p>
            <a:pPr algn="ctr"/>
            <a:r>
              <a:rPr lang="en-US" sz="1200" dirty="0" smtClean="0">
                <a:latin typeface="+mj-lt"/>
              </a:rPr>
              <a:t>-</a:t>
            </a:r>
            <a:r>
              <a:rPr lang="ru-RU" sz="1200" dirty="0" smtClean="0">
                <a:latin typeface="+mj-lt"/>
              </a:rPr>
              <a:t>сервер</a:t>
            </a:r>
            <a:endParaRPr lang="en-US" sz="1200" dirty="0" smtClean="0">
              <a:solidFill>
                <a:srgbClr val="005447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08705" y="2657501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Client Access</a:t>
            </a:r>
            <a:br>
              <a:rPr lang="en-US" sz="1200" dirty="0" smtClean="0">
                <a:latin typeface="+mj-lt"/>
              </a:rPr>
            </a:br>
            <a:r>
              <a:rPr lang="en-US" sz="1200" dirty="0" smtClean="0">
                <a:latin typeface="+mj-lt"/>
              </a:rPr>
              <a:t>-</a:t>
            </a:r>
            <a:r>
              <a:rPr lang="ru-RU" sz="1200" dirty="0" smtClean="0">
                <a:latin typeface="+mj-lt"/>
              </a:rPr>
              <a:t>сервер</a:t>
            </a:r>
            <a:endParaRPr lang="en-US" sz="1200" dirty="0" smtClean="0">
              <a:solidFill>
                <a:srgbClr val="005447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25306" y="5365962"/>
            <a:ext cx="1496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j-lt"/>
              </a:rPr>
              <a:t>Mailbox-</a:t>
            </a:r>
            <a:r>
              <a:rPr lang="ru-RU" sz="1200" dirty="0" smtClean="0">
                <a:latin typeface="+mj-lt"/>
              </a:rPr>
              <a:t>сервер</a:t>
            </a:r>
            <a:endParaRPr lang="en-US" sz="1200" dirty="0" smtClean="0">
              <a:solidFill>
                <a:srgbClr val="005447"/>
              </a:solidFill>
              <a:latin typeface="+mj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026277" y="2262446"/>
            <a:ext cx="1656184" cy="0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40874" y="2961848"/>
            <a:ext cx="1940441" cy="1132870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42501" y="2961848"/>
            <a:ext cx="0" cy="1283924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\\192.168.0.1\Projects\KL 002 new\templates\pics\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00" y="2316416"/>
            <a:ext cx="490538" cy="347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\\192.168.0.1\Projects\KL 002 new\templates\pics\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367" y="3429978"/>
            <a:ext cx="490538" cy="347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54069" y="1981743"/>
            <a:ext cx="64807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b="1" dirty="0" smtClean="0">
                <a:latin typeface="Arial Black" pitchFamily="34" charset="0"/>
              </a:rPr>
              <a:t>SMTP</a:t>
            </a:r>
            <a:endParaRPr lang="en-US" sz="1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</a:t>
            </a:r>
            <a:r>
              <a:rPr lang="en-US" dirty="0" smtClean="0"/>
              <a:t> </a:t>
            </a:r>
            <a:r>
              <a:rPr lang="ru-RU" dirty="0" smtClean="0"/>
              <a:t>работает </a:t>
            </a:r>
            <a:r>
              <a:rPr lang="en-US" dirty="0" err="1" smtClean="0"/>
              <a:t>Kaspersky</a:t>
            </a:r>
            <a:r>
              <a:rPr lang="en-US" dirty="0" smtClean="0"/>
              <a:t> Security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27</a:t>
            </a:fld>
            <a:r>
              <a:rPr lang="en-US" smtClean="0"/>
              <a:t>  |</a:t>
            </a:r>
            <a:endParaRPr lang="en-US" dirty="0"/>
          </a:p>
        </p:txBody>
      </p:sp>
      <p:pic>
        <p:nvPicPr>
          <p:cNvPr id="8" name="Picture 7" descr="D:\Graphics\! My Illustrations\Network\server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17" y="1052737"/>
            <a:ext cx="1533290" cy="2191519"/>
          </a:xfrm>
          <a:prstGeom prst="rect">
            <a:avLst/>
          </a:prstGeom>
          <a:noFill/>
        </p:spPr>
      </p:pic>
      <p:pic>
        <p:nvPicPr>
          <p:cNvPr id="9" name="Picture 8" descr="D:\Graphics\! My Illustrations\Network\server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1099" y="1052735"/>
            <a:ext cx="1533290" cy="2191519"/>
          </a:xfrm>
          <a:prstGeom prst="rect">
            <a:avLst/>
          </a:prstGeom>
          <a:noFill/>
        </p:spPr>
      </p:pic>
      <p:pic>
        <p:nvPicPr>
          <p:cNvPr id="10" name="Picture 3" descr="D:\Graphics\! My Illustrations\Network\admconsole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1494" y="4788008"/>
            <a:ext cx="952500" cy="97155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flipV="1">
            <a:off x="7295195" y="2934500"/>
            <a:ext cx="0" cy="1799223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192.168.0.1\Projects\KL 002 new\templates\pics\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99" y="3613062"/>
            <a:ext cx="490538" cy="347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154069" y="2262446"/>
            <a:ext cx="648072" cy="0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\\192.168.0.1\Projects\KL 002 new\templates\pics\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5" y="2316416"/>
            <a:ext cx="490538" cy="347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6423413" y="3695611"/>
            <a:ext cx="144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 Black" pitchFamily="34" charset="0"/>
              </a:rPr>
              <a:t>MAPI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94229" y="2657501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j-lt"/>
              </a:rPr>
              <a:t>Edge-</a:t>
            </a:r>
            <a:r>
              <a:rPr lang="ru-RU" sz="1200" dirty="0" smtClean="0">
                <a:latin typeface="+mj-lt"/>
              </a:rPr>
              <a:t>сервер</a:t>
            </a:r>
            <a:endParaRPr lang="en-US" sz="1200" dirty="0" smtClean="0">
              <a:solidFill>
                <a:srgbClr val="005447"/>
              </a:solidFill>
              <a:latin typeface="+mj-lt"/>
            </a:endParaRPr>
          </a:p>
        </p:txBody>
      </p:sp>
      <p:pic>
        <p:nvPicPr>
          <p:cNvPr id="17" name="Picture 16" descr="D:\Graphics\! My Illustrations\Network\server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052736"/>
            <a:ext cx="1533290" cy="2191519"/>
          </a:xfrm>
          <a:prstGeom prst="rect">
            <a:avLst/>
          </a:prstGeom>
          <a:noFill/>
        </p:spPr>
      </p:pic>
      <p:pic>
        <p:nvPicPr>
          <p:cNvPr id="18" name="Picture 17" descr="D:\Graphics\! My Illustrations\Network\server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29" y="3723329"/>
            <a:ext cx="1533290" cy="2191519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4546557" y="2657500"/>
            <a:ext cx="1395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j-lt"/>
              </a:rPr>
              <a:t>Hub Transport</a:t>
            </a:r>
          </a:p>
          <a:p>
            <a:pPr algn="ctr"/>
            <a:r>
              <a:rPr lang="en-US" sz="1200" dirty="0" smtClean="0">
                <a:latin typeface="+mj-lt"/>
              </a:rPr>
              <a:t>-</a:t>
            </a:r>
            <a:r>
              <a:rPr lang="ru-RU" sz="1200" dirty="0" smtClean="0">
                <a:latin typeface="+mj-lt"/>
              </a:rPr>
              <a:t>сервер</a:t>
            </a:r>
            <a:endParaRPr lang="en-US" sz="1200" dirty="0" smtClean="0">
              <a:solidFill>
                <a:srgbClr val="005447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08705" y="2657501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Client Access</a:t>
            </a:r>
            <a:br>
              <a:rPr lang="en-US" sz="1200" dirty="0" smtClean="0">
                <a:latin typeface="+mj-lt"/>
              </a:rPr>
            </a:br>
            <a:r>
              <a:rPr lang="en-US" sz="1200" dirty="0" smtClean="0">
                <a:latin typeface="+mj-lt"/>
              </a:rPr>
              <a:t>-</a:t>
            </a:r>
            <a:r>
              <a:rPr lang="ru-RU" sz="1200" dirty="0" smtClean="0">
                <a:latin typeface="+mj-lt"/>
              </a:rPr>
              <a:t>сервер</a:t>
            </a:r>
            <a:endParaRPr lang="en-US" sz="1200" dirty="0" smtClean="0">
              <a:solidFill>
                <a:srgbClr val="005447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25306" y="5365962"/>
            <a:ext cx="1496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j-lt"/>
              </a:rPr>
              <a:t>Mailbox-</a:t>
            </a:r>
            <a:r>
              <a:rPr lang="ru-RU" sz="1200" dirty="0" smtClean="0">
                <a:latin typeface="+mj-lt"/>
              </a:rPr>
              <a:t>сервер</a:t>
            </a:r>
            <a:endParaRPr lang="en-US" sz="1200" dirty="0" smtClean="0">
              <a:solidFill>
                <a:srgbClr val="005447"/>
              </a:solidFill>
              <a:latin typeface="+mj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026277" y="2262446"/>
            <a:ext cx="1656184" cy="0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40874" y="2961848"/>
            <a:ext cx="1940441" cy="1132870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42501" y="2961848"/>
            <a:ext cx="0" cy="1283924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\\192.168.0.1\Projects\KL 002 new\templates\pics\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00" y="2316416"/>
            <a:ext cx="490538" cy="347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\\192.168.0.1\Projects\KL 002 new\templates\pics\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367" y="3429978"/>
            <a:ext cx="490538" cy="347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54069" y="1981743"/>
            <a:ext cx="64807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b="1" dirty="0" smtClean="0">
                <a:latin typeface="Arial Black" pitchFamily="34" charset="0"/>
              </a:rPr>
              <a:t>SMTP</a:t>
            </a:r>
            <a:endParaRPr lang="en-US" sz="1200" b="1" dirty="0">
              <a:latin typeface="Arial Black" pitchFamily="34" charset="0"/>
            </a:endParaRPr>
          </a:p>
        </p:txBody>
      </p:sp>
      <p:pic>
        <p:nvPicPr>
          <p:cNvPr id="28" name="Picture 2" descr="\\192.168.0.1\Projects\KL 002 new\templates\pics\shield-isometrics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60" y="1837632"/>
            <a:ext cx="723900" cy="80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\\192.168.0.1\Projects\KL 002 new\templates\pics\shield-isometrics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56" y="4502422"/>
            <a:ext cx="723900" cy="80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845366" y="1866949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5447"/>
                </a:solidFill>
                <a:latin typeface="+mj-lt"/>
              </a:rPr>
              <a:t>Анти-Вирус</a:t>
            </a:r>
          </a:p>
          <a:p>
            <a:r>
              <a:rPr lang="ru-RU" sz="1200" dirty="0" smtClean="0">
                <a:solidFill>
                  <a:srgbClr val="005447"/>
                </a:solidFill>
                <a:latin typeface="+mj-lt"/>
              </a:rPr>
              <a:t>Анти-Спам</a:t>
            </a:r>
            <a:endParaRPr lang="en-US" sz="1200" dirty="0" smtClean="0">
              <a:solidFill>
                <a:srgbClr val="005447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85660" y="4588255"/>
            <a:ext cx="1181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5447"/>
                </a:solidFill>
                <a:latin typeface="+mj-lt"/>
              </a:rPr>
              <a:t>Анти-Вирус</a:t>
            </a:r>
          </a:p>
        </p:txBody>
      </p:sp>
      <p:pic>
        <p:nvPicPr>
          <p:cNvPr id="32" name="Picture 2" descr="\\192.168.0.1\Projects\KL 002 new\templates\pics\shield-isometrics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71" y="1805958"/>
            <a:ext cx="723900" cy="80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26"/>
          <p:cNvSpPr/>
          <p:nvPr/>
        </p:nvSpPr>
        <p:spPr>
          <a:xfrm>
            <a:off x="2046227" y="1734520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5447"/>
                </a:solidFill>
                <a:latin typeface="+mj-lt"/>
              </a:rPr>
              <a:t>Анти-Вирус</a:t>
            </a:r>
          </a:p>
          <a:p>
            <a:r>
              <a:rPr lang="ru-RU" sz="1200" dirty="0" smtClean="0">
                <a:solidFill>
                  <a:srgbClr val="005447"/>
                </a:solidFill>
                <a:latin typeface="+mj-lt"/>
              </a:rPr>
              <a:t>Анти-Спам</a:t>
            </a:r>
            <a:endParaRPr lang="en-US" sz="1200" dirty="0" smtClean="0">
              <a:solidFill>
                <a:srgbClr val="005447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транспортного сервера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800" dirty="0"/>
              <a:t>Защита от вирусов</a:t>
            </a:r>
          </a:p>
          <a:p>
            <a:pPr lvl="1"/>
            <a:r>
              <a:rPr lang="ru-RU" sz="2800" dirty="0"/>
              <a:t>Пометка проверенных сообщений</a:t>
            </a:r>
          </a:p>
          <a:p>
            <a:r>
              <a:rPr lang="ru-RU" sz="2800" dirty="0"/>
              <a:t>Защита от спама</a:t>
            </a:r>
          </a:p>
          <a:p>
            <a:pPr lvl="1"/>
            <a:r>
              <a:rPr lang="ru-RU" sz="2800" dirty="0"/>
              <a:t>Добавление уровня </a:t>
            </a:r>
            <a:r>
              <a:rPr lang="en-US" sz="2800" dirty="0"/>
              <a:t>SCL </a:t>
            </a:r>
            <a:r>
              <a:rPr lang="ru-RU" sz="2800" dirty="0"/>
              <a:t>в заголовок</a:t>
            </a:r>
          </a:p>
          <a:p>
            <a:r>
              <a:rPr lang="ru-RU" sz="2800" dirty="0"/>
              <a:t>Технология фильтрации</a:t>
            </a:r>
          </a:p>
          <a:p>
            <a:pPr lvl="1"/>
            <a:r>
              <a:rPr lang="ru-RU" sz="2800" dirty="0"/>
              <a:t>Транспортные агенты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28</a:t>
            </a:fld>
            <a:r>
              <a:rPr lang="en-US" smtClean="0"/>
              <a:t>  |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почтовых ящиков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3744665" cy="5040312"/>
          </a:xfrm>
        </p:spPr>
        <p:txBody>
          <a:bodyPr/>
          <a:lstStyle/>
          <a:p>
            <a:r>
              <a:rPr lang="ru-RU" sz="2800" dirty="0"/>
              <a:t>Защита от вирусов</a:t>
            </a:r>
          </a:p>
          <a:p>
            <a:pPr lvl="1"/>
            <a:r>
              <a:rPr lang="ru-RU" sz="2800" dirty="0"/>
              <a:t>Почтовых ящиков</a:t>
            </a:r>
          </a:p>
          <a:p>
            <a:pPr lvl="1"/>
            <a:r>
              <a:rPr lang="ru-RU" sz="2800" dirty="0"/>
              <a:t>Общих папок</a:t>
            </a:r>
            <a:endParaRPr lang="en-US" sz="2800" dirty="0"/>
          </a:p>
          <a:p>
            <a:r>
              <a:rPr lang="ru-RU" sz="2800" dirty="0"/>
              <a:t>Сканирование</a:t>
            </a:r>
          </a:p>
          <a:p>
            <a:pPr lvl="1"/>
            <a:r>
              <a:rPr lang="ru-RU" sz="2800" dirty="0"/>
              <a:t>При записи</a:t>
            </a:r>
          </a:p>
          <a:p>
            <a:pPr lvl="1"/>
            <a:r>
              <a:rPr lang="ru-RU" sz="2800" dirty="0"/>
              <a:t>При доступе</a:t>
            </a:r>
          </a:p>
          <a:p>
            <a:pPr lvl="1"/>
            <a:r>
              <a:rPr lang="ru-RU" sz="2800" dirty="0"/>
              <a:t>В фоновом режиме</a:t>
            </a:r>
          </a:p>
          <a:p>
            <a:r>
              <a:rPr lang="ru-RU" sz="2800" dirty="0"/>
              <a:t>Технология</a:t>
            </a:r>
          </a:p>
          <a:p>
            <a:pPr lvl="1"/>
            <a:r>
              <a:rPr lang="en-US" sz="2800" dirty="0"/>
              <a:t>VSAPI</a:t>
            </a:r>
            <a:endParaRPr lang="ru-RU" sz="2800" dirty="0"/>
          </a:p>
          <a:p>
            <a:pPr lvl="1"/>
            <a:endParaRPr lang="en-US" sz="2400" dirty="0"/>
          </a:p>
          <a:p>
            <a:endParaRPr lang="ru-RU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29</a:t>
            </a:fld>
            <a:r>
              <a:rPr lang="en-US" smtClean="0"/>
              <a:t>  |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Internet Gateway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Kaspersky</a:t>
            </a:r>
            <a:r>
              <a:rPr lang="en-US" b="0" dirty="0" smtClean="0">
                <a:solidFill>
                  <a:schemeClr val="tx1"/>
                </a:solidFill>
              </a:rPr>
              <a:t> Anti-Virus 8.0 for Microsoft ISA Server / TMG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3</a:t>
            </a:fld>
            <a:r>
              <a:rPr lang="en-US" smtClean="0"/>
              <a:t>  |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 rot="1816910">
            <a:off x="5325357" y="1868735"/>
            <a:ext cx="3564682" cy="2535856"/>
          </a:xfrm>
          <a:prstGeom prst="cloud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:\Graphics\! My Illustrations\Network\workst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5656" y="1394073"/>
            <a:ext cx="822401" cy="809618"/>
          </a:xfrm>
          <a:prstGeom prst="rect">
            <a:avLst/>
          </a:prstGeom>
          <a:noFill/>
        </p:spPr>
      </p:pic>
      <p:pic>
        <p:nvPicPr>
          <p:cNvPr id="11" name="Picture 9" descr="D:\Graphics\! My Illustrations\Network\workst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50" y="1536949"/>
            <a:ext cx="822401" cy="809618"/>
          </a:xfrm>
          <a:prstGeom prst="rect">
            <a:avLst/>
          </a:prstGeom>
          <a:noFill/>
        </p:spPr>
      </p:pic>
      <p:pic>
        <p:nvPicPr>
          <p:cNvPr id="12" name="Picture 9" descr="D:\Graphics\! My Illustrations\Network\workst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598" y="2251329"/>
            <a:ext cx="822401" cy="80961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 flipV="1">
            <a:off x="4206830" y="2465643"/>
            <a:ext cx="1857388" cy="1000132"/>
          </a:xfrm>
          <a:prstGeom prst="line">
            <a:avLst/>
          </a:prstGeom>
          <a:ln w="63500" cap="rnd"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headEnd type="oval" w="sm" len="sm"/>
            <a:tailEnd type="oval" w="sm" len="sm"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 descr="D:\Graphics\! My Illustrations\Network\firew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20888"/>
            <a:ext cx="1571636" cy="2045019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flipV="1">
            <a:off x="1920814" y="3465775"/>
            <a:ext cx="2286016" cy="1214446"/>
          </a:xfrm>
          <a:prstGeom prst="line">
            <a:avLst/>
          </a:prstGeom>
          <a:ln w="63500" cap="rnd"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headEnd type="oval" w="sm" len="sm"/>
            <a:tailEnd type="oval" w="sm" len="sm"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 descr="D:\Graphics\! My Illustrations\Network\internet-with-shad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616" y="3500430"/>
            <a:ext cx="2552620" cy="2537089"/>
          </a:xfrm>
          <a:prstGeom prst="rect">
            <a:avLst/>
          </a:prstGeom>
          <a:noFill/>
        </p:spPr>
      </p:pic>
      <p:pic>
        <p:nvPicPr>
          <p:cNvPr id="17" name="Picture 7" descr="D:\My Pictures\! Картинки к презам\ISA\forefront-2010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2516" y="4323031"/>
            <a:ext cx="1964531" cy="571500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 flipV="1">
            <a:off x="2627784" y="4653136"/>
            <a:ext cx="1214446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4798178" y="2628364"/>
            <a:ext cx="2000264" cy="12461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4997411" y="2460880"/>
            <a:ext cx="2062176" cy="1643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06962" y="3037147"/>
            <a:ext cx="1571636" cy="1347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Сценарии использования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800" dirty="0"/>
              <a:t>Защита стандартного сервера</a:t>
            </a:r>
          </a:p>
          <a:p>
            <a:endParaRPr lang="ru-RU" sz="2800" dirty="0" smtClean="0"/>
          </a:p>
          <a:p>
            <a:r>
              <a:rPr lang="ru-RU" sz="2800" dirty="0" smtClean="0"/>
              <a:t>Защита </a:t>
            </a:r>
            <a:r>
              <a:rPr lang="ru-RU" sz="2800" dirty="0"/>
              <a:t>организации</a:t>
            </a:r>
          </a:p>
          <a:p>
            <a:pPr lvl="1"/>
            <a:r>
              <a:rPr lang="ru-RU" sz="2800" dirty="0"/>
              <a:t>Транспортные </a:t>
            </a:r>
            <a:r>
              <a:rPr lang="en-US" sz="2800" dirty="0"/>
              <a:t>(Hub Transport)</a:t>
            </a:r>
          </a:p>
          <a:p>
            <a:pPr lvl="1"/>
            <a:r>
              <a:rPr lang="ru-RU" sz="2800" dirty="0"/>
              <a:t>Почтовых ящиков (</a:t>
            </a:r>
            <a:r>
              <a:rPr lang="en-US" sz="2800" dirty="0"/>
              <a:t>Mailbox</a:t>
            </a:r>
            <a:r>
              <a:rPr lang="ru-RU" sz="2800" dirty="0"/>
              <a:t>)</a:t>
            </a:r>
          </a:p>
          <a:p>
            <a:endParaRPr lang="ru-RU" sz="2800" dirty="0" smtClean="0"/>
          </a:p>
          <a:p>
            <a:r>
              <a:rPr lang="ru-RU" sz="2800" dirty="0" smtClean="0"/>
              <a:t>Антивирус </a:t>
            </a:r>
            <a:r>
              <a:rPr lang="ru-RU" sz="2800" dirty="0"/>
              <a:t>на кластер: </a:t>
            </a:r>
            <a:r>
              <a:rPr lang="en-US" sz="2800" dirty="0"/>
              <a:t>CCR </a:t>
            </a:r>
            <a:r>
              <a:rPr lang="ru-RU" sz="2800" dirty="0"/>
              <a:t>и </a:t>
            </a:r>
            <a:r>
              <a:rPr lang="en-US" sz="2800" dirty="0"/>
              <a:t>CSC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30</a:t>
            </a:fld>
            <a:r>
              <a:rPr lang="en-US" smtClean="0"/>
              <a:t>  |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кластера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31</a:t>
            </a:fld>
            <a:r>
              <a:rPr lang="en-US" smtClean="0"/>
              <a:t>  |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5081" y="3937619"/>
            <a:ext cx="2239008" cy="2232249"/>
          </a:xfrm>
          <a:prstGeom prst="rect">
            <a:avLst/>
          </a:prstGeom>
          <a:solidFill>
            <a:srgbClr val="339966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:\Graphics\! My Illustrations\Network\server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797" y="3577580"/>
            <a:ext cx="1533290" cy="2191519"/>
          </a:xfrm>
          <a:prstGeom prst="rect">
            <a:avLst/>
          </a:prstGeom>
          <a:noFill/>
        </p:spPr>
      </p:pic>
      <p:pic>
        <p:nvPicPr>
          <p:cNvPr id="11" name="Picture 10" descr="D:\Graphics\! My Illustrations\Network\server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47023"/>
            <a:ext cx="1533290" cy="2191519"/>
          </a:xfrm>
          <a:prstGeom prst="rect">
            <a:avLst/>
          </a:prstGeom>
          <a:noFill/>
        </p:spPr>
      </p:pic>
      <p:pic>
        <p:nvPicPr>
          <p:cNvPr id="12" name="Picture 11" descr="D:\Graphics\! My Illustrations\Network\server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542" y="1247021"/>
            <a:ext cx="1533290" cy="2191519"/>
          </a:xfrm>
          <a:prstGeom prst="rect">
            <a:avLst/>
          </a:prstGeom>
          <a:noFill/>
        </p:spPr>
      </p:pic>
      <p:pic>
        <p:nvPicPr>
          <p:cNvPr id="13" name="Picture 3" descr="D:\Graphics\! My Illustrations\Network\admconsole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937" y="4982294"/>
            <a:ext cx="952500" cy="97155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flipV="1">
            <a:off x="7320638" y="3128786"/>
            <a:ext cx="0" cy="1799223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\\192.168.0.1\Projects\KL 002 new\templates\pics\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42" y="3807348"/>
            <a:ext cx="490538" cy="347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179512" y="2456732"/>
            <a:ext cx="648072" cy="0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\\192.168.0.1\Projects\KL 002 new\templates\pics\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8" y="2510702"/>
            <a:ext cx="490538" cy="347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 rot="16200000">
            <a:off x="6448856" y="3889897"/>
            <a:ext cx="144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 Black" pitchFamily="34" charset="0"/>
              </a:rPr>
              <a:t>MAPI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19672" y="2851787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j-lt"/>
              </a:rPr>
              <a:t>Edge-</a:t>
            </a:r>
            <a:r>
              <a:rPr lang="ru-RU" sz="1200" dirty="0" smtClean="0">
                <a:latin typeface="+mj-lt"/>
              </a:rPr>
              <a:t>сервер</a:t>
            </a:r>
            <a:endParaRPr lang="en-US" sz="1200" dirty="0" smtClean="0">
              <a:solidFill>
                <a:srgbClr val="005447"/>
              </a:solidFill>
              <a:latin typeface="+mj-lt"/>
            </a:endParaRPr>
          </a:p>
        </p:txBody>
      </p:sp>
      <p:pic>
        <p:nvPicPr>
          <p:cNvPr id="20" name="Picture 19" descr="D:\Graphics\! My Illustrations\Network\server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323" y="1247022"/>
            <a:ext cx="1533290" cy="2191519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4572000" y="2851786"/>
            <a:ext cx="1395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j-lt"/>
              </a:rPr>
              <a:t>Hub Transport</a:t>
            </a:r>
          </a:p>
          <a:p>
            <a:pPr algn="ctr"/>
            <a:r>
              <a:rPr lang="en-US" sz="1200" dirty="0" smtClean="0">
                <a:latin typeface="+mj-lt"/>
              </a:rPr>
              <a:t>-</a:t>
            </a:r>
            <a:r>
              <a:rPr lang="ru-RU" sz="1200" dirty="0" smtClean="0">
                <a:latin typeface="+mj-lt"/>
              </a:rPr>
              <a:t>сервер</a:t>
            </a:r>
            <a:endParaRPr lang="en-US" sz="1200" dirty="0" smtClean="0">
              <a:solidFill>
                <a:srgbClr val="005447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34148" y="285178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Client Access</a:t>
            </a:r>
            <a:br>
              <a:rPr lang="en-US" sz="1200" dirty="0" smtClean="0">
                <a:latin typeface="+mj-lt"/>
              </a:rPr>
            </a:br>
            <a:r>
              <a:rPr lang="en-US" sz="1200" dirty="0" smtClean="0">
                <a:latin typeface="+mj-lt"/>
              </a:rPr>
              <a:t>-</a:t>
            </a:r>
            <a:r>
              <a:rPr lang="ru-RU" sz="1200" dirty="0" smtClean="0">
                <a:latin typeface="+mj-lt"/>
              </a:rPr>
              <a:t>сервер</a:t>
            </a:r>
            <a:endParaRPr lang="en-US" sz="1200" dirty="0" smtClean="0">
              <a:solidFill>
                <a:srgbClr val="005447"/>
              </a:solidFill>
              <a:latin typeface="+mj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51720" y="2456732"/>
            <a:ext cx="1656184" cy="0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591324" y="3156134"/>
            <a:ext cx="1115434" cy="651214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67944" y="3156134"/>
            <a:ext cx="0" cy="615720"/>
          </a:xfrm>
          <a:prstGeom prst="straightConnector1">
            <a:avLst/>
          </a:prstGeom>
          <a:ln w="19050" cap="sq">
            <a:solidFill>
              <a:schemeClr val="tx1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192.168.0.1\Projects\KL 002 new\templates\pics\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43" y="2510702"/>
            <a:ext cx="490538" cy="347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\\192.168.0.1\Projects\KL 002 new\templates\pics\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10" y="3301925"/>
            <a:ext cx="490538" cy="347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9512" y="2176029"/>
            <a:ext cx="64807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b="1" dirty="0" smtClean="0">
                <a:latin typeface="Arial Black" pitchFamily="34" charset="0"/>
              </a:rPr>
              <a:t>SMTP</a:t>
            </a:r>
            <a:endParaRPr lang="en-US" sz="1200" b="1" dirty="0">
              <a:latin typeface="Arial Black" pitchFamily="34" charset="0"/>
            </a:endParaRPr>
          </a:p>
        </p:txBody>
      </p:sp>
      <p:pic>
        <p:nvPicPr>
          <p:cNvPr id="29" name="Picture 2" descr="\\192.168.0.1\Projects\KL 002 new\templates\pics\shield-isometrics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03" y="2031918"/>
            <a:ext cx="723900" cy="80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\\192.168.0.1\Projects\KL 002 new\templates\pics\shield-isometrics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68" y="4350042"/>
            <a:ext cx="723900" cy="80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D:\Graphics\! My Illustrations\Network\server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2806" y="3587547"/>
            <a:ext cx="1533290" cy="2191519"/>
          </a:xfrm>
          <a:prstGeom prst="rect">
            <a:avLst/>
          </a:prstGeom>
          <a:noFill/>
        </p:spPr>
      </p:pic>
      <p:pic>
        <p:nvPicPr>
          <p:cNvPr id="32" name="Picture 2" descr="\\192.168.0.1\Projects\KL 002 new\templates\pics\shield-isometrics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77" y="4333426"/>
            <a:ext cx="723900" cy="80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D:\Graphics\! My Illustrations\Network\server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8158" y="4331581"/>
            <a:ext cx="1533290" cy="2191519"/>
          </a:xfrm>
          <a:prstGeom prst="rect">
            <a:avLst/>
          </a:prstGeom>
          <a:noFill/>
        </p:spPr>
      </p:pic>
      <p:pic>
        <p:nvPicPr>
          <p:cNvPr id="34" name="Picture 2" descr="\\192.168.0.1\Projects\KL 002 new\templates\pics\shield-isometrics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08477"/>
            <a:ext cx="723900" cy="80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292080" y="5708203"/>
            <a:ext cx="1694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+mj-lt"/>
              </a:rPr>
              <a:t>Кластер </a:t>
            </a:r>
            <a:br>
              <a:rPr lang="ru-RU" sz="1200" dirty="0" smtClean="0">
                <a:latin typeface="+mj-lt"/>
              </a:rPr>
            </a:br>
            <a:r>
              <a:rPr lang="en-US" sz="1200" dirty="0" smtClean="0">
                <a:latin typeface="+mj-lt"/>
              </a:rPr>
              <a:t>Mailbox-</a:t>
            </a:r>
            <a:r>
              <a:rPr lang="ru-RU" sz="1200" dirty="0" smtClean="0">
                <a:latin typeface="+mj-lt"/>
              </a:rPr>
              <a:t>серверов</a:t>
            </a:r>
            <a:endParaRPr lang="en-US" sz="1200" dirty="0" smtClean="0">
              <a:solidFill>
                <a:srgbClr val="005447"/>
              </a:solidFill>
              <a:latin typeface="+mj-lt"/>
            </a:endParaRPr>
          </a:p>
        </p:txBody>
      </p:sp>
      <p:pic>
        <p:nvPicPr>
          <p:cNvPr id="36" name="Picture 2" descr="\\192.168.0.1\Projects\KL 002 new\templates\pics\shield-isometrics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000244"/>
            <a:ext cx="723900" cy="80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DAG in Microsoft Exchange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32</a:t>
            </a:fld>
            <a:r>
              <a:rPr lang="en-US" smtClean="0"/>
              <a:t>  |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154314" cy="48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файловой системы сервера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dirty="0"/>
              <a:t>Зачем</a:t>
            </a:r>
          </a:p>
          <a:p>
            <a:pPr lvl="1"/>
            <a:r>
              <a:rPr lang="en-US" sz="2400" dirty="0" err="1"/>
              <a:t>Kaspersky</a:t>
            </a:r>
            <a:r>
              <a:rPr lang="en-US" sz="2400" dirty="0"/>
              <a:t> Security </a:t>
            </a:r>
            <a:r>
              <a:rPr lang="ru-RU" sz="2400" dirty="0"/>
              <a:t>фильтрует почту</a:t>
            </a:r>
          </a:p>
          <a:p>
            <a:pPr lvl="1"/>
            <a:r>
              <a:rPr lang="en-US" sz="2400" dirty="0" err="1"/>
              <a:t>Kaspersky</a:t>
            </a:r>
            <a:r>
              <a:rPr lang="en-US" sz="2400" dirty="0"/>
              <a:t> Security</a:t>
            </a:r>
            <a:r>
              <a:rPr lang="ru-RU" sz="2400" dirty="0"/>
              <a:t> не защищает сам компьютер</a:t>
            </a:r>
            <a:endParaRPr lang="en-US" sz="2400" dirty="0"/>
          </a:p>
          <a:p>
            <a:endParaRPr lang="en-US" sz="2400" dirty="0"/>
          </a:p>
          <a:p>
            <a:r>
              <a:rPr lang="ru-RU" sz="2400" dirty="0"/>
              <a:t>Чем</a:t>
            </a:r>
          </a:p>
          <a:p>
            <a:pPr lvl="1"/>
            <a:r>
              <a:rPr lang="ru-RU" sz="2400" dirty="0"/>
              <a:t>Антивирус Касперского 6.0 для </a:t>
            </a:r>
            <a:r>
              <a:rPr lang="en-US" sz="2400" dirty="0"/>
              <a:t>Windows Servers R2</a:t>
            </a:r>
          </a:p>
          <a:p>
            <a:pPr lvl="1"/>
            <a:r>
              <a:rPr lang="ru-RU" sz="2400" dirty="0"/>
              <a:t>Антивирус Касперского 8.0 для </a:t>
            </a:r>
            <a:r>
              <a:rPr lang="en-US" sz="2400" dirty="0"/>
              <a:t>Windows Servers</a:t>
            </a:r>
            <a:r>
              <a:rPr lang="ru-RU" sz="2400" dirty="0"/>
              <a:t> </a:t>
            </a:r>
            <a:r>
              <a:rPr lang="en-US" sz="2400" dirty="0"/>
              <a:t>EE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33</a:t>
            </a:fld>
            <a:r>
              <a:rPr lang="en-US" smtClean="0"/>
              <a:t>  |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</a:t>
            </a:r>
            <a:r>
              <a:rPr lang="en-US" dirty="0" smtClean="0"/>
              <a:t> </a:t>
            </a:r>
            <a:r>
              <a:rPr lang="ru-RU" dirty="0" smtClean="0"/>
              <a:t>для средств защиты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Почтовая система</a:t>
            </a:r>
          </a:p>
          <a:p>
            <a:pPr lvl="1"/>
            <a:r>
              <a:rPr lang="en-US" dirty="0"/>
              <a:t>Microsoft Exchange 2010</a:t>
            </a:r>
          </a:p>
          <a:p>
            <a:pPr lvl="1"/>
            <a:r>
              <a:rPr lang="en-US" dirty="0"/>
              <a:t>Microsoft Exchange 2007 x64 SP1</a:t>
            </a:r>
          </a:p>
          <a:p>
            <a:pPr>
              <a:spcBef>
                <a:spcPts val="1200"/>
              </a:spcBef>
            </a:pPr>
            <a:r>
              <a:rPr lang="ru-RU" dirty="0"/>
              <a:t>Операционная система</a:t>
            </a:r>
          </a:p>
          <a:p>
            <a:pPr lvl="1"/>
            <a:r>
              <a:rPr lang="en-US" dirty="0"/>
              <a:t>Microsoft Windows Server 2008 x64 SP1+ Std / </a:t>
            </a:r>
            <a:r>
              <a:rPr lang="en-US" dirty="0" err="1"/>
              <a:t>Ent</a:t>
            </a:r>
            <a:endParaRPr lang="en-US" dirty="0"/>
          </a:p>
          <a:p>
            <a:pPr lvl="1"/>
            <a:r>
              <a:rPr lang="en-US" dirty="0"/>
              <a:t>Microsoft SBS/EBS 2008 Standard / Premium</a:t>
            </a:r>
          </a:p>
          <a:p>
            <a:pPr lvl="1"/>
            <a:r>
              <a:rPr lang="en-US" dirty="0"/>
              <a:t>Microsoft Windows Server 2003 x64 SP2+ Std / </a:t>
            </a:r>
            <a:r>
              <a:rPr lang="en-US" dirty="0" err="1"/>
              <a:t>Ent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dirty="0"/>
              <a:t>Сервер баз данных</a:t>
            </a:r>
            <a:endParaRPr lang="en-US" dirty="0"/>
          </a:p>
          <a:p>
            <a:pPr lvl="1"/>
            <a:r>
              <a:rPr lang="en-US" dirty="0"/>
              <a:t>Microsoft SQL Server 2005 Exp / Std / </a:t>
            </a:r>
            <a:r>
              <a:rPr lang="en-US" dirty="0" err="1"/>
              <a:t>Ent</a:t>
            </a:r>
            <a:endParaRPr lang="en-US" dirty="0"/>
          </a:p>
          <a:p>
            <a:pPr lvl="1"/>
            <a:r>
              <a:rPr lang="en-US" dirty="0"/>
              <a:t>Microsoft SQL Server 2008 Exp / Std / </a:t>
            </a:r>
            <a:r>
              <a:rPr lang="en-US" dirty="0" err="1"/>
              <a:t>Ent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en-US" dirty="0"/>
              <a:t>.NET Framework</a:t>
            </a:r>
          </a:p>
          <a:p>
            <a:pPr lvl="1"/>
            <a:r>
              <a:rPr lang="en-US" dirty="0"/>
              <a:t>Microsoft </a:t>
            </a:r>
            <a:r>
              <a:rPr lang="en-US" dirty="0" err="1"/>
              <a:t>.Net</a:t>
            </a:r>
            <a:r>
              <a:rPr lang="en-US" dirty="0"/>
              <a:t> Framework 3.5 SP1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34</a:t>
            </a:fld>
            <a:r>
              <a:rPr lang="en-US" smtClean="0"/>
              <a:t>  |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Требования для </a:t>
            </a:r>
            <a:r>
              <a:rPr lang="ru-RU" dirty="0" smtClean="0"/>
              <a:t>консоли </a:t>
            </a:r>
            <a:r>
              <a:rPr lang="ru-RU" dirty="0" smtClean="0"/>
              <a:t>управления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Операционная система</a:t>
            </a:r>
          </a:p>
          <a:p>
            <a:pPr lvl="1"/>
            <a:r>
              <a:rPr lang="en-US" dirty="0"/>
              <a:t>Microsoft Windows Server 2008 SP0+</a:t>
            </a:r>
          </a:p>
          <a:p>
            <a:pPr lvl="1"/>
            <a:r>
              <a:rPr lang="en-US" dirty="0"/>
              <a:t>Microsoft Windows 7 (?) SP0+</a:t>
            </a:r>
          </a:p>
          <a:p>
            <a:pPr lvl="1"/>
            <a:r>
              <a:rPr lang="en-US" dirty="0"/>
              <a:t>Microsoft Windows Vista SP0+</a:t>
            </a:r>
          </a:p>
          <a:p>
            <a:pPr lvl="1"/>
            <a:r>
              <a:rPr lang="en-US" dirty="0"/>
              <a:t>Microsoft Windows Server 2003 SP2+</a:t>
            </a:r>
          </a:p>
          <a:p>
            <a:pPr lvl="1"/>
            <a:r>
              <a:rPr lang="en-US" dirty="0"/>
              <a:t>Microsoft Windows XP SP3+</a:t>
            </a:r>
          </a:p>
          <a:p>
            <a:pPr>
              <a:spcBef>
                <a:spcPts val="1200"/>
              </a:spcBef>
            </a:pPr>
            <a:r>
              <a:rPr lang="en-US" dirty="0"/>
              <a:t>MMC</a:t>
            </a:r>
            <a:endParaRPr lang="ru-RU" dirty="0"/>
          </a:p>
          <a:p>
            <a:pPr lvl="1"/>
            <a:r>
              <a:rPr lang="en-US" dirty="0"/>
              <a:t>Microsoft Management Console 3.0</a:t>
            </a:r>
          </a:p>
          <a:p>
            <a:pPr>
              <a:spcBef>
                <a:spcPts val="1200"/>
              </a:spcBef>
            </a:pPr>
            <a:r>
              <a:rPr lang="en-US" dirty="0"/>
              <a:t>.NET Framework</a:t>
            </a:r>
            <a:endParaRPr lang="ru-RU" dirty="0"/>
          </a:p>
          <a:p>
            <a:pPr lvl="1"/>
            <a:r>
              <a:rPr lang="en-US" dirty="0"/>
              <a:t>Microsoft .NET Framework 3.5 SP1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35</a:t>
            </a:fld>
            <a:r>
              <a:rPr lang="en-US" smtClean="0"/>
              <a:t>  |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Консоль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36</a:t>
            </a:fld>
            <a:r>
              <a:rPr lang="en-US" smtClean="0"/>
              <a:t>  |</a:t>
            </a:r>
            <a:endParaRPr lang="en-US" dirty="0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09494" y="1125538"/>
            <a:ext cx="8125013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Антивирусные технологии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8425433" cy="4248224"/>
          </a:xfrm>
        </p:spPr>
        <p:txBody>
          <a:bodyPr/>
          <a:lstStyle/>
          <a:p>
            <a:r>
              <a:rPr lang="ru-RU" sz="2800" dirty="0"/>
              <a:t>Поиск по базе сигнатур</a:t>
            </a:r>
            <a:endParaRPr lang="en-US" sz="2800" dirty="0"/>
          </a:p>
          <a:p>
            <a:r>
              <a:rPr lang="ru-RU" sz="2800" dirty="0"/>
              <a:t>Эвристический анализ</a:t>
            </a:r>
          </a:p>
          <a:p>
            <a:r>
              <a:rPr lang="ru-RU" sz="2800" dirty="0"/>
              <a:t>Обнаружение поврежденных объектов</a:t>
            </a:r>
          </a:p>
          <a:p>
            <a:r>
              <a:rPr lang="ru-RU" sz="2800" dirty="0"/>
              <a:t>Обнаружение защищенных объектов</a:t>
            </a:r>
          </a:p>
          <a:p>
            <a:pPr lvl="1"/>
            <a:r>
              <a:rPr lang="ru-RU" sz="2800" dirty="0"/>
              <a:t>архивы с паролем, например</a:t>
            </a:r>
            <a:endParaRPr lang="en-US" sz="2800" dirty="0"/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37</a:t>
            </a:fld>
            <a:r>
              <a:rPr lang="en-US" smtClean="0"/>
              <a:t>  |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Анти-спам</a:t>
            </a:r>
            <a:r>
              <a:rPr lang="ru-RU" dirty="0" smtClean="0"/>
              <a:t> технологии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38</a:t>
            </a:fld>
            <a:r>
              <a:rPr lang="en-US" smtClean="0"/>
              <a:t>  |</a:t>
            </a:r>
            <a:endParaRPr lang="en-US" dirty="0"/>
          </a:p>
        </p:txBody>
      </p:sp>
      <p:pic>
        <p:nvPicPr>
          <p:cNvPr id="8" name="Picture 14" descr="sxems_rus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624013"/>
            <a:ext cx="90011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8313" y="2303463"/>
            <a:ext cx="84963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ct val="70000"/>
              </a:spcAft>
              <a:buClr>
                <a:srgbClr val="FF0000"/>
              </a:buClr>
              <a:buFontTx/>
              <a:buChar char="•"/>
            </a:pPr>
            <a:endParaRPr lang="en-US" sz="2800" b="1" baseline="-250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5288" y="2028825"/>
            <a:ext cx="2952750" cy="9683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Анти-Спам Лаборатория 24х7х365</a:t>
            </a:r>
            <a:b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b="1" baseline="-2500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451225" y="1557338"/>
            <a:ext cx="2160588" cy="9683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Подготовка обновлений</a:t>
            </a:r>
            <a:b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b="1" baseline="-2500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27088" y="4260850"/>
            <a:ext cx="1728787" cy="15462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Проверки по</a:t>
            </a:r>
            <a:r>
              <a:rPr lang="en-US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DNSBL,</a:t>
            </a:r>
            <a:br>
              <a:rPr lang="en-US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SPF,</a:t>
            </a:r>
            <a:br>
              <a:rPr lang="en-US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SURBL</a:t>
            </a:r>
            <a: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b="1" baseline="-2500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35150" y="4260850"/>
            <a:ext cx="1728788" cy="15462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Анализ заголовков</a:t>
            </a:r>
            <a:b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b="1" baseline="-2500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484438" y="4260850"/>
            <a:ext cx="2305050" cy="15462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Лингвистический</a:t>
            </a:r>
            <a:b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анализ</a:t>
            </a:r>
            <a:b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b="1" baseline="-2500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851275" y="4284663"/>
            <a:ext cx="1655763" cy="15462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Текстовые сигнатуры</a:t>
            </a:r>
            <a:b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b="1" baseline="-2500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787900" y="4260850"/>
            <a:ext cx="1800225" cy="15462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Графические сигнатуры</a:t>
            </a:r>
            <a:b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b="1" baseline="-2500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380288" y="3756025"/>
            <a:ext cx="1655762" cy="1835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UDS:</a:t>
            </a:r>
            <a:br>
              <a:rPr lang="en-US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реакция в режиме реального времени</a:t>
            </a:r>
            <a:br>
              <a:rPr 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мониторинга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800" dirty="0"/>
              <a:t>Статусы в консоли</a:t>
            </a:r>
            <a:endParaRPr lang="en-US" sz="2800" dirty="0"/>
          </a:p>
          <a:p>
            <a:r>
              <a:rPr lang="ru-RU" sz="2800" dirty="0"/>
              <a:t>Уведомления</a:t>
            </a:r>
          </a:p>
          <a:p>
            <a:r>
              <a:rPr lang="ru-RU" sz="2800" dirty="0"/>
              <a:t>Отчеты</a:t>
            </a:r>
          </a:p>
          <a:p>
            <a:r>
              <a:rPr lang="ru-RU" sz="2800" dirty="0"/>
              <a:t>Журналы </a:t>
            </a:r>
            <a:r>
              <a:rPr lang="en-US" sz="2800" dirty="0" err="1"/>
              <a:t>Kaspersky</a:t>
            </a:r>
            <a:r>
              <a:rPr lang="en-US" sz="2800" dirty="0"/>
              <a:t> Security</a:t>
            </a:r>
            <a:endParaRPr lang="ru-RU" sz="2800" dirty="0"/>
          </a:p>
          <a:p>
            <a:r>
              <a:rPr lang="ru-RU" sz="2800" dirty="0"/>
              <a:t>Журнал событий </a:t>
            </a:r>
            <a:r>
              <a:rPr lang="en-US" sz="2800" dirty="0"/>
              <a:t>Windows</a:t>
            </a:r>
            <a:endParaRPr lang="ru-RU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39</a:t>
            </a:fld>
            <a:r>
              <a:rPr lang="en-US" smtClean="0"/>
              <a:t>  |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Kaspersky</a:t>
            </a:r>
            <a:r>
              <a:rPr lang="en-US" b="0" dirty="0" smtClean="0">
                <a:solidFill>
                  <a:schemeClr val="tx1"/>
                </a:solidFill>
              </a:rPr>
              <a:t> Anti-Virus 8.0 for Microsoft ISA Server / TMG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4</a:t>
            </a:fld>
            <a:r>
              <a:rPr lang="en-US" smtClean="0"/>
              <a:t>  |</a:t>
            </a:r>
            <a:endParaRPr lang="en-US" dirty="0"/>
          </a:p>
        </p:txBody>
      </p:sp>
      <p:pic>
        <p:nvPicPr>
          <p:cNvPr id="8" name="Picture 9" descr="D:\Graphics\! My Illustrations\Network\workst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72" y="5111707"/>
            <a:ext cx="822401" cy="809618"/>
          </a:xfrm>
          <a:prstGeom prst="rect">
            <a:avLst/>
          </a:prstGeom>
          <a:noFill/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251520" y="116632"/>
            <a:ext cx="8715375" cy="1008063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Компоненты антивируса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33"/>
          <p:cNvSpPr>
            <a:spLocks noGrp="1"/>
          </p:cNvSpPr>
          <p:nvPr>
            <p:ph idx="1"/>
          </p:nvPr>
        </p:nvSpPr>
        <p:spPr>
          <a:xfrm>
            <a:off x="0" y="1196752"/>
            <a:ext cx="8715436" cy="4668838"/>
          </a:xfrm>
          <a:prstGeom prst="rect">
            <a:avLst/>
          </a:prstGeom>
        </p:spPr>
        <p:txBody>
          <a:bodyPr/>
          <a:lstStyle/>
          <a:p>
            <a:pPr marL="539750"/>
            <a:r>
              <a:rPr lang="en-US" sz="1800" dirty="0" smtClean="0"/>
              <a:t>Kaspersky Anti-Virus filters</a:t>
            </a:r>
          </a:p>
          <a:p>
            <a:pPr marL="539750"/>
            <a:r>
              <a:rPr lang="en-US" sz="1800" dirty="0" smtClean="0"/>
              <a:t>Kaspersky Anti-Virus engine</a:t>
            </a:r>
          </a:p>
          <a:p>
            <a:pPr marL="539750"/>
            <a:r>
              <a:rPr lang="en-US" sz="1800" dirty="0" smtClean="0"/>
              <a:t>Management Console</a:t>
            </a:r>
          </a:p>
          <a:p>
            <a:pPr marL="539750"/>
            <a:endParaRPr lang="en-US" sz="1100" dirty="0" smtClean="0"/>
          </a:p>
          <a:p>
            <a:pPr marL="539750"/>
            <a:r>
              <a:rPr lang="en-US" sz="1100" dirty="0" smtClean="0"/>
              <a:t>Update service</a:t>
            </a:r>
          </a:p>
          <a:p>
            <a:pPr marL="539750"/>
            <a:r>
              <a:rPr lang="en-US" sz="1100" dirty="0" smtClean="0"/>
              <a:t>Backup storage</a:t>
            </a:r>
          </a:p>
          <a:p>
            <a:pPr marL="539750"/>
            <a:r>
              <a:rPr lang="en-US" sz="1100" dirty="0" smtClean="0"/>
              <a:t>Reporting</a:t>
            </a:r>
          </a:p>
          <a:p>
            <a:pPr marL="539750"/>
            <a:r>
              <a:rPr lang="en-US" sz="1100" dirty="0" smtClean="0"/>
              <a:t>Monitoring</a:t>
            </a:r>
          </a:p>
          <a:p>
            <a:pPr marL="539750"/>
            <a:r>
              <a:rPr lang="en-US" sz="1100" dirty="0" smtClean="0"/>
              <a:t>Diagnostics</a:t>
            </a:r>
          </a:p>
          <a:p>
            <a:pPr marL="539750"/>
            <a:endParaRPr lang="en-US" sz="1100" dirty="0"/>
          </a:p>
        </p:txBody>
      </p:sp>
      <p:sp>
        <p:nvSpPr>
          <p:cNvPr id="11" name="Cloud 10"/>
          <p:cNvSpPr/>
          <p:nvPr/>
        </p:nvSpPr>
        <p:spPr>
          <a:xfrm rot="1816910">
            <a:off x="5111075" y="1336864"/>
            <a:ext cx="3564682" cy="2535856"/>
          </a:xfrm>
          <a:prstGeom prst="cloud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D:\Graphics\! My Illustrations\Network\workst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54" y="1682683"/>
            <a:ext cx="822401" cy="809618"/>
          </a:xfrm>
          <a:prstGeom prst="rect">
            <a:avLst/>
          </a:prstGeom>
          <a:noFill/>
        </p:spPr>
      </p:pic>
      <p:pic>
        <p:nvPicPr>
          <p:cNvPr id="13" name="Picture 9" descr="D:\Graphics\! My Illustrations\Network\workst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48" y="1825559"/>
            <a:ext cx="822401" cy="809618"/>
          </a:xfrm>
          <a:prstGeom prst="rect">
            <a:avLst/>
          </a:prstGeom>
          <a:noFill/>
        </p:spPr>
      </p:pic>
      <p:pic>
        <p:nvPicPr>
          <p:cNvPr id="14" name="Picture 9" descr="D:\Graphics\! My Illustrations\Network\workst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96" y="2539939"/>
            <a:ext cx="822401" cy="809618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flipV="1">
            <a:off x="4000528" y="2754253"/>
            <a:ext cx="1857388" cy="1000132"/>
          </a:xfrm>
          <a:prstGeom prst="line">
            <a:avLst/>
          </a:prstGeom>
          <a:ln w="63500" cap="rnd"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headEnd type="oval" w="sm" len="sm"/>
            <a:tailEnd type="oval" w="sm" len="sm"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D:\Graphics\! My Illustrations\Network\firew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86" y="2709498"/>
            <a:ext cx="1571636" cy="2045019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 flipV="1">
            <a:off x="1714512" y="3754385"/>
            <a:ext cx="2286016" cy="1214446"/>
          </a:xfrm>
          <a:prstGeom prst="line">
            <a:avLst/>
          </a:prstGeom>
          <a:ln w="63500" cap="rnd"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headEnd type="oval" w="sm" len="sm"/>
            <a:tailEnd type="oval" w="sm" len="sm"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0" descr="D:\Graphics\! My Illustrations\Network\internet-with-shad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2552620" cy="2537089"/>
          </a:xfrm>
          <a:prstGeom prst="rect">
            <a:avLst/>
          </a:prstGeom>
          <a:noFill/>
        </p:spPr>
      </p:pic>
      <p:pic>
        <p:nvPicPr>
          <p:cNvPr id="19" name="Picture 7" descr="D:\My Pictures\! Картинки к презам\ISA\forefront-2010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214" y="4611641"/>
            <a:ext cx="1964531" cy="571500"/>
          </a:xfrm>
          <a:prstGeom prst="rect">
            <a:avLst/>
          </a:prstGeom>
          <a:noFill/>
        </p:spPr>
      </p:pic>
      <p:pic>
        <p:nvPicPr>
          <p:cNvPr id="20" name="Picture 11" descr="D:\Logos\Archive\KAV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90" y="5754649"/>
            <a:ext cx="285752" cy="28575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214842" y="5680952"/>
            <a:ext cx="2071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Kaspersky Anti-Virus </a:t>
            </a:r>
            <a:br>
              <a:rPr lang="en-US" sz="1100" dirty="0" smtClean="0"/>
            </a:br>
            <a:r>
              <a:rPr lang="en-US" sz="1100" dirty="0" smtClean="0"/>
              <a:t>for MS ISA Server / TMG</a:t>
            </a:r>
            <a:endParaRPr lang="en-US" sz="11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428892" y="5254583"/>
            <a:ext cx="1214446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968911" y="3835349"/>
            <a:ext cx="1174757" cy="7048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 rot="985231">
            <a:off x="4478191" y="4908163"/>
            <a:ext cx="1000132" cy="996647"/>
          </a:xfrm>
          <a:prstGeom prst="arc">
            <a:avLst>
              <a:gd name="adj1" fmla="val 7955787"/>
              <a:gd name="adj2" fmla="val 11417275"/>
            </a:avLst>
          </a:prstGeom>
          <a:ln>
            <a:solidFill>
              <a:schemeClr val="tx1"/>
            </a:solidFill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2991403">
            <a:off x="3770272" y="4915441"/>
            <a:ext cx="1000132" cy="996647"/>
          </a:xfrm>
          <a:prstGeom prst="arc">
            <a:avLst>
              <a:gd name="adj1" fmla="val 6966929"/>
              <a:gd name="adj2" fmla="val 10491722"/>
            </a:avLst>
          </a:prstGeom>
          <a:ln>
            <a:solidFill>
              <a:schemeClr val="tx1"/>
            </a:solidFill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 descr="D:\Graphics\! My Illustrations\Network\user-green-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76" y="5626061"/>
            <a:ext cx="357190" cy="48577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7715336" y="5611773"/>
            <a:ext cx="1142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Administrator</a:t>
            </a:r>
            <a:endParaRPr lang="en-US" sz="1100" dirty="0"/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6072230" y="5826087"/>
            <a:ext cx="500066" cy="15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72230" y="5968963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8643998" y="6040401"/>
            <a:ext cx="142876" cy="142876"/>
          </a:xfrm>
          <a:prstGeom prst="ellips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429684" y="6040401"/>
            <a:ext cx="142876" cy="142876"/>
          </a:xfrm>
          <a:prstGeom prst="ellips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5" grpId="0" animBg="1"/>
      <p:bldP spid="30" grpId="0" animBg="1"/>
      <p:bldP spid="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продуктов 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40</a:t>
            </a:fld>
            <a:r>
              <a:rPr lang="en-US" smtClean="0"/>
              <a:t>  |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7544" y="1124744"/>
          <a:ext cx="8280920" cy="4907280"/>
        </p:xfrm>
        <a:graphic>
          <a:graphicData uri="http://schemas.openxmlformats.org/drawingml/2006/table">
            <a:tbl>
              <a:tblPr/>
              <a:tblGrid>
                <a:gridCol w="6127198"/>
                <a:gridCol w="1077603"/>
                <a:gridCol w="1076119"/>
              </a:tblGrid>
              <a:tr h="602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KS for Microsoft Exchange Servers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BD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Old version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82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 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D5B"/>
                    </a:solidFill>
                  </a:tcPr>
                </a:tc>
              </a:tr>
              <a:tr h="28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Anti-Spam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Improved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Отображение результата сканирования в теме сообщения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Improved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Backup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Improved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Доверенная зона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Обнаружение спама для различных языков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Новый антивирусный движок 8.0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Антивирусная проверка в реальном времени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Фоновое сканирование почтовых ящиков по запросу или по требованию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Сканирование исключений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Improved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Лечение архивированных файлов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Improved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Система управления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Improved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Управление через ММС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Improved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Уведомления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Improved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Система отчетов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Improved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7164288" y="1844824"/>
            <a:ext cx="107950" cy="153988"/>
            <a:chOff x="2971" y="2523"/>
            <a:chExt cx="317" cy="453"/>
          </a:xfrm>
        </p:grpSpPr>
        <p:sp>
          <p:nvSpPr>
            <p:cNvPr id="10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2" name="Group 106"/>
          <p:cNvGrpSpPr>
            <a:grpSpLocks/>
          </p:cNvGrpSpPr>
          <p:nvPr/>
        </p:nvGrpSpPr>
        <p:grpSpPr bwMode="auto">
          <a:xfrm>
            <a:off x="7164288" y="2132856"/>
            <a:ext cx="107950" cy="153988"/>
            <a:chOff x="2971" y="2523"/>
            <a:chExt cx="317" cy="453"/>
          </a:xfrm>
        </p:grpSpPr>
        <p:sp>
          <p:nvSpPr>
            <p:cNvPr id="13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4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5" name="Group 106"/>
          <p:cNvGrpSpPr>
            <a:grpSpLocks/>
          </p:cNvGrpSpPr>
          <p:nvPr/>
        </p:nvGrpSpPr>
        <p:grpSpPr bwMode="auto">
          <a:xfrm>
            <a:off x="7164288" y="2420888"/>
            <a:ext cx="107950" cy="153988"/>
            <a:chOff x="2971" y="2523"/>
            <a:chExt cx="317" cy="453"/>
          </a:xfrm>
        </p:grpSpPr>
        <p:sp>
          <p:nvSpPr>
            <p:cNvPr id="16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7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8" name="Group 106"/>
          <p:cNvGrpSpPr>
            <a:grpSpLocks/>
          </p:cNvGrpSpPr>
          <p:nvPr/>
        </p:nvGrpSpPr>
        <p:grpSpPr bwMode="auto">
          <a:xfrm>
            <a:off x="7164288" y="2780928"/>
            <a:ext cx="107950" cy="153988"/>
            <a:chOff x="2971" y="2523"/>
            <a:chExt cx="317" cy="453"/>
          </a:xfrm>
        </p:grpSpPr>
        <p:sp>
          <p:nvSpPr>
            <p:cNvPr id="19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1" name="Group 106"/>
          <p:cNvGrpSpPr>
            <a:grpSpLocks/>
          </p:cNvGrpSpPr>
          <p:nvPr/>
        </p:nvGrpSpPr>
        <p:grpSpPr bwMode="auto">
          <a:xfrm>
            <a:off x="7164288" y="3645024"/>
            <a:ext cx="107950" cy="153988"/>
            <a:chOff x="2971" y="2523"/>
            <a:chExt cx="317" cy="453"/>
          </a:xfrm>
        </p:grpSpPr>
        <p:sp>
          <p:nvSpPr>
            <p:cNvPr id="22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3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4" name="Group 106"/>
          <p:cNvGrpSpPr>
            <a:grpSpLocks/>
          </p:cNvGrpSpPr>
          <p:nvPr/>
        </p:nvGrpSpPr>
        <p:grpSpPr bwMode="auto">
          <a:xfrm>
            <a:off x="7164288" y="4005064"/>
            <a:ext cx="107950" cy="153988"/>
            <a:chOff x="2971" y="2523"/>
            <a:chExt cx="317" cy="453"/>
          </a:xfrm>
        </p:grpSpPr>
        <p:sp>
          <p:nvSpPr>
            <p:cNvPr id="25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6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7" name="Group 106"/>
          <p:cNvGrpSpPr>
            <a:grpSpLocks/>
          </p:cNvGrpSpPr>
          <p:nvPr/>
        </p:nvGrpSpPr>
        <p:grpSpPr bwMode="auto">
          <a:xfrm>
            <a:off x="7164288" y="4293096"/>
            <a:ext cx="107950" cy="153988"/>
            <a:chOff x="2971" y="2523"/>
            <a:chExt cx="317" cy="453"/>
          </a:xfrm>
        </p:grpSpPr>
        <p:sp>
          <p:nvSpPr>
            <p:cNvPr id="28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9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30" name="Group 106"/>
          <p:cNvGrpSpPr>
            <a:grpSpLocks/>
          </p:cNvGrpSpPr>
          <p:nvPr/>
        </p:nvGrpSpPr>
        <p:grpSpPr bwMode="auto">
          <a:xfrm>
            <a:off x="7164288" y="4581128"/>
            <a:ext cx="107950" cy="153988"/>
            <a:chOff x="2971" y="2523"/>
            <a:chExt cx="317" cy="453"/>
          </a:xfrm>
        </p:grpSpPr>
        <p:sp>
          <p:nvSpPr>
            <p:cNvPr id="31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2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33" name="Group 106"/>
          <p:cNvGrpSpPr>
            <a:grpSpLocks/>
          </p:cNvGrpSpPr>
          <p:nvPr/>
        </p:nvGrpSpPr>
        <p:grpSpPr bwMode="auto">
          <a:xfrm>
            <a:off x="7164288" y="4941168"/>
            <a:ext cx="107950" cy="153988"/>
            <a:chOff x="2971" y="2523"/>
            <a:chExt cx="317" cy="453"/>
          </a:xfrm>
        </p:grpSpPr>
        <p:sp>
          <p:nvSpPr>
            <p:cNvPr id="34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5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36" name="Group 106"/>
          <p:cNvGrpSpPr>
            <a:grpSpLocks/>
          </p:cNvGrpSpPr>
          <p:nvPr/>
        </p:nvGrpSpPr>
        <p:grpSpPr bwMode="auto">
          <a:xfrm>
            <a:off x="7164288" y="5229200"/>
            <a:ext cx="107950" cy="153988"/>
            <a:chOff x="2971" y="2523"/>
            <a:chExt cx="317" cy="453"/>
          </a:xfrm>
        </p:grpSpPr>
        <p:sp>
          <p:nvSpPr>
            <p:cNvPr id="37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8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39" name="Group 106"/>
          <p:cNvGrpSpPr>
            <a:grpSpLocks/>
          </p:cNvGrpSpPr>
          <p:nvPr/>
        </p:nvGrpSpPr>
        <p:grpSpPr bwMode="auto">
          <a:xfrm>
            <a:off x="7164288" y="5517232"/>
            <a:ext cx="107950" cy="153988"/>
            <a:chOff x="2971" y="2523"/>
            <a:chExt cx="317" cy="453"/>
          </a:xfrm>
        </p:grpSpPr>
        <p:sp>
          <p:nvSpPr>
            <p:cNvPr id="40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1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42" name="Group 106"/>
          <p:cNvGrpSpPr>
            <a:grpSpLocks/>
          </p:cNvGrpSpPr>
          <p:nvPr/>
        </p:nvGrpSpPr>
        <p:grpSpPr bwMode="auto">
          <a:xfrm>
            <a:off x="7164288" y="5805264"/>
            <a:ext cx="107950" cy="153988"/>
            <a:chOff x="2971" y="2523"/>
            <a:chExt cx="317" cy="453"/>
          </a:xfrm>
        </p:grpSpPr>
        <p:sp>
          <p:nvSpPr>
            <p:cNvPr id="43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4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51" name="Group 106"/>
          <p:cNvGrpSpPr>
            <a:grpSpLocks/>
          </p:cNvGrpSpPr>
          <p:nvPr/>
        </p:nvGrpSpPr>
        <p:grpSpPr bwMode="auto">
          <a:xfrm>
            <a:off x="8244408" y="2780928"/>
            <a:ext cx="107950" cy="153988"/>
            <a:chOff x="2971" y="2523"/>
            <a:chExt cx="317" cy="453"/>
          </a:xfrm>
        </p:grpSpPr>
        <p:sp>
          <p:nvSpPr>
            <p:cNvPr id="52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3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54" name="Group 106"/>
          <p:cNvGrpSpPr>
            <a:grpSpLocks/>
          </p:cNvGrpSpPr>
          <p:nvPr/>
        </p:nvGrpSpPr>
        <p:grpSpPr bwMode="auto">
          <a:xfrm>
            <a:off x="8244408" y="3645024"/>
            <a:ext cx="107950" cy="153988"/>
            <a:chOff x="2971" y="2523"/>
            <a:chExt cx="317" cy="453"/>
          </a:xfrm>
        </p:grpSpPr>
        <p:sp>
          <p:nvSpPr>
            <p:cNvPr id="55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6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57" name="Group 106"/>
          <p:cNvGrpSpPr>
            <a:grpSpLocks/>
          </p:cNvGrpSpPr>
          <p:nvPr/>
        </p:nvGrpSpPr>
        <p:grpSpPr bwMode="auto">
          <a:xfrm>
            <a:off x="8244408" y="4005064"/>
            <a:ext cx="107950" cy="153988"/>
            <a:chOff x="2971" y="2523"/>
            <a:chExt cx="317" cy="453"/>
          </a:xfrm>
        </p:grpSpPr>
        <p:sp>
          <p:nvSpPr>
            <p:cNvPr id="58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9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66" name="Group 146"/>
          <p:cNvGrpSpPr>
            <a:grpSpLocks/>
          </p:cNvGrpSpPr>
          <p:nvPr/>
        </p:nvGrpSpPr>
        <p:grpSpPr bwMode="auto">
          <a:xfrm>
            <a:off x="8243888" y="3058592"/>
            <a:ext cx="107950" cy="153987"/>
            <a:chOff x="2971" y="2523"/>
            <a:chExt cx="317" cy="453"/>
          </a:xfrm>
        </p:grpSpPr>
        <p:sp>
          <p:nvSpPr>
            <p:cNvPr id="67" name="Line 14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68" name="Line 14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69" name="Group 146"/>
          <p:cNvGrpSpPr>
            <a:grpSpLocks/>
          </p:cNvGrpSpPr>
          <p:nvPr/>
        </p:nvGrpSpPr>
        <p:grpSpPr bwMode="auto">
          <a:xfrm>
            <a:off x="8244408" y="3356992"/>
            <a:ext cx="107950" cy="153987"/>
            <a:chOff x="2971" y="2523"/>
            <a:chExt cx="317" cy="453"/>
          </a:xfrm>
        </p:grpSpPr>
        <p:sp>
          <p:nvSpPr>
            <p:cNvPr id="70" name="Line 14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1" name="Line 14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продуктов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Kaspersky</a:t>
            </a:r>
            <a:r>
              <a:rPr lang="en-US" dirty="0" smtClean="0"/>
              <a:t> Security 8.0 </a:t>
            </a:r>
            <a:r>
              <a:rPr lang="ru-RU" dirty="0" smtClean="0"/>
              <a:t>для </a:t>
            </a:r>
            <a:r>
              <a:rPr lang="en-US" dirty="0" smtClean="0"/>
              <a:t>Microsoft Exchange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41</a:t>
            </a:fld>
            <a:r>
              <a:rPr lang="en-US" smtClean="0"/>
              <a:t>  |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520" y="1124744"/>
          <a:ext cx="8533134" cy="3383280"/>
        </p:xfrm>
        <a:graphic>
          <a:graphicData uri="http://schemas.openxmlformats.org/drawingml/2006/table">
            <a:tbl>
              <a:tblPr/>
              <a:tblGrid>
                <a:gridCol w="6313816"/>
                <a:gridCol w="1110424"/>
                <a:gridCol w="1108894"/>
              </a:tblGrid>
              <a:tr h="389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KS for Microsoft Exchange Servers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BD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Old version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82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 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D5B"/>
                    </a:solidFill>
                  </a:tcPr>
                </a:tc>
              </a:tr>
              <a:tr h="299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Поддержка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MS Exchange 2007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9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Support for Microsoft Exchange 2010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9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MS Windows Server 2008 R2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9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VMware Ready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9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Автоматическая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масштабируемость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9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Оптимальное использование ресурсов системы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9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Поддержка главных ролей сервера </a:t>
                      </a:r>
                      <a:r>
                        <a:rPr lang="ru-RU" sz="1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Microsoft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Exchange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Server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9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Поддержка кластеров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9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Совместим с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DAG in Microsoft Exchange 2010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106"/>
          <p:cNvGrpSpPr>
            <a:grpSpLocks/>
          </p:cNvGrpSpPr>
          <p:nvPr/>
        </p:nvGrpSpPr>
        <p:grpSpPr bwMode="auto">
          <a:xfrm>
            <a:off x="7092280" y="1844824"/>
            <a:ext cx="107950" cy="153988"/>
            <a:chOff x="2971" y="2523"/>
            <a:chExt cx="317" cy="453"/>
          </a:xfrm>
        </p:grpSpPr>
        <p:sp>
          <p:nvSpPr>
            <p:cNvPr id="11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2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3" name="Group 106"/>
          <p:cNvGrpSpPr>
            <a:grpSpLocks/>
          </p:cNvGrpSpPr>
          <p:nvPr/>
        </p:nvGrpSpPr>
        <p:grpSpPr bwMode="auto">
          <a:xfrm>
            <a:off x="8172400" y="1844824"/>
            <a:ext cx="107950" cy="153988"/>
            <a:chOff x="2971" y="2523"/>
            <a:chExt cx="317" cy="453"/>
          </a:xfrm>
        </p:grpSpPr>
        <p:sp>
          <p:nvSpPr>
            <p:cNvPr id="14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5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6" name="Group 146"/>
          <p:cNvGrpSpPr>
            <a:grpSpLocks/>
          </p:cNvGrpSpPr>
          <p:nvPr/>
        </p:nvGrpSpPr>
        <p:grpSpPr bwMode="auto">
          <a:xfrm>
            <a:off x="8172400" y="2132856"/>
            <a:ext cx="107950" cy="153987"/>
            <a:chOff x="2971" y="2523"/>
            <a:chExt cx="317" cy="453"/>
          </a:xfrm>
        </p:grpSpPr>
        <p:sp>
          <p:nvSpPr>
            <p:cNvPr id="17" name="Line 14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8" name="Line 14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9" name="Group 146"/>
          <p:cNvGrpSpPr>
            <a:grpSpLocks/>
          </p:cNvGrpSpPr>
          <p:nvPr/>
        </p:nvGrpSpPr>
        <p:grpSpPr bwMode="auto">
          <a:xfrm>
            <a:off x="8172400" y="2420888"/>
            <a:ext cx="107950" cy="153987"/>
            <a:chOff x="2971" y="2523"/>
            <a:chExt cx="317" cy="453"/>
          </a:xfrm>
        </p:grpSpPr>
        <p:sp>
          <p:nvSpPr>
            <p:cNvPr id="20" name="Line 14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1" name="Line 14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2" name="Group 146"/>
          <p:cNvGrpSpPr>
            <a:grpSpLocks/>
          </p:cNvGrpSpPr>
          <p:nvPr/>
        </p:nvGrpSpPr>
        <p:grpSpPr bwMode="auto">
          <a:xfrm>
            <a:off x="8172400" y="2708920"/>
            <a:ext cx="107950" cy="153987"/>
            <a:chOff x="2971" y="2523"/>
            <a:chExt cx="317" cy="453"/>
          </a:xfrm>
        </p:grpSpPr>
        <p:sp>
          <p:nvSpPr>
            <p:cNvPr id="23" name="Line 14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4" name="Line 14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5" name="Group 106"/>
          <p:cNvGrpSpPr>
            <a:grpSpLocks/>
          </p:cNvGrpSpPr>
          <p:nvPr/>
        </p:nvGrpSpPr>
        <p:grpSpPr bwMode="auto">
          <a:xfrm>
            <a:off x="7092280" y="3717032"/>
            <a:ext cx="107950" cy="153988"/>
            <a:chOff x="2971" y="2523"/>
            <a:chExt cx="317" cy="453"/>
          </a:xfrm>
        </p:grpSpPr>
        <p:sp>
          <p:nvSpPr>
            <p:cNvPr id="26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7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8" name="Group 106"/>
          <p:cNvGrpSpPr>
            <a:grpSpLocks/>
          </p:cNvGrpSpPr>
          <p:nvPr/>
        </p:nvGrpSpPr>
        <p:grpSpPr bwMode="auto">
          <a:xfrm>
            <a:off x="7092280" y="4005064"/>
            <a:ext cx="107950" cy="153988"/>
            <a:chOff x="2971" y="2523"/>
            <a:chExt cx="317" cy="453"/>
          </a:xfrm>
        </p:grpSpPr>
        <p:sp>
          <p:nvSpPr>
            <p:cNvPr id="29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0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31" name="Group 106"/>
          <p:cNvGrpSpPr>
            <a:grpSpLocks/>
          </p:cNvGrpSpPr>
          <p:nvPr/>
        </p:nvGrpSpPr>
        <p:grpSpPr bwMode="auto">
          <a:xfrm>
            <a:off x="8172400" y="3717032"/>
            <a:ext cx="107950" cy="153988"/>
            <a:chOff x="2971" y="2523"/>
            <a:chExt cx="317" cy="453"/>
          </a:xfrm>
        </p:grpSpPr>
        <p:sp>
          <p:nvSpPr>
            <p:cNvPr id="32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3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34" name="Group 106"/>
          <p:cNvGrpSpPr>
            <a:grpSpLocks/>
          </p:cNvGrpSpPr>
          <p:nvPr/>
        </p:nvGrpSpPr>
        <p:grpSpPr bwMode="auto">
          <a:xfrm>
            <a:off x="8172400" y="4005064"/>
            <a:ext cx="107950" cy="153988"/>
            <a:chOff x="2971" y="2523"/>
            <a:chExt cx="317" cy="453"/>
          </a:xfrm>
        </p:grpSpPr>
        <p:sp>
          <p:nvSpPr>
            <p:cNvPr id="35" name="Line 10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6" name="Line 10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37" name="Group 146"/>
          <p:cNvGrpSpPr>
            <a:grpSpLocks/>
          </p:cNvGrpSpPr>
          <p:nvPr/>
        </p:nvGrpSpPr>
        <p:grpSpPr bwMode="auto">
          <a:xfrm>
            <a:off x="8172400" y="3068960"/>
            <a:ext cx="107950" cy="153987"/>
            <a:chOff x="2971" y="2523"/>
            <a:chExt cx="317" cy="453"/>
          </a:xfrm>
        </p:grpSpPr>
        <p:sp>
          <p:nvSpPr>
            <p:cNvPr id="38" name="Line 14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9" name="Line 14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40" name="Group 146"/>
          <p:cNvGrpSpPr>
            <a:grpSpLocks/>
          </p:cNvGrpSpPr>
          <p:nvPr/>
        </p:nvGrpSpPr>
        <p:grpSpPr bwMode="auto">
          <a:xfrm>
            <a:off x="8172400" y="3356992"/>
            <a:ext cx="107950" cy="153987"/>
            <a:chOff x="2971" y="2523"/>
            <a:chExt cx="317" cy="453"/>
          </a:xfrm>
        </p:grpSpPr>
        <p:sp>
          <p:nvSpPr>
            <p:cNvPr id="41" name="Line 14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2" name="Line 14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43" name="Group 146"/>
          <p:cNvGrpSpPr>
            <a:grpSpLocks/>
          </p:cNvGrpSpPr>
          <p:nvPr/>
        </p:nvGrpSpPr>
        <p:grpSpPr bwMode="auto">
          <a:xfrm>
            <a:off x="8172400" y="4293096"/>
            <a:ext cx="107950" cy="153987"/>
            <a:chOff x="2971" y="2523"/>
            <a:chExt cx="317" cy="453"/>
          </a:xfrm>
        </p:grpSpPr>
        <p:sp>
          <p:nvSpPr>
            <p:cNvPr id="44" name="Line 147"/>
            <p:cNvSpPr>
              <a:spLocks noChangeShapeType="1"/>
            </p:cNvSpPr>
            <p:nvPr/>
          </p:nvSpPr>
          <p:spPr bwMode="auto">
            <a:xfrm>
              <a:off x="2971" y="2752"/>
              <a:ext cx="131" cy="224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5" name="Line 148"/>
            <p:cNvSpPr>
              <a:spLocks noChangeShapeType="1"/>
            </p:cNvSpPr>
            <p:nvPr/>
          </p:nvSpPr>
          <p:spPr bwMode="auto">
            <a:xfrm flipV="1">
              <a:off x="3106" y="2523"/>
              <a:ext cx="182" cy="453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err="1" smtClean="0"/>
              <a:t>Лафицкий</a:t>
            </a:r>
            <a:r>
              <a:rPr lang="ru-RU" dirty="0" smtClean="0"/>
              <a:t> Алексей</a:t>
            </a:r>
            <a:endParaRPr lang="en-US" dirty="0" smtClean="0"/>
          </a:p>
          <a:p>
            <a:r>
              <a:rPr lang="en-US" dirty="0" smtClean="0"/>
              <a:t>Alexey.Lafitsky@kaspersky.com</a:t>
            </a:r>
            <a:endParaRPr lang="ru-RU" dirty="0" smtClean="0"/>
          </a:p>
          <a:p>
            <a:r>
              <a:rPr lang="ru-RU" dirty="0" smtClean="0"/>
              <a:t>Инженер предпродажной поддержки</a:t>
            </a:r>
            <a:r>
              <a:rPr lang="en-US" dirty="0" smtClean="0"/>
              <a:t> </a:t>
            </a:r>
            <a:r>
              <a:rPr lang="en-US" dirty="0" err="1" smtClean="0"/>
              <a:t>Kaspersky</a:t>
            </a:r>
            <a:r>
              <a:rPr lang="en-US" dirty="0" smtClean="0"/>
              <a:t> Lab, EEMEA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3528" y="2852936"/>
            <a:ext cx="8372227" cy="532631"/>
          </a:xfrm>
        </p:spPr>
        <p:txBody>
          <a:bodyPr>
            <a:normAutofit/>
          </a:bodyPr>
          <a:lstStyle/>
          <a:p>
            <a:pPr lvl="0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5</a:t>
            </a:fld>
            <a:r>
              <a:rPr lang="en-US" smtClean="0"/>
              <a:t>  |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5375" cy="1008063"/>
          </a:xfrm>
        </p:spPr>
        <p:txBody>
          <a:bodyPr/>
          <a:lstStyle/>
          <a:p>
            <a:r>
              <a:rPr lang="ru-RU" dirty="0" smtClean="0"/>
              <a:t>Установка </a:t>
            </a:r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71438" y="548680"/>
            <a:ext cx="9072562" cy="1889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Kaspersky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Anti-Virus 8.0 for Microsoft ISA Server / TMG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Content Placeholder 24" descr="2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789635" y="1940582"/>
            <a:ext cx="3564731" cy="2750343"/>
          </a:xfrm>
          <a:prstGeom prst="rect">
            <a:avLst/>
          </a:prstGeom>
        </p:spPr>
      </p:pic>
      <p:pic>
        <p:nvPicPr>
          <p:cNvPr id="11" name="Picture 10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138" y="5548182"/>
            <a:ext cx="855536" cy="660083"/>
          </a:xfrm>
          <a:prstGeom prst="rect">
            <a:avLst/>
          </a:prstGeom>
        </p:spPr>
      </p:pic>
      <p:pic>
        <p:nvPicPr>
          <p:cNvPr id="12" name="Picture 11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5548182"/>
            <a:ext cx="855536" cy="660083"/>
          </a:xfrm>
          <a:prstGeom prst="rect">
            <a:avLst/>
          </a:prstGeom>
        </p:spPr>
      </p:pic>
      <p:pic>
        <p:nvPicPr>
          <p:cNvPr id="13" name="Picture 12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0690" y="5548182"/>
            <a:ext cx="855536" cy="660083"/>
          </a:xfrm>
          <a:prstGeom prst="rect">
            <a:avLst/>
          </a:prstGeom>
        </p:spPr>
      </p:pic>
      <p:pic>
        <p:nvPicPr>
          <p:cNvPr id="14" name="Picture 13" descr="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26966" y="5548182"/>
            <a:ext cx="855536" cy="660083"/>
          </a:xfrm>
          <a:prstGeom prst="rect">
            <a:avLst/>
          </a:prstGeom>
        </p:spPr>
      </p:pic>
      <p:pic>
        <p:nvPicPr>
          <p:cNvPr id="15" name="Picture 14" descr="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33242" y="5548182"/>
            <a:ext cx="855536" cy="660083"/>
          </a:xfrm>
          <a:prstGeom prst="rect">
            <a:avLst/>
          </a:prstGeom>
        </p:spPr>
      </p:pic>
      <p:pic>
        <p:nvPicPr>
          <p:cNvPr id="16" name="Picture 15" descr="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9518" y="5548182"/>
            <a:ext cx="855536" cy="660083"/>
          </a:xfrm>
          <a:prstGeom prst="rect">
            <a:avLst/>
          </a:prstGeom>
        </p:spPr>
      </p:pic>
      <p:pic>
        <p:nvPicPr>
          <p:cNvPr id="17" name="Picture 16" descr="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45794" y="5548182"/>
            <a:ext cx="855536" cy="660083"/>
          </a:xfrm>
          <a:prstGeom prst="rect">
            <a:avLst/>
          </a:prstGeom>
        </p:spPr>
      </p:pic>
      <p:pic>
        <p:nvPicPr>
          <p:cNvPr id="18" name="Picture 17" descr="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52070" y="5548182"/>
            <a:ext cx="663512" cy="248603"/>
          </a:xfrm>
          <a:prstGeom prst="rect">
            <a:avLst/>
          </a:prstGeom>
        </p:spPr>
      </p:pic>
      <p:pic>
        <p:nvPicPr>
          <p:cNvPr id="19" name="Picture 18" descr="10-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66318" y="5548182"/>
            <a:ext cx="855536" cy="66008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42976" y="5405306"/>
            <a:ext cx="7858180" cy="9286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7504" y="5373216"/>
            <a:ext cx="1071570" cy="928694"/>
          </a:xfrm>
          <a:prstGeom prst="rect">
            <a:avLst/>
          </a:prstGeom>
          <a:noFill/>
          <a:ln w="38100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Kaspersky</a:t>
            </a:r>
            <a:r>
              <a:rPr lang="en-US" b="0" dirty="0" smtClean="0">
                <a:solidFill>
                  <a:schemeClr val="tx1"/>
                </a:solidFill>
              </a:rPr>
              <a:t> Anti-Virus 8.0 for Microsoft ISA Server / TMG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6</a:t>
            </a:fld>
            <a:r>
              <a:rPr lang="en-US" smtClean="0"/>
              <a:t>  |</a:t>
            </a:r>
            <a:endParaRPr lang="en-US" dirty="0"/>
          </a:p>
        </p:txBody>
      </p:sp>
      <p:pic>
        <p:nvPicPr>
          <p:cNvPr id="8" name="Content Placeholder 19" descr="3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646791" y="1844824"/>
            <a:ext cx="3564731" cy="2750343"/>
          </a:xfrm>
          <a:prstGeom prst="rect">
            <a:avLst/>
          </a:prstGeom>
        </p:spPr>
      </p:pic>
      <p:pic>
        <p:nvPicPr>
          <p:cNvPr id="9" name="Picture 8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94" y="5452424"/>
            <a:ext cx="855536" cy="660083"/>
          </a:xfrm>
          <a:prstGeom prst="rect">
            <a:avLst/>
          </a:prstGeom>
        </p:spPr>
      </p:pic>
      <p:pic>
        <p:nvPicPr>
          <p:cNvPr id="10" name="Picture 9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70" y="5452424"/>
            <a:ext cx="855536" cy="660083"/>
          </a:xfrm>
          <a:prstGeom prst="rect">
            <a:avLst/>
          </a:prstGeom>
        </p:spPr>
      </p:pic>
      <p:pic>
        <p:nvPicPr>
          <p:cNvPr id="11" name="Picture 10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7846" y="5452424"/>
            <a:ext cx="855536" cy="660083"/>
          </a:xfrm>
          <a:prstGeom prst="rect">
            <a:avLst/>
          </a:prstGeom>
        </p:spPr>
      </p:pic>
      <p:pic>
        <p:nvPicPr>
          <p:cNvPr id="12" name="Picture 11" descr="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84122" y="5452424"/>
            <a:ext cx="855536" cy="660083"/>
          </a:xfrm>
          <a:prstGeom prst="rect">
            <a:avLst/>
          </a:prstGeom>
        </p:spPr>
      </p:pic>
      <p:pic>
        <p:nvPicPr>
          <p:cNvPr id="13" name="Picture 12" descr="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90398" y="5452424"/>
            <a:ext cx="855536" cy="660083"/>
          </a:xfrm>
          <a:prstGeom prst="rect">
            <a:avLst/>
          </a:prstGeom>
        </p:spPr>
      </p:pic>
      <p:pic>
        <p:nvPicPr>
          <p:cNvPr id="14" name="Picture 13" descr="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96674" y="5452424"/>
            <a:ext cx="855536" cy="660083"/>
          </a:xfrm>
          <a:prstGeom prst="rect">
            <a:avLst/>
          </a:prstGeom>
        </p:spPr>
      </p:pic>
      <p:pic>
        <p:nvPicPr>
          <p:cNvPr id="15" name="Picture 14" descr="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02950" y="5452424"/>
            <a:ext cx="855536" cy="660083"/>
          </a:xfrm>
          <a:prstGeom prst="rect">
            <a:avLst/>
          </a:prstGeom>
        </p:spPr>
      </p:pic>
      <p:pic>
        <p:nvPicPr>
          <p:cNvPr id="16" name="Picture 15" descr="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09226" y="5452424"/>
            <a:ext cx="663512" cy="248603"/>
          </a:xfrm>
          <a:prstGeom prst="rect">
            <a:avLst/>
          </a:prstGeom>
        </p:spPr>
      </p:pic>
      <p:pic>
        <p:nvPicPr>
          <p:cNvPr id="17" name="Picture 16" descr="10-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23474" y="5452424"/>
            <a:ext cx="855536" cy="66008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14546" y="5380962"/>
            <a:ext cx="6786610" cy="9286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5309548"/>
            <a:ext cx="1000132" cy="9286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00132" y="5309548"/>
            <a:ext cx="1000132" cy="928694"/>
          </a:xfrm>
          <a:prstGeom prst="rect">
            <a:avLst/>
          </a:prstGeom>
          <a:noFill/>
          <a:ln w="38100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Kaspersky</a:t>
            </a:r>
            <a:r>
              <a:rPr lang="en-US" b="0" dirty="0" smtClean="0">
                <a:solidFill>
                  <a:schemeClr val="tx1"/>
                </a:solidFill>
              </a:rPr>
              <a:t> Anti-Virus 8.0 for Microsoft ISA Server / TMG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7</a:t>
            </a:fld>
            <a:r>
              <a:rPr lang="en-US" smtClean="0"/>
              <a:t>  |</a:t>
            </a:r>
            <a:endParaRPr lang="en-US" dirty="0"/>
          </a:p>
        </p:txBody>
      </p:sp>
      <p:pic>
        <p:nvPicPr>
          <p:cNvPr id="14" name="Content Placeholder 30" descr="4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646791" y="1844824"/>
            <a:ext cx="3564731" cy="2750343"/>
          </a:xfrm>
          <a:prstGeom prst="rect">
            <a:avLst/>
          </a:prstGeom>
        </p:spPr>
      </p:pic>
      <p:pic>
        <p:nvPicPr>
          <p:cNvPr id="15" name="Picture 1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94" y="5452424"/>
            <a:ext cx="855536" cy="660083"/>
          </a:xfrm>
          <a:prstGeom prst="rect">
            <a:avLst/>
          </a:prstGeom>
        </p:spPr>
      </p:pic>
      <p:pic>
        <p:nvPicPr>
          <p:cNvPr id="16" name="Picture 15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70" y="5452424"/>
            <a:ext cx="855536" cy="660083"/>
          </a:xfrm>
          <a:prstGeom prst="rect">
            <a:avLst/>
          </a:prstGeom>
        </p:spPr>
      </p:pic>
      <p:pic>
        <p:nvPicPr>
          <p:cNvPr id="17" name="Picture 16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7846" y="5452424"/>
            <a:ext cx="855536" cy="660083"/>
          </a:xfrm>
          <a:prstGeom prst="rect">
            <a:avLst/>
          </a:prstGeom>
        </p:spPr>
      </p:pic>
      <p:pic>
        <p:nvPicPr>
          <p:cNvPr id="18" name="Picture 17" descr="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84122" y="5452424"/>
            <a:ext cx="855536" cy="660083"/>
          </a:xfrm>
          <a:prstGeom prst="rect">
            <a:avLst/>
          </a:prstGeom>
        </p:spPr>
      </p:pic>
      <p:pic>
        <p:nvPicPr>
          <p:cNvPr id="19" name="Picture 18" descr="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90398" y="5452424"/>
            <a:ext cx="855536" cy="660083"/>
          </a:xfrm>
          <a:prstGeom prst="rect">
            <a:avLst/>
          </a:prstGeom>
        </p:spPr>
      </p:pic>
      <p:pic>
        <p:nvPicPr>
          <p:cNvPr id="20" name="Picture 19" descr="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96674" y="5452424"/>
            <a:ext cx="855536" cy="660083"/>
          </a:xfrm>
          <a:prstGeom prst="rect">
            <a:avLst/>
          </a:prstGeom>
        </p:spPr>
      </p:pic>
      <p:pic>
        <p:nvPicPr>
          <p:cNvPr id="21" name="Picture 20" descr="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02950" y="5452424"/>
            <a:ext cx="855536" cy="660083"/>
          </a:xfrm>
          <a:prstGeom prst="rect">
            <a:avLst/>
          </a:prstGeom>
        </p:spPr>
      </p:pic>
      <p:pic>
        <p:nvPicPr>
          <p:cNvPr id="22" name="Picture 21" descr="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09226" y="5452424"/>
            <a:ext cx="663512" cy="248603"/>
          </a:xfrm>
          <a:prstGeom prst="rect">
            <a:avLst/>
          </a:prstGeom>
        </p:spPr>
      </p:pic>
      <p:pic>
        <p:nvPicPr>
          <p:cNvPr id="23" name="Picture 22" descr="10-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23474" y="5452424"/>
            <a:ext cx="855536" cy="66008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000396" y="5309548"/>
            <a:ext cx="5857916" cy="9286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5309548"/>
            <a:ext cx="1928826" cy="9286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928826" y="2737780"/>
            <a:ext cx="642942" cy="428628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00264" y="5309548"/>
            <a:ext cx="1000132" cy="928694"/>
          </a:xfrm>
          <a:prstGeom prst="rect">
            <a:avLst/>
          </a:prstGeom>
          <a:noFill/>
          <a:ln w="38100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Kaspersky</a:t>
            </a:r>
            <a:r>
              <a:rPr lang="en-US" b="0" dirty="0" smtClean="0">
                <a:solidFill>
                  <a:schemeClr val="tx1"/>
                </a:solidFill>
              </a:rPr>
              <a:t> Anti-Virus 8.0 for Microsoft ISA Server / TMG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8</a:t>
            </a:fld>
            <a:r>
              <a:rPr lang="en-US" smtClean="0"/>
              <a:t>  |</a:t>
            </a:r>
            <a:endParaRPr lang="en-US" dirty="0"/>
          </a:p>
        </p:txBody>
      </p:sp>
      <p:pic>
        <p:nvPicPr>
          <p:cNvPr id="8" name="Picture 7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03" y="5524432"/>
            <a:ext cx="855536" cy="660083"/>
          </a:xfrm>
          <a:prstGeom prst="rect">
            <a:avLst/>
          </a:prstGeom>
        </p:spPr>
      </p:pic>
      <p:pic>
        <p:nvPicPr>
          <p:cNvPr id="9" name="Picture 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579" y="5524432"/>
            <a:ext cx="855536" cy="660083"/>
          </a:xfrm>
          <a:prstGeom prst="rect">
            <a:avLst/>
          </a:prstGeom>
        </p:spPr>
      </p:pic>
      <p:pic>
        <p:nvPicPr>
          <p:cNvPr id="10" name="Picture 9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2855" y="5524432"/>
            <a:ext cx="855536" cy="660083"/>
          </a:xfrm>
          <a:prstGeom prst="rect">
            <a:avLst/>
          </a:prstGeom>
        </p:spPr>
      </p:pic>
      <p:pic>
        <p:nvPicPr>
          <p:cNvPr id="11" name="Picture 10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9131" y="5524432"/>
            <a:ext cx="855536" cy="660083"/>
          </a:xfrm>
          <a:prstGeom prst="rect">
            <a:avLst/>
          </a:prstGeom>
        </p:spPr>
      </p:pic>
      <p:pic>
        <p:nvPicPr>
          <p:cNvPr id="12" name="Picture 11" descr="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5407" y="5524432"/>
            <a:ext cx="855536" cy="660083"/>
          </a:xfrm>
          <a:prstGeom prst="rect">
            <a:avLst/>
          </a:prstGeom>
        </p:spPr>
      </p:pic>
      <p:pic>
        <p:nvPicPr>
          <p:cNvPr id="13" name="Picture 12" descr="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1683" y="5524432"/>
            <a:ext cx="855536" cy="660083"/>
          </a:xfrm>
          <a:prstGeom prst="rect">
            <a:avLst/>
          </a:prstGeom>
        </p:spPr>
      </p:pic>
      <p:pic>
        <p:nvPicPr>
          <p:cNvPr id="14" name="Picture 13" descr="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7959" y="5524432"/>
            <a:ext cx="855536" cy="660083"/>
          </a:xfrm>
          <a:prstGeom prst="rect">
            <a:avLst/>
          </a:prstGeom>
        </p:spPr>
      </p:pic>
      <p:pic>
        <p:nvPicPr>
          <p:cNvPr id="15" name="Picture 14" descr="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4235" y="5524432"/>
            <a:ext cx="663512" cy="248603"/>
          </a:xfrm>
          <a:prstGeom prst="rect">
            <a:avLst/>
          </a:prstGeom>
        </p:spPr>
      </p:pic>
      <p:pic>
        <p:nvPicPr>
          <p:cNvPr id="16" name="Picture 15" descr="10-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8483" y="5524432"/>
            <a:ext cx="855536" cy="6600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125537" y="5381556"/>
            <a:ext cx="4857784" cy="9286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5009" y="5381556"/>
            <a:ext cx="2928958" cy="9286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17" descr="5.png"/>
          <p:cNvPicPr>
            <a:picLocks noGrp="1" noChangeAspect="1"/>
          </p:cNvPicPr>
          <p:nvPr>
            <p:ph idx="4294967295"/>
          </p:nvPr>
        </p:nvPicPr>
        <p:blipFill>
          <a:blip r:embed="rId11" cstate="print"/>
          <a:stretch>
            <a:fillRect/>
          </a:stretch>
        </p:blipFill>
        <p:spPr>
          <a:xfrm>
            <a:off x="2771800" y="1916832"/>
            <a:ext cx="3564731" cy="275034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25405" y="5381556"/>
            <a:ext cx="1000132" cy="928694"/>
          </a:xfrm>
          <a:prstGeom prst="rect">
            <a:avLst/>
          </a:prstGeom>
          <a:noFill/>
          <a:ln w="38100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Kaspersky</a:t>
            </a:r>
            <a:r>
              <a:rPr lang="en-US" b="0" dirty="0" smtClean="0">
                <a:solidFill>
                  <a:schemeClr val="tx1"/>
                </a:solidFill>
              </a:rPr>
              <a:t> Anti-Virus 8.0 for Microsoft ISA Server / TMG</a:t>
            </a:r>
          </a:p>
          <a:p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732DF0ED-24D9-4E7A-941B-800AC0C3B82F}" type="datetime4">
              <a:rPr lang="en-GB" smtClean="0"/>
              <a:pPr/>
              <a:t>22 October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Kaspersky Lab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D864BF6A-2904-4572-8908-FAC5332C3C2A}" type="slidenum">
              <a:rPr lang="en-US" smtClean="0"/>
              <a:pPr/>
              <a:t>9</a:t>
            </a:fld>
            <a:r>
              <a:rPr lang="en-US" smtClean="0"/>
              <a:t>  |</a:t>
            </a:r>
            <a:endParaRPr lang="en-US" dirty="0"/>
          </a:p>
        </p:txBody>
      </p:sp>
      <p:pic>
        <p:nvPicPr>
          <p:cNvPr id="8" name="Picture 7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03" y="5452424"/>
            <a:ext cx="855536" cy="660083"/>
          </a:xfrm>
          <a:prstGeom prst="rect">
            <a:avLst/>
          </a:prstGeom>
        </p:spPr>
      </p:pic>
      <p:pic>
        <p:nvPicPr>
          <p:cNvPr id="9" name="Picture 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579" y="5452424"/>
            <a:ext cx="855536" cy="660083"/>
          </a:xfrm>
          <a:prstGeom prst="rect">
            <a:avLst/>
          </a:prstGeom>
        </p:spPr>
      </p:pic>
      <p:pic>
        <p:nvPicPr>
          <p:cNvPr id="10" name="Picture 9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2855" y="5452424"/>
            <a:ext cx="855536" cy="660083"/>
          </a:xfrm>
          <a:prstGeom prst="rect">
            <a:avLst/>
          </a:prstGeom>
        </p:spPr>
      </p:pic>
      <p:pic>
        <p:nvPicPr>
          <p:cNvPr id="11" name="Picture 10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9131" y="5452424"/>
            <a:ext cx="855536" cy="660083"/>
          </a:xfrm>
          <a:prstGeom prst="rect">
            <a:avLst/>
          </a:prstGeom>
        </p:spPr>
      </p:pic>
      <p:pic>
        <p:nvPicPr>
          <p:cNvPr id="12" name="Picture 11" descr="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5407" y="5452424"/>
            <a:ext cx="855536" cy="660083"/>
          </a:xfrm>
          <a:prstGeom prst="rect">
            <a:avLst/>
          </a:prstGeom>
        </p:spPr>
      </p:pic>
      <p:pic>
        <p:nvPicPr>
          <p:cNvPr id="13" name="Picture 12" descr="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1683" y="5452424"/>
            <a:ext cx="855536" cy="660083"/>
          </a:xfrm>
          <a:prstGeom prst="rect">
            <a:avLst/>
          </a:prstGeom>
        </p:spPr>
      </p:pic>
      <p:pic>
        <p:nvPicPr>
          <p:cNvPr id="14" name="Picture 13" descr="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7959" y="5452424"/>
            <a:ext cx="855536" cy="660083"/>
          </a:xfrm>
          <a:prstGeom prst="rect">
            <a:avLst/>
          </a:prstGeom>
        </p:spPr>
      </p:pic>
      <p:pic>
        <p:nvPicPr>
          <p:cNvPr id="15" name="Picture 14" descr="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4235" y="5452424"/>
            <a:ext cx="663512" cy="248603"/>
          </a:xfrm>
          <a:prstGeom prst="rect">
            <a:avLst/>
          </a:prstGeom>
        </p:spPr>
      </p:pic>
      <p:pic>
        <p:nvPicPr>
          <p:cNvPr id="16" name="Picture 15" descr="10-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8483" y="5452424"/>
            <a:ext cx="855536" cy="6600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25669" y="5309548"/>
            <a:ext cx="3857652" cy="9286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5009" y="5309548"/>
            <a:ext cx="3929090" cy="9286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43465" y="5309548"/>
            <a:ext cx="1000132" cy="928694"/>
          </a:xfrm>
          <a:prstGeom prst="rect">
            <a:avLst/>
          </a:prstGeom>
          <a:noFill/>
          <a:ln w="38100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28" descr="6.png"/>
          <p:cNvPicPr>
            <a:picLocks noGrp="1" noChangeAspect="1"/>
          </p:cNvPicPr>
          <p:nvPr>
            <p:ph idx="4294967295"/>
          </p:nvPr>
        </p:nvPicPr>
        <p:blipFill>
          <a:blip r:embed="rId11" cstate="print"/>
          <a:stretch>
            <a:fillRect/>
          </a:stretch>
        </p:blipFill>
        <p:spPr>
          <a:xfrm>
            <a:off x="2771800" y="1844824"/>
            <a:ext cx="3564731" cy="275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spersky">
  <a:themeElements>
    <a:clrScheme name="Kaskersky 2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spersky alternative">
  <a:themeElements>
    <a:clrScheme name="Kaskersky 2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5710</TotalTime>
  <Words>1330</Words>
  <Application>Microsoft Office PowerPoint</Application>
  <PresentationFormat>On-screen Show (4:3)</PresentationFormat>
  <Paragraphs>394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Kaspersky</vt:lpstr>
      <vt:lpstr>Kaspersky alternative</vt:lpstr>
      <vt:lpstr>Новые продукты Лаборатории Касперского - Messaging &amp; Web</vt:lpstr>
      <vt:lpstr>Kaspersky Anti-Virus for Microsoft ISA Server /TMG   </vt:lpstr>
      <vt:lpstr>Internet Gateway</vt:lpstr>
      <vt:lpstr>Slide 4</vt:lpstr>
      <vt:lpstr>Установка </vt:lpstr>
      <vt:lpstr>Установка </vt:lpstr>
      <vt:lpstr>Установка </vt:lpstr>
      <vt:lpstr>Установка </vt:lpstr>
      <vt:lpstr>Установка </vt:lpstr>
      <vt:lpstr>Установка </vt:lpstr>
      <vt:lpstr>Установка </vt:lpstr>
      <vt:lpstr>Установка </vt:lpstr>
      <vt:lpstr>Установка </vt:lpstr>
      <vt:lpstr>Slide 14</vt:lpstr>
      <vt:lpstr>Общие параметры</vt:lpstr>
      <vt:lpstr>Параметры проверки</vt:lpstr>
      <vt:lpstr>Параметры проверки</vt:lpstr>
      <vt:lpstr>Slide 18</vt:lpstr>
      <vt:lpstr>Шаблоны Замены</vt:lpstr>
      <vt:lpstr>Шаблоны замены</vt:lpstr>
      <vt:lpstr>Новые возможности</vt:lpstr>
      <vt:lpstr>Kaspersky Security 8.0 для Microsoft Exchange</vt:lpstr>
      <vt:lpstr>Кому и зачем нужен Kaspersky Security 8.0 для Microsoft Exchange</vt:lpstr>
      <vt:lpstr>Что может Kaspersky Security 8.0</vt:lpstr>
      <vt:lpstr>Упрощенная схема работы почты</vt:lpstr>
      <vt:lpstr>Упрощенная схема работы Microsoft Exchange</vt:lpstr>
      <vt:lpstr>Как работает Kaspersky Security</vt:lpstr>
      <vt:lpstr>Защита транспортного сервера</vt:lpstr>
      <vt:lpstr>Защита почтовых ящиков</vt:lpstr>
      <vt:lpstr>Сценарии использования</vt:lpstr>
      <vt:lpstr>Защита кластера</vt:lpstr>
      <vt:lpstr>DAG in Microsoft Exchange</vt:lpstr>
      <vt:lpstr>Защита файловой системы сервера</vt:lpstr>
      <vt:lpstr>Требования для средств защиты</vt:lpstr>
      <vt:lpstr>Требования для консоли управления</vt:lpstr>
      <vt:lpstr>Консоль</vt:lpstr>
      <vt:lpstr>Антивирусные технологии</vt:lpstr>
      <vt:lpstr>Анти-спам технологии</vt:lpstr>
      <vt:lpstr>Средства мониторинга</vt:lpstr>
      <vt:lpstr>Сравнение продуктов </vt:lpstr>
      <vt:lpstr>Сравнение продуктов</vt:lpstr>
      <vt:lpstr>Slide 42</vt:lpstr>
    </vt:vector>
  </TitlesOfParts>
  <Company>Kaspersky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osadchaya</dc:creator>
  <cp:lastModifiedBy>Alexey Lafitsky</cp:lastModifiedBy>
  <cp:revision>196</cp:revision>
  <dcterms:created xsi:type="dcterms:W3CDTF">2010-08-10T13:59:33Z</dcterms:created>
  <dcterms:modified xsi:type="dcterms:W3CDTF">2010-10-22T15:14:58Z</dcterms:modified>
</cp:coreProperties>
</file>